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7"/>
  </p:notesMasterIdLst>
  <p:sldIdLst>
    <p:sldId id="550" r:id="rId2"/>
    <p:sldId id="555" r:id="rId3"/>
    <p:sldId id="556" r:id="rId4"/>
    <p:sldId id="685" r:id="rId5"/>
    <p:sldId id="767" r:id="rId6"/>
    <p:sldId id="630" r:id="rId7"/>
    <p:sldId id="765" r:id="rId8"/>
    <p:sldId id="663" r:id="rId9"/>
    <p:sldId id="664" r:id="rId10"/>
    <p:sldId id="766" r:id="rId11"/>
    <p:sldId id="560" r:id="rId12"/>
    <p:sldId id="669" r:id="rId13"/>
    <p:sldId id="671" r:id="rId14"/>
    <p:sldId id="673" r:id="rId15"/>
    <p:sldId id="674" r:id="rId16"/>
    <p:sldId id="687" r:id="rId17"/>
    <p:sldId id="640" r:id="rId18"/>
    <p:sldId id="675" r:id="rId19"/>
    <p:sldId id="676" r:id="rId20"/>
    <p:sldId id="677" r:id="rId21"/>
    <p:sldId id="688" r:id="rId22"/>
    <p:sldId id="689" r:id="rId23"/>
    <p:sldId id="679" r:id="rId24"/>
    <p:sldId id="693" r:id="rId25"/>
    <p:sldId id="695" r:id="rId26"/>
    <p:sldId id="769" r:id="rId27"/>
    <p:sldId id="589" r:id="rId28"/>
    <p:sldId id="705" r:id="rId29"/>
    <p:sldId id="703" r:id="rId30"/>
    <p:sldId id="708" r:id="rId31"/>
    <p:sldId id="583" r:id="rId32"/>
    <p:sldId id="710" r:id="rId33"/>
    <p:sldId id="737" r:id="rId34"/>
    <p:sldId id="662" r:id="rId35"/>
    <p:sldId id="624" r:id="rId36"/>
    <p:sldId id="719" r:id="rId37"/>
    <p:sldId id="749" r:id="rId38"/>
    <p:sldId id="757" r:id="rId39"/>
    <p:sldId id="748" r:id="rId40"/>
    <p:sldId id="773" r:id="rId41"/>
    <p:sldId id="752" r:id="rId42"/>
    <p:sldId id="567" r:id="rId43"/>
    <p:sldId id="720" r:id="rId44"/>
    <p:sldId id="713" r:id="rId45"/>
    <p:sldId id="605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82B14566-B53D-4A7A-AC37-89CC1422C0F1}">
          <p14:sldIdLst>
            <p14:sldId id="550"/>
            <p14:sldId id="555"/>
            <p14:sldId id="556"/>
            <p14:sldId id="685"/>
            <p14:sldId id="767"/>
            <p14:sldId id="630"/>
            <p14:sldId id="765"/>
            <p14:sldId id="663"/>
            <p14:sldId id="664"/>
            <p14:sldId id="766"/>
            <p14:sldId id="560"/>
            <p14:sldId id="669"/>
            <p14:sldId id="671"/>
            <p14:sldId id="673"/>
            <p14:sldId id="674"/>
            <p14:sldId id="687"/>
            <p14:sldId id="640"/>
            <p14:sldId id="675"/>
            <p14:sldId id="676"/>
            <p14:sldId id="677"/>
            <p14:sldId id="688"/>
            <p14:sldId id="689"/>
            <p14:sldId id="679"/>
            <p14:sldId id="693"/>
            <p14:sldId id="695"/>
            <p14:sldId id="769"/>
          </p14:sldIdLst>
        </p14:section>
        <p14:section name="无标题节" id="{8090CC7B-FD67-4722-8F10-341F1A64CA44}">
          <p14:sldIdLst>
            <p14:sldId id="589"/>
            <p14:sldId id="705"/>
            <p14:sldId id="703"/>
            <p14:sldId id="708"/>
            <p14:sldId id="583"/>
            <p14:sldId id="710"/>
            <p14:sldId id="737"/>
            <p14:sldId id="662"/>
            <p14:sldId id="624"/>
            <p14:sldId id="719"/>
            <p14:sldId id="749"/>
            <p14:sldId id="757"/>
            <p14:sldId id="748"/>
            <p14:sldId id="773"/>
            <p14:sldId id="752"/>
            <p14:sldId id="567"/>
            <p14:sldId id="720"/>
            <p14:sldId id="713"/>
            <p14:sldId id="60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ndows User" initials="WU" lastIdx="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FFFFFF"/>
    <a:srgbClr val="0000FF"/>
    <a:srgbClr val="85FFD6"/>
    <a:srgbClr val="FF0066"/>
    <a:srgbClr val="CAC10C"/>
    <a:srgbClr val="958E8E"/>
    <a:srgbClr val="2D2D2D"/>
    <a:srgbClr val="676767"/>
    <a:srgbClr val="2C2C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F16738A-0E36-4BCF-B373-E64382A184E2}" v="56" dt="2023-03-30T12:58:29.7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4" autoAdjust="0"/>
    <p:restoredTop sz="90364" autoAdjust="0"/>
  </p:normalViewPr>
  <p:slideViewPr>
    <p:cSldViewPr snapToGrid="0">
      <p:cViewPr varScale="1">
        <p:scale>
          <a:sx n="103" d="100"/>
          <a:sy n="103" d="100"/>
        </p:scale>
        <p:origin x="906" y="102"/>
      </p:cViewPr>
      <p:guideLst>
        <p:guide orient="horz" pos="2137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oshan Xing" userId="20517bbf-0654-4f4d-a182-ad5e4842427b" providerId="ADAL" clId="{AF16738A-0E36-4BCF-B373-E64382A184E2}"/>
    <pc:docChg chg="delSld modSld sldOrd modSection">
      <pc:chgData name="Baoshan Xing" userId="20517bbf-0654-4f4d-a182-ad5e4842427b" providerId="ADAL" clId="{AF16738A-0E36-4BCF-B373-E64382A184E2}" dt="2023-03-30T12:58:29.715" v="69" actId="1038"/>
      <pc:docMkLst>
        <pc:docMk/>
      </pc:docMkLst>
      <pc:sldChg chg="addSp modSp mod">
        <pc:chgData name="Baoshan Xing" userId="20517bbf-0654-4f4d-a182-ad5e4842427b" providerId="ADAL" clId="{AF16738A-0E36-4BCF-B373-E64382A184E2}" dt="2023-03-30T12:58:29.715" v="69" actId="1038"/>
        <pc:sldMkLst>
          <pc:docMk/>
          <pc:sldMk cId="0" sldId="550"/>
        </pc:sldMkLst>
        <pc:spChg chg="add mod">
          <ac:chgData name="Baoshan Xing" userId="20517bbf-0654-4f4d-a182-ad5e4842427b" providerId="ADAL" clId="{AF16738A-0E36-4BCF-B373-E64382A184E2}" dt="2023-03-30T12:58:14.221" v="52" actId="1038"/>
          <ac:spMkLst>
            <pc:docMk/>
            <pc:sldMk cId="0" sldId="550"/>
            <ac:spMk id="2" creationId="{302FDE38-85C7-B9C1-C08E-661DF32728C3}"/>
          </ac:spMkLst>
        </pc:spChg>
        <pc:spChg chg="mod">
          <ac:chgData name="Baoshan Xing" userId="20517bbf-0654-4f4d-a182-ad5e4842427b" providerId="ADAL" clId="{AF16738A-0E36-4BCF-B373-E64382A184E2}" dt="2023-03-30T12:58:29.715" v="69" actId="1038"/>
          <ac:spMkLst>
            <pc:docMk/>
            <pc:sldMk cId="0" sldId="550"/>
            <ac:spMk id="7" creationId="{30FC21D9-D595-4863-A23D-B78428233CD3}"/>
          </ac:spMkLst>
        </pc:spChg>
      </pc:sldChg>
      <pc:sldChg chg="ord">
        <pc:chgData name="Baoshan Xing" userId="20517bbf-0654-4f4d-a182-ad5e4842427b" providerId="ADAL" clId="{AF16738A-0E36-4BCF-B373-E64382A184E2}" dt="2023-03-30T12:55:26.421" v="6"/>
        <pc:sldMkLst>
          <pc:docMk/>
          <pc:sldMk cId="1947395631" sldId="713"/>
        </pc:sldMkLst>
      </pc:sldChg>
      <pc:sldChg chg="del">
        <pc:chgData name="Baoshan Xing" userId="20517bbf-0654-4f4d-a182-ad5e4842427b" providerId="ADAL" clId="{AF16738A-0E36-4BCF-B373-E64382A184E2}" dt="2023-03-30T12:28:39.144" v="0" actId="2696"/>
        <pc:sldMkLst>
          <pc:docMk/>
          <pc:sldMk cId="2251128840" sldId="744"/>
        </pc:sldMkLst>
      </pc:sldChg>
      <pc:sldChg chg="del">
        <pc:chgData name="Baoshan Xing" userId="20517bbf-0654-4f4d-a182-ad5e4842427b" providerId="ADAL" clId="{AF16738A-0E36-4BCF-B373-E64382A184E2}" dt="2023-03-30T12:30:38.381" v="1" actId="2696"/>
        <pc:sldMkLst>
          <pc:docMk/>
          <pc:sldMk cId="601945713" sldId="745"/>
        </pc:sldMkLst>
      </pc:sldChg>
      <pc:sldChg chg="del">
        <pc:chgData name="Baoshan Xing" userId="20517bbf-0654-4f4d-a182-ad5e4842427b" providerId="ADAL" clId="{AF16738A-0E36-4BCF-B373-E64382A184E2}" dt="2023-03-30T12:43:56.325" v="2" actId="2696"/>
        <pc:sldMkLst>
          <pc:docMk/>
          <pc:sldMk cId="3656485664" sldId="746"/>
        </pc:sldMkLst>
      </pc:sldChg>
      <pc:sldChg chg="del">
        <pc:chgData name="Baoshan Xing" userId="20517bbf-0654-4f4d-a182-ad5e4842427b" providerId="ADAL" clId="{AF16738A-0E36-4BCF-B373-E64382A184E2}" dt="2023-03-30T12:48:40.891" v="4" actId="2696"/>
        <pc:sldMkLst>
          <pc:docMk/>
          <pc:sldMk cId="2075395910" sldId="747"/>
        </pc:sldMkLst>
      </pc:sldChg>
      <pc:sldChg chg="del">
        <pc:chgData name="Baoshan Xing" userId="20517bbf-0654-4f4d-a182-ad5e4842427b" providerId="ADAL" clId="{AF16738A-0E36-4BCF-B373-E64382A184E2}" dt="2023-03-30T12:47:42.113" v="3" actId="2696"/>
        <pc:sldMkLst>
          <pc:docMk/>
          <pc:sldMk cId="1784053977" sldId="75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C2A06B-2F11-43BA-AD40-CC266ED9476F}" type="datetimeFigureOut">
              <a:rPr lang="zh-CN" altLang="en-US" smtClean="0"/>
              <a:t>2023/3/30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7A3745-F97C-4267-9F24-1C6521C388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4398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7A3745-F97C-4267-9F24-1C6521C3889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3981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7A3745-F97C-4267-9F24-1C6521C38899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381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In</a:t>
            </a:r>
            <a:r>
              <a:rPr lang="en-US" altLang="zh-CN" baseline="0" dirty="0"/>
              <a:t> the right figure, the insect is </a:t>
            </a:r>
            <a:r>
              <a:rPr lang="en-US" altLang="zh-CN" dirty="0"/>
              <a:t>Antarctic collembolans</a:t>
            </a:r>
            <a:r>
              <a:rPr lang="en-US" altLang="zh-CN" baseline="0" dirty="0"/>
              <a:t> (</a:t>
            </a:r>
            <a:r>
              <a:rPr lang="en-US" altLang="zh-CN" i="1" dirty="0" err="1"/>
              <a:t>Cryptopygus</a:t>
            </a:r>
            <a:r>
              <a:rPr lang="en-US" altLang="zh-CN" i="1" dirty="0"/>
              <a:t> </a:t>
            </a:r>
            <a:r>
              <a:rPr lang="en-US" altLang="zh-CN" i="1" dirty="0" err="1"/>
              <a:t>antarcticus</a:t>
            </a:r>
            <a:r>
              <a:rPr lang="en-US" altLang="zh-CN" i="0" dirty="0"/>
              <a:t>).</a:t>
            </a:r>
          </a:p>
          <a:p>
            <a:r>
              <a:rPr lang="en-US" altLang="zh-CN" dirty="0" err="1"/>
              <a:t>Bergami</a:t>
            </a:r>
            <a:r>
              <a:rPr lang="en-US" altLang="zh-CN" dirty="0"/>
              <a:t>, E., Rota, E., Caruso, T., </a:t>
            </a:r>
            <a:r>
              <a:rPr lang="en-US" altLang="zh-CN" dirty="0" err="1"/>
              <a:t>Birarda</a:t>
            </a:r>
            <a:r>
              <a:rPr lang="en-US" altLang="zh-CN" dirty="0"/>
              <a:t>, G., </a:t>
            </a:r>
            <a:r>
              <a:rPr lang="en-US" altLang="zh-CN" dirty="0" err="1"/>
              <a:t>Vaccari</a:t>
            </a:r>
            <a:r>
              <a:rPr lang="en-US" altLang="zh-CN" dirty="0"/>
              <a:t>, L., &amp; </a:t>
            </a:r>
            <a:r>
              <a:rPr lang="en-US" altLang="zh-CN" dirty="0" err="1"/>
              <a:t>Corsi</a:t>
            </a:r>
            <a:r>
              <a:rPr lang="en-US" altLang="zh-CN" dirty="0"/>
              <a:t>, I. (2020). Plastics everywhere: first evidence of polystyrene fragments inside the common Antarctic collembolan </a:t>
            </a:r>
            <a:r>
              <a:rPr lang="en-US" altLang="zh-CN" dirty="0" err="1"/>
              <a:t>Cryptopygus</a:t>
            </a:r>
            <a:r>
              <a:rPr lang="en-US" altLang="zh-CN" dirty="0"/>
              <a:t> </a:t>
            </a:r>
            <a:r>
              <a:rPr lang="en-US" altLang="zh-CN" dirty="0" err="1"/>
              <a:t>antarcticus</a:t>
            </a:r>
            <a:r>
              <a:rPr lang="en-US" altLang="zh-CN" dirty="0"/>
              <a:t>. Biology letters, 16(6), 20200093.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7A3745-F97C-4267-9F24-1C6521C38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7663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Bergmann, M., </a:t>
            </a:r>
            <a:r>
              <a:rPr lang="en-US" altLang="zh-CN" dirty="0" err="1"/>
              <a:t>Mützel</a:t>
            </a:r>
            <a:r>
              <a:rPr lang="en-US" altLang="zh-CN" dirty="0"/>
              <a:t>, S., </a:t>
            </a:r>
            <a:r>
              <a:rPr lang="en-US" altLang="zh-CN" dirty="0" err="1"/>
              <a:t>Primpke</a:t>
            </a:r>
            <a:r>
              <a:rPr lang="en-US" altLang="zh-CN" dirty="0"/>
              <a:t>, S., </a:t>
            </a:r>
            <a:r>
              <a:rPr lang="en-US" altLang="zh-CN" dirty="0" err="1"/>
              <a:t>Tekman</a:t>
            </a:r>
            <a:r>
              <a:rPr lang="en-US" altLang="zh-CN" dirty="0"/>
              <a:t>, M. B., </a:t>
            </a:r>
            <a:r>
              <a:rPr lang="en-US" altLang="zh-CN" dirty="0" err="1"/>
              <a:t>Trachsel</a:t>
            </a:r>
            <a:r>
              <a:rPr lang="en-US" altLang="zh-CN" dirty="0"/>
              <a:t>, J., &amp; </a:t>
            </a:r>
            <a:r>
              <a:rPr lang="en-US" altLang="zh-CN" dirty="0" err="1"/>
              <a:t>Gerdts</a:t>
            </a:r>
            <a:r>
              <a:rPr lang="en-US" altLang="zh-CN" dirty="0"/>
              <a:t>, G. (2019). White and wonderful? Microplastics prevail in snow from the Alps to the Arctic. Science Advances, 5(8), eaax1157.</a:t>
            </a:r>
          </a:p>
          <a:p>
            <a:r>
              <a:rPr lang="en-US" altLang="zh-CN" dirty="0"/>
              <a:t>(80% of  microplastics ≤ 25 </a:t>
            </a:r>
            <a:r>
              <a:rPr lang="en-US" altLang="zh-CN" dirty="0" err="1"/>
              <a:t>μm</a:t>
            </a:r>
            <a:r>
              <a:rPr lang="en-US" altLang="zh-CN" dirty="0"/>
              <a:t>; 98% &lt; 100 </a:t>
            </a:r>
            <a:r>
              <a:rPr lang="en-US" altLang="zh-CN" dirty="0" err="1"/>
              <a:t>μm</a:t>
            </a:r>
            <a:r>
              <a:rPr lang="en-US" altLang="zh-CN" dirty="0"/>
              <a:t>)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7A3745-F97C-4267-9F24-1C6521C38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67151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Peng, X., Chen, M., Chen, S., Dasgupta, S., Xu, H., Ta, K., ... &amp; Bai, S. (2018). Microplastics contaminate the deepest part of the world’s ocean. Geochemical Perspectives Letters, 9(1), 1-5.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7A3745-F97C-4267-9F24-1C6521C38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8899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Napper, I. E., Davies, B. F., Clifford, H., Elvin, S., Koldewey, H. J., </a:t>
            </a:r>
            <a:r>
              <a:rPr lang="en-US" altLang="zh-CN" dirty="0" err="1"/>
              <a:t>Mayewski</a:t>
            </a:r>
            <a:r>
              <a:rPr lang="en-US" altLang="zh-CN" dirty="0"/>
              <a:t>, P. A., ... &amp; Thompson, R. C. (2020). Reaching new heights in plastic pollution—preliminary findings of microplastics on Mount Everest. One Earth, 3(5), 621-630.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7A3745-F97C-4267-9F24-1C6521C38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5401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1" i="1" dirty="0"/>
              <a:t>Protected areas base map is from the United States Geological Survey (USGS) Protected Areas Database (PAD)</a:t>
            </a:r>
          </a:p>
          <a:p>
            <a:r>
              <a:rPr lang="en-US" altLang="zh-CN" b="1" i="1" dirty="0"/>
              <a:t>Biodiversity orders: dark green &gt; light green &gt; brown.</a:t>
            </a:r>
          </a:p>
          <a:p>
            <a:endParaRPr lang="en-US" altLang="zh-CN" dirty="0"/>
          </a:p>
          <a:p>
            <a:r>
              <a:rPr lang="en-US" altLang="zh-CN" dirty="0" err="1"/>
              <a:t>Brahney</a:t>
            </a:r>
            <a:r>
              <a:rPr lang="en-US" altLang="zh-CN" dirty="0"/>
              <a:t>, J., </a:t>
            </a:r>
            <a:r>
              <a:rPr lang="en-US" altLang="zh-CN" dirty="0" err="1"/>
              <a:t>Hallerud</a:t>
            </a:r>
            <a:r>
              <a:rPr lang="en-US" altLang="zh-CN" dirty="0"/>
              <a:t>, M., Heim, E., </a:t>
            </a:r>
            <a:r>
              <a:rPr lang="en-US" altLang="zh-CN" dirty="0" err="1"/>
              <a:t>Hahnenberger</a:t>
            </a:r>
            <a:r>
              <a:rPr lang="en-US" altLang="zh-CN" dirty="0"/>
              <a:t>, M., &amp; Sukumaran, S. (2020). Plastic rain in protected areas of the United States. Science, 368(6496), 1257-1260.</a:t>
            </a:r>
          </a:p>
          <a:p>
            <a:r>
              <a:rPr lang="en-US" altLang="zh-CN" dirty="0"/>
              <a:t>Microfibers made up most of the synthetic material found in both wet (66%) and dry (70%) deposition, and fiber sizes were about 20 um-3 mm, with average widths and depths of 18 and 6 mm, respectively</a:t>
            </a:r>
          </a:p>
          <a:p>
            <a:r>
              <a:rPr lang="en-US" altLang="zh-CN" dirty="0"/>
              <a:t>https://www.usgs.gov/core-science-systems/science-analytics-and-synthesis/gap/science/introduction-pad-us-viewer?qt-science_center_objects=0#qt-science_center_objects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7A3745-F97C-4267-9F24-1C6521C38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72195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Hurley, R., Woodward, J., &amp; Rothwell, J. J. (2018). Microplastic contamination of river beds significantly reduced by catchment-wide flooding. Nature Geoscience, 11(4), 251-257.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7A3745-F97C-4267-9F24-1C6521C38899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51008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Wang, C., Zhao, J., &amp; Xing, B. (2020). Environmental Source, Fate, and Toxicity of Microplastics. Journal of Hazardous Materials, 124357.</a:t>
            </a:r>
          </a:p>
          <a:p>
            <a:r>
              <a:rPr lang="zh-CN" altLang="en-US" dirty="0"/>
              <a:t>对于沉积物中塑料的最高浓度</a:t>
            </a:r>
            <a:r>
              <a:rPr lang="en-US" altLang="zh-CN" dirty="0"/>
              <a:t>,</a:t>
            </a:r>
            <a:r>
              <a:rPr lang="zh-CN" altLang="en-US" dirty="0"/>
              <a:t>由于单位不统一，其中一个是</a:t>
            </a:r>
            <a:r>
              <a:rPr lang="en-US" altLang="zh-CN" dirty="0"/>
              <a:t>2000-8000 particles/kg</a:t>
            </a:r>
            <a:r>
              <a:rPr lang="zh-CN" altLang="en-US" dirty="0"/>
              <a:t> </a:t>
            </a:r>
            <a:r>
              <a:rPr lang="en-US" altLang="zh-CN" dirty="0"/>
              <a:t>in Canada</a:t>
            </a:r>
            <a:r>
              <a:rPr lang="zh-CN" altLang="en-US" dirty="0"/>
              <a:t>，</a:t>
            </a:r>
            <a:r>
              <a:rPr lang="en-US" altLang="zh-CN" dirty="0"/>
              <a:t>the other was 689-3308 particles/m2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7A3745-F97C-4267-9F24-1C6521C38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90330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Alimi</a:t>
            </a:r>
            <a:r>
              <a:rPr lang="en-US" altLang="zh-CN" dirty="0"/>
              <a:t>, O. S., </a:t>
            </a:r>
            <a:r>
              <a:rPr lang="en-US" altLang="zh-CN" dirty="0" err="1"/>
              <a:t>Farner</a:t>
            </a:r>
            <a:r>
              <a:rPr lang="en-US" altLang="zh-CN" dirty="0"/>
              <a:t> </a:t>
            </a:r>
            <a:r>
              <a:rPr lang="en-US" altLang="zh-CN" dirty="0" err="1"/>
              <a:t>Budarz</a:t>
            </a:r>
            <a:r>
              <a:rPr lang="en-US" altLang="zh-CN" dirty="0"/>
              <a:t>, J., Hernandez, L. M., &amp; </a:t>
            </a:r>
            <a:r>
              <a:rPr lang="en-US" altLang="zh-CN" dirty="0" err="1"/>
              <a:t>Tufenkji</a:t>
            </a:r>
            <a:r>
              <a:rPr lang="en-US" altLang="zh-CN" dirty="0"/>
              <a:t>, N. (2018). Microplastics and </a:t>
            </a:r>
            <a:r>
              <a:rPr lang="en-US" altLang="zh-CN" dirty="0" err="1"/>
              <a:t>nanoplastics</a:t>
            </a:r>
            <a:r>
              <a:rPr lang="en-US" altLang="zh-CN" dirty="0"/>
              <a:t> in aquatic environments: aggregation, deposition, and enhanced contaminant transport. Environmental science &amp; technology, 52(4), 1704-1724.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7A3745-F97C-4267-9F24-1C6521C38899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04253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Polymers whose </a:t>
            </a:r>
            <a:r>
              <a:rPr lang="en-US" altLang="zh-CN" dirty="0" err="1"/>
              <a:t>Tg</a:t>
            </a:r>
            <a:r>
              <a:rPr lang="en-US" altLang="zh-CN" dirty="0"/>
              <a:t> is below ambient temperature are called rubbery polymers (e.g., PE), while those with </a:t>
            </a:r>
            <a:r>
              <a:rPr lang="en-US" altLang="zh-CN" dirty="0" err="1"/>
              <a:t>Tg</a:t>
            </a:r>
            <a:r>
              <a:rPr lang="en-US" altLang="zh-CN" dirty="0"/>
              <a:t> above ambient temperature are called glassy polymers (</a:t>
            </a:r>
            <a:r>
              <a:rPr lang="en-US" altLang="zh-CN" dirty="0" err="1"/>
              <a:t>e.g.,poly</a:t>
            </a:r>
            <a:r>
              <a:rPr lang="en-US" altLang="zh-CN" dirty="0"/>
              <a:t>(</a:t>
            </a:r>
            <a:r>
              <a:rPr lang="en-US" altLang="zh-CN" dirty="0" err="1"/>
              <a:t>vinylchloride</a:t>
            </a:r>
            <a:r>
              <a:rPr lang="en-US" altLang="zh-CN" dirty="0"/>
              <a:t>) (PVC) and polystyrene (PS)).</a:t>
            </a:r>
            <a:r>
              <a:rPr lang="en-US" altLang="zh-CN" dirty="0" err="1"/>
              <a:t>Tg</a:t>
            </a:r>
            <a:r>
              <a:rPr lang="en-US" altLang="zh-CN" dirty="0"/>
              <a:t> for PE, PS and PVC are (-120, 100, 81 </a:t>
            </a:r>
            <a:r>
              <a:rPr lang="en-US" altLang="zh-CN" baseline="30000" dirty="0"/>
              <a:t>0</a:t>
            </a:r>
            <a:r>
              <a:rPr lang="en-US" altLang="zh-CN" dirty="0"/>
              <a:t>C). Polymer molecules in a rubbery state are capable of segmental chain movements, whereas those in a glassy state are restricted to vibrational and short-range rotational motions</a:t>
            </a:r>
          </a:p>
          <a:p>
            <a:endParaRPr lang="en-US" altLang="zh-CN" dirty="0"/>
          </a:p>
          <a:p>
            <a:r>
              <a:rPr lang="en-US" altLang="zh-CN" dirty="0" err="1"/>
              <a:t>Guo</a:t>
            </a:r>
            <a:r>
              <a:rPr lang="en-US" altLang="zh-CN" dirty="0"/>
              <a:t>, X., &amp; Wang, J. (2019). The chemical behaviors of microplastics in marine environment: A review. Marine pollution bulletin, 142, 1-14.</a:t>
            </a:r>
          </a:p>
          <a:p>
            <a:r>
              <a:rPr lang="en-US" altLang="zh-CN" dirty="0"/>
              <a:t>PE exhibited the highest affinity for pyrene, followed by PS and PVC.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7A3745-F97C-4267-9F24-1C6521C38899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6808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1" i="1" u="sng" dirty="0"/>
              <a:t>Update</a:t>
            </a:r>
            <a:r>
              <a:rPr lang="zh-CN" altLang="en-US" b="1" i="1" u="sng" dirty="0"/>
              <a:t>：</a:t>
            </a:r>
            <a:r>
              <a:rPr lang="en-US" altLang="zh-CN" b="0" i="0" u="none" dirty="0"/>
              <a:t>the data and images for distribution of global plastics production and plastics demand distribution by type</a:t>
            </a:r>
          </a:p>
          <a:p>
            <a:r>
              <a:rPr lang="en-US" altLang="zh-CN" b="1" i="1" u="sng" dirty="0"/>
              <a:t>NAFTA:</a:t>
            </a:r>
            <a:r>
              <a:rPr lang="en-US" altLang="zh-CN" b="1" i="1" u="sng" baseline="0" dirty="0"/>
              <a:t> North American Free Trade Agreement</a:t>
            </a:r>
            <a:r>
              <a:rPr lang="zh-CN" altLang="en-US" baseline="0" dirty="0"/>
              <a:t>，</a:t>
            </a:r>
            <a:r>
              <a:rPr lang="en-US" altLang="zh-CN" baseline="0" dirty="0"/>
              <a:t>which was enacted in 1994 and created a free trade zone for </a:t>
            </a:r>
            <a:r>
              <a:rPr lang="en-US" altLang="zh-CN" b="1" baseline="0" dirty="0">
                <a:solidFill>
                  <a:srgbClr val="FF0000"/>
                </a:solidFill>
              </a:rPr>
              <a:t>Mexico, Canada, </a:t>
            </a:r>
            <a:r>
              <a:rPr lang="en-US" altLang="zh-CN" b="0" baseline="0" dirty="0">
                <a:solidFill>
                  <a:srgbClr val="FF0000"/>
                </a:solidFill>
              </a:rPr>
              <a:t>and </a:t>
            </a:r>
            <a:r>
              <a:rPr lang="en-US" altLang="zh-CN" b="1" baseline="0" dirty="0">
                <a:solidFill>
                  <a:srgbClr val="FF0000"/>
                </a:solidFill>
              </a:rPr>
              <a:t>the United States</a:t>
            </a:r>
          </a:p>
          <a:p>
            <a:r>
              <a:rPr lang="en-US" altLang="zh-CN" b="1" i="1" u="sng" dirty="0"/>
              <a:t>CIS:</a:t>
            </a:r>
            <a:r>
              <a:rPr lang="en-US" altLang="zh-CN" b="1" i="1" u="sng" baseline="0" dirty="0"/>
              <a:t> Commonwealth of Independent States</a:t>
            </a:r>
            <a:r>
              <a:rPr lang="zh-CN" altLang="en-US" baseline="0" dirty="0"/>
              <a:t>，</a:t>
            </a:r>
            <a:r>
              <a:rPr lang="en-US" altLang="zh-CN" baseline="0" dirty="0"/>
              <a:t>which was a regional intergovernmental organization of nine members </a:t>
            </a:r>
            <a:r>
              <a:rPr lang="zh-CN" altLang="en-US" baseline="0" dirty="0"/>
              <a:t>（</a:t>
            </a:r>
            <a:r>
              <a:rPr lang="en-US" altLang="zh-CN" baseline="0" dirty="0"/>
              <a:t>Russian Federation</a:t>
            </a:r>
            <a:r>
              <a:rPr lang="zh-CN" altLang="en-US" baseline="0" dirty="0"/>
              <a:t>，</a:t>
            </a:r>
            <a:r>
              <a:rPr lang="en-US" altLang="zh-CN" baseline="0" dirty="0"/>
              <a:t>Belarus</a:t>
            </a:r>
            <a:r>
              <a:rPr lang="zh-CN" altLang="en-US" baseline="0" dirty="0"/>
              <a:t>，</a:t>
            </a:r>
            <a:r>
              <a:rPr lang="en-US" altLang="zh-CN" baseline="0" dirty="0"/>
              <a:t>Moldova</a:t>
            </a:r>
            <a:r>
              <a:rPr lang="zh-CN" altLang="en-US" baseline="0" dirty="0"/>
              <a:t>，</a:t>
            </a:r>
            <a:r>
              <a:rPr lang="en-US" altLang="zh-CN" baseline="0" dirty="0"/>
              <a:t>Armenia</a:t>
            </a:r>
            <a:r>
              <a:rPr lang="zh-CN" altLang="en-US" baseline="0" dirty="0"/>
              <a:t>，</a:t>
            </a:r>
            <a:r>
              <a:rPr lang="en-US" altLang="zh-CN" baseline="0" dirty="0"/>
              <a:t>Azerbaijan</a:t>
            </a:r>
            <a:r>
              <a:rPr lang="zh-CN" altLang="en-US" baseline="0" dirty="0"/>
              <a:t>，</a:t>
            </a:r>
            <a:r>
              <a:rPr lang="en-US" altLang="zh-CN" baseline="0" dirty="0"/>
              <a:t>Tajikistan</a:t>
            </a:r>
            <a:r>
              <a:rPr lang="zh-CN" altLang="en-US" baseline="0" dirty="0"/>
              <a:t>，</a:t>
            </a:r>
            <a:r>
              <a:rPr lang="en-US" altLang="zh-CN" baseline="0" dirty="0"/>
              <a:t>Kyrgyzstan</a:t>
            </a:r>
            <a:r>
              <a:rPr lang="zh-CN" altLang="en-US" baseline="0" dirty="0"/>
              <a:t>，</a:t>
            </a:r>
            <a:r>
              <a:rPr lang="en-US" altLang="zh-CN" baseline="0" dirty="0"/>
              <a:t>Kazakhstan</a:t>
            </a:r>
            <a:r>
              <a:rPr lang="zh-CN" altLang="en-US" baseline="0" dirty="0"/>
              <a:t>，</a:t>
            </a:r>
            <a:r>
              <a:rPr lang="en-US" altLang="zh-CN" baseline="0" dirty="0"/>
              <a:t>Uzbekistan</a:t>
            </a:r>
            <a:r>
              <a:rPr lang="zh-CN" altLang="en-US" baseline="0" dirty="0"/>
              <a:t>）</a:t>
            </a:r>
            <a:endParaRPr lang="en-US" altLang="zh-CN" baseline="0" dirty="0"/>
          </a:p>
          <a:p>
            <a:r>
              <a:rPr lang="en-US" altLang="zh-CN" sz="2400" b="1" u="sng" baseline="0" dirty="0">
                <a:solidFill>
                  <a:srgbClr val="FF0000"/>
                </a:solidFill>
              </a:rPr>
              <a:t>update</a:t>
            </a:r>
            <a:endParaRPr lang="en-US" altLang="zh-CN" sz="2400" b="1" u="sng" dirty="0">
              <a:solidFill>
                <a:srgbClr val="FF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7A3745-F97C-4267-9F24-1C6521C38899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60859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Wang, Y., Yang, Y., Liu, X., Zhao, J., Liu, R., &amp; Xing, B. (2021). Interaction of Microplastics with Antibiotics in Aquatic Environment: Distribution, Adsorption, and Toxicity. Environmental Science &amp; Technology, 55(23), 15579-15595.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7A3745-F97C-4267-9F24-1C6521C38899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83206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Zhang, Y., Luo, Y., Guo, X., Xia, T., Wang, T., Jia, H., &amp; Zhu, L. (2020). Charge mediated interaction of polystyrene </a:t>
            </a:r>
            <a:r>
              <a:rPr lang="en-US" altLang="zh-CN" dirty="0" err="1"/>
              <a:t>nanoplastic</a:t>
            </a:r>
            <a:r>
              <a:rPr lang="en-US" altLang="zh-CN" dirty="0"/>
              <a:t> (PSNP) with minerals in aqueous phase. Water research, 178, 115861.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7A3745-F97C-4267-9F24-1C6521C38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93508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Barboza, L. G. A., </a:t>
            </a:r>
            <a:r>
              <a:rPr lang="en-US" altLang="zh-CN" dirty="0" err="1"/>
              <a:t>Cózar</a:t>
            </a:r>
            <a:r>
              <a:rPr lang="en-US" altLang="zh-CN" dirty="0"/>
              <a:t>, A., Gimenez, B. C., Barros, T. L., Kershaw, P. J., &amp; </a:t>
            </a:r>
            <a:r>
              <a:rPr lang="en-US" altLang="zh-CN" dirty="0" err="1"/>
              <a:t>Guilhermino</a:t>
            </a:r>
            <a:r>
              <a:rPr lang="en-US" altLang="zh-CN" dirty="0"/>
              <a:t>, L. (2019). </a:t>
            </a:r>
            <a:r>
              <a:rPr lang="en-US" altLang="zh-CN" dirty="0" err="1"/>
              <a:t>Macroplastics</a:t>
            </a:r>
            <a:r>
              <a:rPr lang="en-US" altLang="zh-CN" dirty="0"/>
              <a:t> pollution in the marine environment. In World seas: An environmental evaluation (pp. 305-328). Academic Press.</a:t>
            </a:r>
          </a:p>
          <a:p>
            <a:r>
              <a:rPr lang="en-US" altLang="zh-CN" dirty="0"/>
              <a:t>Zhang, K., </a:t>
            </a:r>
            <a:r>
              <a:rPr lang="en-US" altLang="zh-CN" dirty="0" err="1"/>
              <a:t>Hamidian</a:t>
            </a:r>
            <a:r>
              <a:rPr lang="en-US" altLang="zh-CN" dirty="0"/>
              <a:t>, A. H., </a:t>
            </a:r>
            <a:r>
              <a:rPr lang="en-US" altLang="zh-CN" dirty="0" err="1"/>
              <a:t>Tubić</a:t>
            </a:r>
            <a:r>
              <a:rPr lang="en-US" altLang="zh-CN" dirty="0"/>
              <a:t>, A., Zhang, Y., Fang, J. K., Wu, C., &amp; Lam, P. K. (2021). Understanding plastic degradation and microplastic formation in the environment: A review. Environmental Pollution, 116554.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7A3745-F97C-4267-9F24-1C6521C38899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1800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Mao, R., Lang, M., Yu, X., Wu, R., Yang, X., &amp; Guo, X. (2020). Aging mechanism of microplastics with UV irradiation and its effects on the adsorption of heavy metals. Journal of hazardous materials, 393, 122515.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7A3745-F97C-4267-9F24-1C6521C38899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44084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u="sng" dirty="0"/>
              <a:t>Newly added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7A3745-F97C-4267-9F24-1C6521C38899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75854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Zhang, M., &amp; Xu, L. (2020). Transport of micro-and </a:t>
            </a:r>
            <a:r>
              <a:rPr lang="en-US" altLang="zh-CN" dirty="0" err="1"/>
              <a:t>nanoplastics</a:t>
            </a:r>
            <a:r>
              <a:rPr lang="en-US" altLang="zh-CN" dirty="0"/>
              <a:t> in the environment: Trojan-Horse effect for organic contaminants. Critical Reviews in Environmental Science and Technology, 1-37.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7A3745-F97C-4267-9F24-1C6521C38899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20359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PS-COOH 200 nm</a:t>
            </a:r>
          </a:p>
          <a:p>
            <a:r>
              <a:rPr lang="en-US" altLang="zh-CN" dirty="0"/>
              <a:t>PS-NH2 200 nm</a:t>
            </a:r>
          </a:p>
          <a:p>
            <a:r>
              <a:rPr lang="en-US" altLang="zh-CN" dirty="0"/>
              <a:t>7 days</a:t>
            </a:r>
          </a:p>
          <a:p>
            <a:r>
              <a:rPr lang="en-US" altLang="zh-CN" dirty="0"/>
              <a:t>Sun, X. D., Yuan, X. Z., Jia, Y., Feng, L. J., Zhu, F. P., Dong, S. S., ... &amp; Xing, B. (2020). Differentially charged </a:t>
            </a:r>
            <a:r>
              <a:rPr lang="en-US" altLang="zh-CN" dirty="0" err="1"/>
              <a:t>nanoplastics</a:t>
            </a:r>
            <a:r>
              <a:rPr lang="en-US" altLang="zh-CN" dirty="0"/>
              <a:t> demonstrate distinct accumulation in Arabidopsis thaliana. Nature nanotechnology, 15(9), 755-760.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7A3745-F97C-4267-9F24-1C6521C38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04806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Two-week-old plants were exposed to 50 mg/L</a:t>
            </a:r>
            <a:r>
              <a:rPr lang="en-US" altLang="zh-CN" baseline="30000" dirty="0"/>
              <a:t>–1</a:t>
            </a:r>
            <a:r>
              <a:rPr lang="en-US" altLang="zh-CN" dirty="0"/>
              <a:t> suspensions of 0.2 um PS beads for 10 d.</a:t>
            </a:r>
            <a:endParaRPr lang="zh-CN" altLang="en-US" dirty="0"/>
          </a:p>
          <a:p>
            <a:r>
              <a:rPr lang="en-US" altLang="zh-CN" dirty="0"/>
              <a:t>Li, L., Luo, Y., Li, R., Zhou, Q., </a:t>
            </a:r>
            <a:r>
              <a:rPr lang="en-US" altLang="zh-CN" dirty="0" err="1"/>
              <a:t>Peijnenburg</a:t>
            </a:r>
            <a:r>
              <a:rPr lang="en-US" altLang="zh-CN" dirty="0"/>
              <a:t>, W. J., Yin, N., ... &amp; Zhang, Y. (2020). Effective uptake of </a:t>
            </a:r>
            <a:r>
              <a:rPr lang="en-US" altLang="zh-CN" dirty="0" err="1"/>
              <a:t>submicrometre</a:t>
            </a:r>
            <a:r>
              <a:rPr lang="en-US" altLang="zh-CN" dirty="0"/>
              <a:t> plastics by crop plants via a crack-entry mode. Nature Sustainability, 3(11), 929-937.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7A3745-F97C-4267-9F24-1C6521C38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68023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50 mg/l</a:t>
            </a:r>
          </a:p>
          <a:p>
            <a:r>
              <a:rPr lang="en-US" altLang="zh-CN" dirty="0"/>
              <a:t>Xu, E. G., Cheong, R. S., Liu, L., Hernandez, L. M., </a:t>
            </a:r>
            <a:r>
              <a:rPr lang="en-US" altLang="zh-CN" dirty="0" err="1"/>
              <a:t>Azimzada</a:t>
            </a:r>
            <a:r>
              <a:rPr lang="en-US" altLang="zh-CN" dirty="0"/>
              <a:t>, A., </a:t>
            </a:r>
            <a:r>
              <a:rPr lang="en-US" altLang="zh-CN" dirty="0" err="1"/>
              <a:t>Bayen</a:t>
            </a:r>
            <a:r>
              <a:rPr lang="en-US" altLang="zh-CN" dirty="0"/>
              <a:t>, S., &amp; </a:t>
            </a:r>
            <a:r>
              <a:rPr lang="en-US" altLang="zh-CN" dirty="0" err="1"/>
              <a:t>Tufenkji</a:t>
            </a:r>
            <a:r>
              <a:rPr lang="en-US" altLang="zh-CN" dirty="0"/>
              <a:t>, N. (2020). Primary and secondary plastic particles exhibit limited acute toxicity but chronic effects on Daphnia magna. Environmental Science &amp; Technology, 54(11), 6859-6868.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7A3745-F97C-4267-9F24-1C6521C38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3141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Sun, X. D., Yuan, X. Z., Jia, Y., Feng, L. J., Zhu, F. P., Dong, S. S., ... &amp; Xing, B. (2020). Differentially charged </a:t>
            </a:r>
            <a:r>
              <a:rPr lang="en-US" altLang="zh-CN" dirty="0" err="1"/>
              <a:t>nanoplastics</a:t>
            </a:r>
            <a:r>
              <a:rPr lang="en-US" altLang="zh-CN" dirty="0"/>
              <a:t> demonstrate distinct accumulation in Arabidopsis thaliana. Nature nanotechnology, 15(9), 755-760.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7A3745-F97C-4267-9F24-1C6521C38899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61440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Cressey, D. (2016). The Plastic Ocean. Scientists know that there is a colossal amount of plastics in the oceans. But they don’t know where it all is, what it looks like or what damage it does. Nature, 536, 263-265. </a:t>
            </a:r>
          </a:p>
          <a:p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Cornwall, W. (2021). The plastic eaters.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7A3745-F97C-4267-9F24-1C6521C3889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08282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Jiang, X., Chang, Y., Zhang, T., </a:t>
            </a:r>
            <a:r>
              <a:rPr lang="en-US" altLang="zh-CN" dirty="0" err="1"/>
              <a:t>Qiao</a:t>
            </a:r>
            <a:r>
              <a:rPr lang="en-US" altLang="zh-CN" dirty="0"/>
              <a:t>, Y., </a:t>
            </a:r>
            <a:r>
              <a:rPr lang="en-US" altLang="zh-CN" dirty="0" err="1"/>
              <a:t>Klobučar</a:t>
            </a:r>
            <a:r>
              <a:rPr lang="en-US" altLang="zh-CN" dirty="0"/>
              <a:t>, G., &amp; Li, M. (2020). Toxicological effects of polystyrene microplastics on earthworm (Eisenia </a:t>
            </a:r>
            <a:r>
              <a:rPr lang="en-US" altLang="zh-CN" dirty="0" err="1"/>
              <a:t>fetida</a:t>
            </a:r>
            <a:r>
              <a:rPr lang="en-US" altLang="zh-CN" dirty="0"/>
              <a:t>). Environmental Pollution, 259, 113896.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7A3745-F97C-4267-9F24-1C6521C38899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50622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Wang, X., Zheng, H., Zhao, J., Luo, X., Wang, Z., &amp; Xing, B. (2020). Photodegradation elevated the toxicity of polystyrene microplastics to grouper (</a:t>
            </a:r>
            <a:r>
              <a:rPr lang="en-US" altLang="zh-CN" dirty="0" err="1"/>
              <a:t>Epinephelus</a:t>
            </a:r>
            <a:r>
              <a:rPr lang="en-US" altLang="zh-CN" dirty="0"/>
              <a:t> </a:t>
            </a:r>
            <a:r>
              <a:rPr lang="en-US" altLang="zh-CN" dirty="0" err="1"/>
              <a:t>moara</a:t>
            </a:r>
            <a:r>
              <a:rPr lang="en-US" altLang="zh-CN" dirty="0"/>
              <a:t>) through disrupting hepatic lipid homeostasis. Environmental science &amp; technology, 54(10), 6202-6212.</a:t>
            </a:r>
            <a:br>
              <a:rPr lang="en-US" altLang="zh-CN" dirty="0"/>
            </a:b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grouper (</a:t>
            </a:r>
            <a:r>
              <a:rPr lang="en-US" altLang="zh-CN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Epinephelus</a:t>
            </a:r>
            <a:r>
              <a:rPr lang="en-US" altLang="zh-CN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moara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a primary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mariculture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specie with high economic and ecological values for human consumption,</a:t>
            </a:r>
            <a:r>
              <a:rPr lang="en-US" altLang="zh-CN" dirty="0"/>
              <a:t> </a:t>
            </a:r>
            <a:br>
              <a:rPr lang="en-US" altLang="zh-CN" dirty="0"/>
            </a:b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7A3745-F97C-4267-9F24-1C6521C38899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43487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Natarajan, L., Omer, S., </a:t>
            </a:r>
            <a:r>
              <a:rPr lang="en-US" altLang="zh-CN" dirty="0" err="1"/>
              <a:t>Jetly</a:t>
            </a:r>
            <a:r>
              <a:rPr lang="en-US" altLang="zh-CN" dirty="0"/>
              <a:t>, N., Jenifer, M. A., Chandrasekaran, N., </a:t>
            </a:r>
            <a:r>
              <a:rPr lang="en-US" altLang="zh-CN" dirty="0" err="1"/>
              <a:t>Suraishkumar</a:t>
            </a:r>
            <a:r>
              <a:rPr lang="en-US" altLang="zh-CN" dirty="0"/>
              <a:t>, G. K., &amp; Mukherjee, A. (2020). Eco-corona formation lessens the toxic effects of polystyrene </a:t>
            </a:r>
            <a:r>
              <a:rPr lang="en-US" altLang="zh-CN" dirty="0" err="1"/>
              <a:t>nanoplastics</a:t>
            </a:r>
            <a:r>
              <a:rPr lang="en-US" altLang="zh-CN" dirty="0"/>
              <a:t> towards marine microalgae Chlorella sp. Environmental Research, 188, 109842.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7A3745-F97C-4267-9F24-1C6521C38899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2736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Danopoulos</a:t>
            </a:r>
            <a:r>
              <a:rPr lang="en-US" altLang="zh-CN" dirty="0"/>
              <a:t>, E., Jenner, L. C., </a:t>
            </a:r>
            <a:r>
              <a:rPr lang="en-US" altLang="zh-CN" dirty="0" err="1"/>
              <a:t>Twiddy</a:t>
            </a:r>
            <a:r>
              <a:rPr lang="en-US" altLang="zh-CN" dirty="0"/>
              <a:t>, M., &amp; </a:t>
            </a:r>
            <a:r>
              <a:rPr lang="en-US" altLang="zh-CN" dirty="0" err="1"/>
              <a:t>Rotchell</a:t>
            </a:r>
            <a:r>
              <a:rPr lang="en-US" altLang="zh-CN" dirty="0"/>
              <a:t>, J. M. (2020). Microplastic Contamination of Seafood Intended for Human Consumption: A Systematic Review and Meta-Analysis. Environmental health perspectives, 128(12), 126002.</a:t>
            </a:r>
          </a:p>
          <a:p>
            <a:r>
              <a:rPr lang="en-US" altLang="zh-CN" dirty="0" err="1"/>
              <a:t>Schwabl</a:t>
            </a:r>
            <a:r>
              <a:rPr lang="en-US" altLang="zh-CN" dirty="0"/>
              <a:t>, P., </a:t>
            </a:r>
            <a:r>
              <a:rPr lang="en-US" altLang="zh-CN" dirty="0" err="1"/>
              <a:t>Köppel</a:t>
            </a:r>
            <a:r>
              <a:rPr lang="en-US" altLang="zh-CN" dirty="0"/>
              <a:t>, S., </a:t>
            </a:r>
            <a:r>
              <a:rPr lang="en-US" altLang="zh-CN" dirty="0" err="1"/>
              <a:t>Königshofer</a:t>
            </a:r>
            <a:r>
              <a:rPr lang="en-US" altLang="zh-CN" dirty="0"/>
              <a:t>, P., </a:t>
            </a:r>
            <a:r>
              <a:rPr lang="en-US" altLang="zh-CN" dirty="0" err="1"/>
              <a:t>Bucsics</a:t>
            </a:r>
            <a:r>
              <a:rPr lang="en-US" altLang="zh-CN" dirty="0"/>
              <a:t>, T., </a:t>
            </a:r>
            <a:r>
              <a:rPr lang="en-US" altLang="zh-CN" dirty="0" err="1"/>
              <a:t>Trauner</a:t>
            </a:r>
            <a:r>
              <a:rPr lang="en-US" altLang="zh-CN" dirty="0"/>
              <a:t>, M., </a:t>
            </a:r>
            <a:r>
              <a:rPr lang="en-US" altLang="zh-CN" dirty="0" err="1"/>
              <a:t>Reiberger</a:t>
            </a:r>
            <a:r>
              <a:rPr lang="en-US" altLang="zh-CN" dirty="0"/>
              <a:t>, T., &amp; </a:t>
            </a:r>
            <a:r>
              <a:rPr lang="en-US" altLang="zh-CN" dirty="0" err="1"/>
              <a:t>Liebmann</a:t>
            </a:r>
            <a:r>
              <a:rPr lang="en-US" altLang="zh-CN" dirty="0"/>
              <a:t>, B. (2019). Detection of various microplastics in human stool: a prospective case series. Annals of internal medicine, 171(7), 453-457.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7A3745-F97C-4267-9F24-1C6521C38899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951248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Vogt et al. identified PS (40 nm, red fluorescence) in the perifollicular tissue could  enter epidermal cells after transcutaneous application on human skin (</a:t>
            </a:r>
            <a:r>
              <a:rPr lang="en-US" altLang="zh-CN" dirty="0" err="1"/>
              <a:t>retroauricular</a:t>
            </a:r>
            <a:r>
              <a:rPr lang="en-US" altLang="zh-CN" dirty="0"/>
              <a:t> region) </a:t>
            </a:r>
          </a:p>
          <a:p>
            <a:r>
              <a:rPr lang="en-US" altLang="zh-CN" dirty="0"/>
              <a:t>Vogt, A., </a:t>
            </a:r>
            <a:r>
              <a:rPr lang="en-US" altLang="zh-CN" dirty="0" err="1"/>
              <a:t>Combadiere</a:t>
            </a:r>
            <a:r>
              <a:rPr lang="en-US" altLang="zh-CN" dirty="0"/>
              <a:t>, B., </a:t>
            </a:r>
            <a:r>
              <a:rPr lang="en-US" altLang="zh-CN" dirty="0" err="1"/>
              <a:t>Hadam</a:t>
            </a:r>
            <a:r>
              <a:rPr lang="en-US" altLang="zh-CN" dirty="0"/>
              <a:t>, S., </a:t>
            </a:r>
            <a:r>
              <a:rPr lang="en-US" altLang="zh-CN" dirty="0" err="1"/>
              <a:t>Stieler</a:t>
            </a:r>
            <a:r>
              <a:rPr lang="en-US" altLang="zh-CN" dirty="0"/>
              <a:t>, K. M., </a:t>
            </a:r>
            <a:r>
              <a:rPr lang="en-US" altLang="zh-CN" dirty="0" err="1"/>
              <a:t>Lademann</a:t>
            </a:r>
            <a:r>
              <a:rPr lang="en-US" altLang="zh-CN" dirty="0"/>
              <a:t>, J., Schaefer, H., ... &amp; Blume-</a:t>
            </a:r>
            <a:r>
              <a:rPr lang="en-US" altLang="zh-CN" dirty="0" err="1"/>
              <a:t>Peytavi</a:t>
            </a:r>
            <a:r>
              <a:rPr lang="en-US" altLang="zh-CN" dirty="0"/>
              <a:t>, U. (2006). 40 nm, but not 750 or 1,500 nm, nanoparticles enter epidermal CD1a+ cells after transcutaneous application on human skin. Journal of investigative dermatology, 126(6), 1316-1322.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7A3745-F97C-4267-9F24-1C6521C38899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701053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u="sng" dirty="0"/>
              <a:t>Newly added</a:t>
            </a:r>
            <a:endParaRPr lang="en-US" altLang="zh-CN" dirty="0"/>
          </a:p>
          <a:p>
            <a:r>
              <a:rPr lang="en-US" altLang="zh-CN" dirty="0"/>
              <a:t>Li, D., Shi, Y., Yang, L., Xiao, L., Kehoe, D. K., </a:t>
            </a:r>
            <a:r>
              <a:rPr lang="en-US" altLang="zh-CN" dirty="0" err="1"/>
              <a:t>Gun’ko</a:t>
            </a:r>
            <a:r>
              <a:rPr lang="en-US" altLang="zh-CN" dirty="0"/>
              <a:t>, Y. K., ... &amp; Wang, J. J. (2020). Microplastic release from the degradation of polypropylene feeding bottles during infant formula preparation. Nature Food, 1(11), 746-754.</a:t>
            </a:r>
          </a:p>
          <a:p>
            <a:r>
              <a:rPr lang="en-US" altLang="zh-CN" dirty="0" err="1"/>
              <a:t>Su</a:t>
            </a:r>
            <a:r>
              <a:rPr lang="en-US" altLang="zh-CN" dirty="0"/>
              <a:t>, Y., Hu, X., Tang, H., Lu, K., Li, H., Liu, S., ... &amp; Ji, R. (2021). Steam disinfection releases micro (</a:t>
            </a:r>
            <a:r>
              <a:rPr lang="en-US" altLang="zh-CN" dirty="0" err="1"/>
              <a:t>nano</a:t>
            </a:r>
            <a:r>
              <a:rPr lang="en-US" altLang="zh-CN" dirty="0"/>
              <a:t>) plastics from silicone-rubber baby teats as examined by optical photothermal infrared </a:t>
            </a:r>
            <a:r>
              <a:rPr lang="en-US" altLang="zh-CN" dirty="0" err="1"/>
              <a:t>microspectroscopy</a:t>
            </a:r>
            <a:r>
              <a:rPr lang="en-US" altLang="zh-CN" dirty="0"/>
              <a:t>. Nature nanotechnology, 1-10.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Newly added</a:t>
            </a:r>
            <a:endParaRPr kumimoji="0" lang="zh-CN" altLang="en-US" sz="12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7A3745-F97C-4267-9F24-1C6521C38899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833207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u="sng" dirty="0"/>
              <a:t>Newly added</a:t>
            </a:r>
            <a:endParaRPr lang="zh-CN" altLang="en-US" b="1" u="sng" dirty="0"/>
          </a:p>
          <a:p>
            <a:r>
              <a:rPr lang="en-US" altLang="zh-CN" dirty="0" err="1"/>
              <a:t>Su</a:t>
            </a:r>
            <a:r>
              <a:rPr lang="en-US" altLang="zh-CN" dirty="0"/>
              <a:t>, Y., Hu, X., Tang, H., Lu, K., Li, H., Liu, S., ... &amp; Ji, R. (2022). Steam disinfection releases micro (</a:t>
            </a:r>
            <a:r>
              <a:rPr lang="en-US" altLang="zh-CN" dirty="0" err="1"/>
              <a:t>nano</a:t>
            </a:r>
            <a:r>
              <a:rPr lang="en-US" altLang="zh-CN" dirty="0"/>
              <a:t>) plastics from silicone-rubber baby teats as examined by optical photothermal infrared </a:t>
            </a:r>
            <a:r>
              <a:rPr lang="en-US" altLang="zh-CN" dirty="0" err="1"/>
              <a:t>microspectroscopy</a:t>
            </a:r>
            <a:r>
              <a:rPr lang="en-US" altLang="zh-CN" dirty="0"/>
              <a:t>. Nature nanotechnology, 17(1), 76-85.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7A3745-F97C-4267-9F24-1C6521C38899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227044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Su</a:t>
            </a:r>
            <a:r>
              <a:rPr lang="en-US" altLang="zh-CN" dirty="0"/>
              <a:t>, Y., Hu, X., Tang, H., Lu, K., Li, H., Liu, S., ... &amp; Ji, R. (2021). Steam disinfection releases micro (</a:t>
            </a:r>
            <a:r>
              <a:rPr lang="en-US" altLang="zh-CN" dirty="0" err="1"/>
              <a:t>nano</a:t>
            </a:r>
            <a:r>
              <a:rPr lang="en-US" altLang="zh-CN" dirty="0"/>
              <a:t>) plastics from silicone-rubber baby teats as examined by optical photothermal infrared </a:t>
            </a:r>
            <a:r>
              <a:rPr lang="en-US" altLang="zh-CN" dirty="0" err="1"/>
              <a:t>microspectroscopy</a:t>
            </a:r>
            <a:r>
              <a:rPr lang="en-US" altLang="zh-CN" dirty="0"/>
              <a:t>. Nature nanotechnology, 1-10.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u="sng" dirty="0"/>
              <a:t>Newly added</a:t>
            </a:r>
            <a:endParaRPr lang="zh-CN" altLang="en-US" b="1" u="sng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7A3745-F97C-4267-9F24-1C6521C38899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460933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u="sng" dirty="0"/>
              <a:t>Newly added</a:t>
            </a:r>
            <a:endParaRPr lang="zh-CN" altLang="en-US" b="1" u="sng" dirty="0"/>
          </a:p>
          <a:p>
            <a:r>
              <a:rPr lang="en-US" altLang="zh-CN" dirty="0"/>
              <a:t>Yan, Z., Liu, Y., Zhang, T., Zhang, F., Ren, H., &amp; Zhang, Y. (2021). Analysis of Microplastics in Human Feces Reveals a Correlation between Fecal Microplastics and Inflammatory Bowel Disease Status. Environmental science &amp; technology.</a:t>
            </a:r>
          </a:p>
          <a:p>
            <a:pPr lvl="0" algn="just">
              <a:buClr>
                <a:srgbClr val="00FFFF"/>
              </a:buClr>
              <a:buFont typeface="Wingdings" pitchFamily="2" charset="2"/>
              <a:buChar char="n"/>
              <a:defRPr/>
            </a:pP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Fecal microplastics concentration in IBD patients was significantly higher than that in healthy people</a:t>
            </a:r>
          </a:p>
          <a:p>
            <a:pPr lvl="0" algn="just">
              <a:buClr>
                <a:srgbClr val="00FFFF"/>
              </a:buClr>
              <a:buFont typeface="Wingdings" pitchFamily="2" charset="2"/>
              <a:buChar char="n"/>
              <a:defRPr/>
            </a:pPr>
            <a:r>
              <a:rPr lang="en-US" altLang="zh-CN" sz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sz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positive correlation </a:t>
            </a:r>
            <a:r>
              <a:rPr lang="en-US" altLang="zh-CN" sz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between fecal microplastics and IBD status suggests that </a:t>
            </a:r>
            <a:r>
              <a:rPr lang="en-US" altLang="zh-CN" sz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microplastics exposure </a:t>
            </a:r>
            <a:r>
              <a:rPr lang="en-US" altLang="zh-CN" sz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 be related to the disease process or that IBD exacerbates the </a:t>
            </a:r>
            <a:r>
              <a:rPr lang="en-US" altLang="zh-CN" sz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retention of microplastics</a:t>
            </a:r>
          </a:p>
          <a:p>
            <a:pPr lvl="0" algn="just">
              <a:buClr>
                <a:srgbClr val="00FFFF"/>
              </a:buClr>
              <a:buFont typeface="Wingdings" pitchFamily="2" charset="2"/>
              <a:buChar char="n"/>
              <a:defRPr/>
            </a:pPr>
            <a:r>
              <a:rPr lang="en-US" altLang="zh-CN" sz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Plastic packaging of </a:t>
            </a:r>
            <a:r>
              <a:rPr lang="en-US" altLang="zh-CN" sz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drinking water</a:t>
            </a:r>
            <a:r>
              <a:rPr lang="en-US" altLang="zh-CN" sz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US" altLang="zh-CN" sz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food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zh-CN" sz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altLang="zh-CN" sz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dust </a:t>
            </a:r>
            <a:r>
              <a:rPr lang="en-US" altLang="zh-CN" sz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important sources of human exposure to microplastics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7A3745-F97C-4267-9F24-1C6521C38899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390390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u="sng" dirty="0"/>
              <a:t>Newly added</a:t>
            </a:r>
            <a:endParaRPr lang="zh-CN" altLang="en-US" b="1" u="sng" dirty="0"/>
          </a:p>
          <a:p>
            <a:r>
              <a:rPr lang="en-US" altLang="zh-CN" dirty="0"/>
              <a:t>The nasal cavity of a male adult (62 kg and age 34) was first cleaned three times using saline water. After 12 h, the adult wore a mask in each of the following three scenarios: 1) breathing without talking, 2) breathing and talking, 3) treadmill jogging at a pace of 10 km per hour. </a:t>
            </a:r>
          </a:p>
          <a:p>
            <a:endParaRPr lang="en-US" altLang="zh-CN" dirty="0"/>
          </a:p>
          <a:p>
            <a:r>
              <a:rPr lang="en-US" altLang="zh-CN" dirty="0"/>
              <a:t>Ma, J., Chen, F., Xu, H., Jiang, H., Liu, J., Li, P., ... &amp; Pan, K. (2021). Face masks as a source of </a:t>
            </a:r>
            <a:r>
              <a:rPr lang="en-US" altLang="zh-CN" dirty="0" err="1"/>
              <a:t>nanoplastics</a:t>
            </a:r>
            <a:r>
              <a:rPr lang="en-US" altLang="zh-CN" dirty="0"/>
              <a:t> and microplastics in the environment: quantification, characterization, and potential for bioaccumulation. Environmental Pollution, 288, 117748.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7A3745-F97C-4267-9F24-1C6521C38899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86417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1" i="1" u="sng" dirty="0"/>
              <a:t>Newly added: </a:t>
            </a:r>
            <a:r>
              <a:rPr lang="en-US" altLang="zh-CN" b="0" i="0" u="none" dirty="0"/>
              <a:t>pose risk to marine animals (the third picture)</a:t>
            </a:r>
            <a:endParaRPr lang="zh-CN" altLang="en-US" b="0" i="0" u="none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7A3745-F97C-4267-9F24-1C6521C38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446641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Tan, H., Yue, T., Xu, Y., Zhao, J., &amp; Xing, B. (2020). Microplastics Reduce Lipid Digestion in Simulated Human Gastrointestinal System. Environmental Science &amp; Technology, 54(19), 12285-12294.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7A3745-F97C-4267-9F24-1C6521C38899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95985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Data in the right picture were U.S. plastic waste in 2016 (one year)</a:t>
            </a:r>
          </a:p>
          <a:p>
            <a:r>
              <a:rPr lang="en-US" altLang="zh-CN" dirty="0" err="1"/>
              <a:t>Jambeck</a:t>
            </a:r>
            <a:r>
              <a:rPr lang="en-US" altLang="zh-CN" dirty="0"/>
              <a:t>, J. R., Geyer, R., Wilcox, C., Siegler, T. R., Perryman, M., </a:t>
            </a:r>
            <a:r>
              <a:rPr lang="en-US" altLang="zh-CN" dirty="0" err="1"/>
              <a:t>Andrady</a:t>
            </a:r>
            <a:r>
              <a:rPr lang="en-US" altLang="zh-CN" dirty="0"/>
              <a:t>, A., ... &amp; Law, K. L. (2015). Plastic waste inputs from land into the ocean. Science, 347(6223), 768-771.</a:t>
            </a:r>
          </a:p>
          <a:p>
            <a:r>
              <a:rPr lang="en-US" altLang="zh-CN" dirty="0"/>
              <a:t>Law, K. L., Starr, N., Siegler, T. R., </a:t>
            </a:r>
            <a:r>
              <a:rPr lang="en-US" altLang="zh-CN" dirty="0" err="1"/>
              <a:t>Jambeck</a:t>
            </a:r>
            <a:r>
              <a:rPr lang="en-US" altLang="zh-CN" dirty="0"/>
              <a:t>, J. R., </a:t>
            </a:r>
            <a:r>
              <a:rPr lang="en-US" altLang="zh-CN" dirty="0" err="1"/>
              <a:t>Mallos</a:t>
            </a:r>
            <a:r>
              <a:rPr lang="en-US" altLang="zh-CN" dirty="0"/>
              <a:t>, N. J., &amp; Leonard, G. H. (2020). The United States’ contribution of plastic waste to land and ocean. Science advances, 6(44), eabd0288.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7A3745-F97C-4267-9F24-1C6521C3889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24348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Koelmans</a:t>
            </a:r>
            <a:r>
              <a:rPr lang="en-US" altLang="zh-CN" dirty="0"/>
              <a:t>, A. A., Redondo-</a:t>
            </a:r>
            <a:r>
              <a:rPr lang="en-US" altLang="zh-CN" dirty="0" err="1"/>
              <a:t>Hasselerharm</a:t>
            </a:r>
            <a:r>
              <a:rPr lang="en-US" altLang="zh-CN" dirty="0"/>
              <a:t>, P. E., Nor, N. H. M., de </a:t>
            </a:r>
            <a:r>
              <a:rPr lang="en-US" altLang="zh-CN" dirty="0" err="1"/>
              <a:t>Ruijter</a:t>
            </a:r>
            <a:r>
              <a:rPr lang="en-US" altLang="zh-CN" dirty="0"/>
              <a:t>, V. N., </a:t>
            </a:r>
            <a:r>
              <a:rPr lang="en-US" altLang="zh-CN" dirty="0" err="1"/>
              <a:t>Mintenig</a:t>
            </a:r>
            <a:r>
              <a:rPr lang="en-US" altLang="zh-CN" dirty="0"/>
              <a:t>, S. M., &amp; </a:t>
            </a:r>
            <a:r>
              <a:rPr lang="en-US" altLang="zh-CN" dirty="0" err="1"/>
              <a:t>Kooi</a:t>
            </a:r>
            <a:r>
              <a:rPr lang="en-US" altLang="zh-CN" dirty="0"/>
              <a:t>, M. (2022). Risk assessment of microplastic particles. Nature Reviews Materials, 1-15.</a:t>
            </a:r>
          </a:p>
          <a:p>
            <a:r>
              <a:rPr lang="en-US" altLang="zh-CN" dirty="0" err="1"/>
              <a:t>Mitrano</a:t>
            </a:r>
            <a:r>
              <a:rPr lang="en-US" altLang="zh-CN" dirty="0"/>
              <a:t>, D. M., Wick, P., &amp; </a:t>
            </a:r>
            <a:r>
              <a:rPr lang="en-US" altLang="zh-CN" dirty="0" err="1"/>
              <a:t>Nowack</a:t>
            </a:r>
            <a:r>
              <a:rPr lang="en-US" altLang="zh-CN" dirty="0"/>
              <a:t>, B. (2021). Placing </a:t>
            </a:r>
            <a:r>
              <a:rPr lang="en-US" altLang="zh-CN" dirty="0" err="1"/>
              <a:t>nanoplastics</a:t>
            </a:r>
            <a:r>
              <a:rPr lang="en-US" altLang="zh-CN" dirty="0"/>
              <a:t> in the context of global plastic pollution. Nature nanotechnology, 16(5), 491-500.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7A3745-F97C-4267-9F24-1C6521C3889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10960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7A3745-F97C-4267-9F24-1C6521C38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33515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DeFrancesco, L. (2020). Closing the recycling circle. Nature biotechnology, 38(6), 665-668.</a:t>
            </a:r>
          </a:p>
          <a:p>
            <a:r>
              <a:rPr lang="en-US" altLang="zh-CN" dirty="0"/>
              <a:t>MacLeod, M., Arp, H. P. H., </a:t>
            </a:r>
            <a:r>
              <a:rPr lang="en-US" altLang="zh-CN" dirty="0" err="1"/>
              <a:t>Tekman</a:t>
            </a:r>
            <a:r>
              <a:rPr lang="en-US" altLang="zh-CN" dirty="0"/>
              <a:t>, M. B., &amp; Jahnke, A. (2021). The global threat from plastic pollution. Science, 373(6550), 61-65.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7A3745-F97C-4267-9F24-1C6521C38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71330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Xu, E. G., &amp; Ren, Z. J. (2021). Preventing masks from becoming the next plastic problem. </a:t>
            </a:r>
            <a:r>
              <a:rPr lang="en-US" altLang="zh-CN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Frontiers of environmental science &amp; engineering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altLang="zh-CN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(6).</a:t>
            </a:r>
            <a:endParaRPr lang="zh-CN" altLang="en-US" b="1" u="sng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7A3745-F97C-4267-9F24-1C6521C38899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835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C87977-512F-4286-925C-D69F85131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A0C376-5B3C-4226-AA4F-B905735D7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D9D415-9548-40A9-9F5D-313A444CD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DC1BB9-B270-4663-A82B-E24FAA6EE3B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63961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E3132D-C8D5-43C1-A567-A90917DD1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C1328-8C6A-4F8E-9F83-9E724F07F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C45EFF-2639-4AAE-A49A-1501963C3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996E3-C6B1-4D07-8143-2C08101EE7A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35485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5D4CBC-3D8D-41D7-9B8C-9CAA11EB4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35D0B0-3816-44B2-B45C-2310FA47C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2224D2-E30D-4D9C-8271-085343557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665DD7-0C97-47A2-8E08-33785AC01C5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11761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D0E6D-5CE6-4568-B6EF-A6E64F3B7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AE8321-F96B-426A-930E-4CA1C694E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05D67A-88BE-44BA-B6BB-40FF836CA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3E59FE-ABB1-4288-8673-2E463C5B15C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95341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97ACE9-6AD2-464D-8F8E-2AA49A2C2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12AA62-E798-4717-AC02-CEA72E721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25CA4F-2A71-4F45-BC8C-8391B5044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1597E5-CD07-4F9D-A8D8-493D41FB607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53784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9DEF0E5-D927-48C1-BFDE-5DC4679E5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76886F0-6CBD-4A54-B246-062270A27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7ED4AB4-E7C2-46DE-9FCA-C55D0F4B6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B89D72-D87E-425C-B7BF-0BF530EAB48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72984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A9A4E17-E8C1-4B87-B2C7-9ED51B321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57579FB-A4E1-468F-AB0A-469832123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6F58967-0FCE-4535-8079-E0A101649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343199-90CD-4272-8975-05EC8357E69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28428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14B92F6-C4D5-4884-B59F-23BB21D4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925822C-DA0F-4DDC-A30C-7AA48143C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128F59E-DD54-4CD1-93CF-8881C28FD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74E1D0-B25A-4FFC-9F8D-485358AAD10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04517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BD7FF8B-9529-41C0-8A50-5FB228090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32388F3-FB19-4787-9871-51EB2BF84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7588867-C8BC-4B84-9639-EDF1FE6AA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A1468-8DD0-4CD9-B3CE-8B71A67C242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49606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35BC065-99DB-4C21-ABDB-2F13DE76D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481A70B-404B-44D5-B336-8B7DCCD08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EB4DA81-A73C-40B8-B19F-9BB9C60CC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0C9477-63F0-47A6-AC0B-2C3491775F0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86133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39DB908-286B-4833-84EB-DE0659258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351101F-075B-4DAF-9840-1DAD35ECF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22A6336-436E-435C-B33E-ED6F35EDA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D3AD9F-F09B-4A99-87E3-2EBDB4BFDFA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00277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5AAFA4E2-FE91-4ED3-8672-821643C36E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E361EF96-A5CC-425E-AE30-7D8073F9F3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E8DF29-02EF-431F-825B-C9CF85809A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33D1F8-98DF-411B-9276-7E7DA766CF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BF35F0-ABC8-4EF7-A533-06EE97CD86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B9C0A84-58E8-466F-9A30-05A0E55E1AA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165141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jp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1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98.png"/><Relationship Id="rId5" Type="http://schemas.openxmlformats.org/officeDocument/2006/relationships/image" Target="../media/image93.png"/><Relationship Id="rId10" Type="http://schemas.openxmlformats.org/officeDocument/2006/relationships/image" Target="../media/image97.png"/><Relationship Id="rId4" Type="http://schemas.openxmlformats.org/officeDocument/2006/relationships/image" Target="../media/image92.png"/><Relationship Id="rId9" Type="http://schemas.openxmlformats.org/officeDocument/2006/relationships/image" Target="../media/image9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ti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C048EA3-4CE4-42E2-BB07-4F216DF9C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8205" y="5388094"/>
            <a:ext cx="80205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Stockbridge School of Agriculture</a:t>
            </a:r>
          </a:p>
        </p:txBody>
      </p:sp>
      <p:pic>
        <p:nvPicPr>
          <p:cNvPr id="5" name="Picture 5" descr="UmassLogo640">
            <a:extLst>
              <a:ext uri="{FF2B5EF4-FFF2-40B4-BE49-F238E27FC236}">
                <a16:creationId xmlns:a16="http://schemas.microsoft.com/office/drawing/2014/main" id="{D25AFC92-C191-4053-B805-805288B58BA3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10" y="25373"/>
            <a:ext cx="1862383" cy="1809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副标题 1">
            <a:extLst>
              <a:ext uri="{FF2B5EF4-FFF2-40B4-BE49-F238E27FC236}">
                <a16:creationId xmlns:a16="http://schemas.microsoft.com/office/drawing/2014/main" id="{A82FA23D-83E4-4767-95FC-B23BA484D74A}"/>
              </a:ext>
            </a:extLst>
          </p:cNvPr>
          <p:cNvSpPr txBox="1">
            <a:spLocks/>
          </p:cNvSpPr>
          <p:nvPr/>
        </p:nvSpPr>
        <p:spPr bwMode="auto">
          <a:xfrm>
            <a:off x="2893896" y="3943901"/>
            <a:ext cx="5715113" cy="578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Baoshan</a:t>
            </a:r>
            <a:r>
              <a:rPr lang="zh-CN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Xing</a:t>
            </a:r>
            <a:endParaRPr lang="zh-C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5">
            <a:extLst>
              <a:ext uri="{FF2B5EF4-FFF2-40B4-BE49-F238E27FC236}">
                <a16:creationId xmlns:a16="http://schemas.microsoft.com/office/drawing/2014/main" id="{EBA15F97-8040-4712-AC95-E496DDDADCCD}"/>
              </a:ext>
            </a:extLst>
          </p:cNvPr>
          <p:cNvSpPr/>
          <p:nvPr/>
        </p:nvSpPr>
        <p:spPr>
          <a:xfrm>
            <a:off x="2732324" y="2289540"/>
            <a:ext cx="67544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Microplastics in the Environment</a:t>
            </a:r>
            <a:endParaRPr lang="zh-CN" alt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3" descr="C:\Users\bx\Desktop\SB Seal Pos 33%.rf.tiff">
            <a:extLst>
              <a:ext uri="{FF2B5EF4-FFF2-40B4-BE49-F238E27FC236}">
                <a16:creationId xmlns:a16="http://schemas.microsoft.com/office/drawing/2014/main" id="{862260E2-0990-4DED-A911-16462EDC7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593" y="27274"/>
            <a:ext cx="1718603" cy="1721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FC21D9-D595-4863-A23D-B78428233C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75663" y="6202985"/>
            <a:ext cx="29891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r" eaLnBrk="1" hangingPunct="1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March 30, 2023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2FDE38-85C7-B9C1-C08E-661DF32728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203" y="6274197"/>
            <a:ext cx="48381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l"/>
            <a:r>
              <a:rPr lang="en-US" sz="2400" b="1" i="0" dirty="0">
                <a:effectLst/>
                <a:latin typeface="Neue Plak"/>
              </a:rPr>
              <a:t>2023 SNEC WINTER CONFERENCE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5">
            <a:extLst>
              <a:ext uri="{FF2B5EF4-FFF2-40B4-BE49-F238E27FC236}">
                <a16:creationId xmlns:a16="http://schemas.microsoft.com/office/drawing/2014/main" id="{E5B55452-FFE2-4B0A-B795-878DBE73F5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3605" y="5363236"/>
            <a:ext cx="1076478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buClr>
                <a:srgbClr val="00FFFF"/>
              </a:buClr>
              <a:buFont typeface="Wingdings" panose="05000000000000000000" pitchFamily="2" charset="2"/>
              <a:buChar char="n"/>
              <a:defRPr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Disposable surgical </a:t>
            </a:r>
            <a:r>
              <a:rPr lang="en-US" altLang="zh-CN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masks lead to the increase of </a:t>
            </a:r>
            <a:r>
              <a:rPr lang="en-US" altLang="zh-CN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microplastics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(137 trillion in 2020) in the marine environment through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degradation and fragmentation</a:t>
            </a:r>
          </a:p>
          <a:p>
            <a:pPr marL="342900" indent="-342900" algn="just">
              <a:buClr>
                <a:srgbClr val="00FFFF"/>
              </a:buClr>
              <a:buFont typeface="Wingdings" panose="05000000000000000000" pitchFamily="2" charset="2"/>
              <a:buChar char="n"/>
              <a:defRPr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Disposable surgical masks are becoming a new source of microplastics in the marine environment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A4F89E7C-B51C-4020-8210-2ED2CE0C6D47}"/>
              </a:ext>
            </a:extLst>
          </p:cNvPr>
          <p:cNvSpPr/>
          <p:nvPr/>
        </p:nvSpPr>
        <p:spPr>
          <a:xfrm>
            <a:off x="1886076" y="146730"/>
            <a:ext cx="81396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i="1" dirty="0">
                <a:solidFill>
                  <a:srgbClr val="00FFFF"/>
                </a:solidFill>
                <a:latin typeface="Times New Roman" panose="02020603050405020304" pitchFamily="18" charset="0"/>
                <a:ea typeface="华文中宋" pitchFamily="2" charset="-122"/>
                <a:cs typeface="Times New Roman" panose="02020603050405020304" pitchFamily="18" charset="0"/>
              </a:rPr>
              <a:t>Surgical masks:</a:t>
            </a:r>
            <a:r>
              <a:rPr lang="zh-CN" altLang="en-US" sz="3200" b="1" i="1" dirty="0">
                <a:solidFill>
                  <a:srgbClr val="00FFFF"/>
                </a:solidFill>
                <a:latin typeface="Times New Roman" panose="02020603050405020304" pitchFamily="18" charset="0"/>
                <a:ea typeface="华文中宋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>
                <a:solidFill>
                  <a:srgbClr val="00FFFF"/>
                </a:solidFill>
                <a:latin typeface="Times New Roman" panose="02020603050405020304" pitchFamily="18" charset="0"/>
                <a:ea typeface="华文中宋" pitchFamily="2" charset="-122"/>
                <a:cs typeface="Times New Roman" panose="02020603050405020304" pitchFamily="18" charset="0"/>
              </a:rPr>
              <a:t>a new source of microplastics</a:t>
            </a:r>
            <a:endParaRPr lang="zh-CN" altLang="en-US" sz="3200" b="1" i="1" dirty="0">
              <a:solidFill>
                <a:srgbClr val="00FFFF"/>
              </a:solidFill>
              <a:latin typeface="Times New Roman" panose="02020603050405020304" pitchFamily="18" charset="0"/>
              <a:ea typeface="华文中宋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4E872A4-5B74-4205-B08B-F27523BE8F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62" t="8047" r="913" b="6552"/>
          <a:stretch/>
        </p:blipFill>
        <p:spPr>
          <a:xfrm>
            <a:off x="946420" y="1193170"/>
            <a:ext cx="10299159" cy="3708401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B2074B4A-19C9-4D9A-9095-F02E8C8633D5}"/>
              </a:ext>
            </a:extLst>
          </p:cNvPr>
          <p:cNvSpPr/>
          <p:nvPr/>
        </p:nvSpPr>
        <p:spPr>
          <a:xfrm>
            <a:off x="2867071" y="4924124"/>
            <a:ext cx="64578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 et al., Environ. Sci. </a:t>
            </a:r>
            <a:r>
              <a:rPr lang="en-US" altLang="zh-CN" sz="14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Pollut</a:t>
            </a:r>
            <a:r>
              <a:rPr lang="en-US" altLang="zh-CN" sz="1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Res., 2022</a:t>
            </a:r>
            <a:r>
              <a:rPr lang="fr-FR" altLang="zh-CN" sz="1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zh-CN" sz="1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 et al., </a:t>
            </a:r>
            <a:r>
              <a:rPr lang="fr-FR" altLang="zh-CN" sz="1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Environ. Sci. Technol. Lett., 2021 </a:t>
            </a:r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67E92EA-0D54-4D02-826B-D944C1CA1523}"/>
              </a:ext>
            </a:extLst>
          </p:cNvPr>
          <p:cNvSpPr/>
          <p:nvPr/>
        </p:nvSpPr>
        <p:spPr>
          <a:xfrm>
            <a:off x="2105791" y="1156023"/>
            <a:ext cx="91397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Fate and behaviors of discarded surgical masks in the environment</a:t>
            </a:r>
            <a:endParaRPr lang="zh-CN" altLang="en-US" sz="2400" dirty="0">
              <a:solidFill>
                <a:schemeClr val="bg1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6080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6" descr="c:\users\jian\appdata\roaming\360se6\User Data\Temp\images?q=tbn:ANd9GcRL3xCXGLOm7j9l2BI_wBitoG-yAU_yUd9b4g5NhZKX8QCuVZS8vA.jpg">
            <a:extLst>
              <a:ext uri="{FF2B5EF4-FFF2-40B4-BE49-F238E27FC236}">
                <a16:creationId xmlns:a16="http://schemas.microsoft.com/office/drawing/2014/main" id="{5A2EA522-9FA9-466F-9248-52B0096AE21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-201776" y="20763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  <p:sp>
        <p:nvSpPr>
          <p:cNvPr id="6" name="Text Box 29">
            <a:extLst>
              <a:ext uri="{FF2B5EF4-FFF2-40B4-BE49-F238E27FC236}">
                <a16:creationId xmlns:a16="http://schemas.microsoft.com/office/drawing/2014/main" id="{9507210E-F37B-4407-85FA-22C730956B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9070" y="2231478"/>
            <a:ext cx="9453860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627063" indent="-627063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98525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077913"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srgbClr val="FFFF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What are the distribution and environmental behavior of microplastics in the environment?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CN" sz="2800" dirty="0">
              <a:solidFill>
                <a:srgbClr val="FFFF00"/>
              </a:solidFill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srgbClr val="FFFF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What are the toxicological mechanisms of microplastics, and the role of eco-corona/biofilm?</a:t>
            </a:r>
          </a:p>
          <a:p>
            <a:pPr marL="0" indent="0"/>
            <a:endParaRPr lang="en-US" altLang="zh-CN" sz="2800" dirty="0">
              <a:solidFill>
                <a:srgbClr val="FFFF00"/>
              </a:solidFill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srgbClr val="FFFF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How do</a:t>
            </a:r>
            <a:r>
              <a:rPr lang="zh-CN" alt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solidFill>
                  <a:srgbClr val="FFFF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microplastics pose risk to human health?   </a:t>
            </a:r>
          </a:p>
        </p:txBody>
      </p:sp>
      <p:sp>
        <p:nvSpPr>
          <p:cNvPr id="8" name="AutoShape 73" descr="c:\users\jian\appdata\roaming\360se6\User Data\temp\Fig. 1 clay image.jpg">
            <a:extLst>
              <a:ext uri="{FF2B5EF4-FFF2-40B4-BE49-F238E27FC236}">
                <a16:creationId xmlns:a16="http://schemas.microsoft.com/office/drawing/2014/main" id="{C02DD0B8-7ED4-4B53-A2F0-12EB277D620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-49376" y="45263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DB00E9B0-6504-4A2B-AD3F-24F7B93889F7}"/>
              </a:ext>
            </a:extLst>
          </p:cNvPr>
          <p:cNvSpPr/>
          <p:nvPr/>
        </p:nvSpPr>
        <p:spPr>
          <a:xfrm>
            <a:off x="579473" y="468079"/>
            <a:ext cx="1103305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i="1" dirty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Concerns are raised about the microplastics in the environment</a:t>
            </a:r>
          </a:p>
          <a:p>
            <a:endParaRPr lang="en-US" altLang="zh-CN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following issues are addressed in this presentation:</a:t>
            </a:r>
            <a:endParaRPr lang="zh-CN" alt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4092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8E776922-DCEF-4B9D-8734-018FAA45951D}"/>
              </a:ext>
            </a:extLst>
          </p:cNvPr>
          <p:cNvSpPr/>
          <p:nvPr/>
        </p:nvSpPr>
        <p:spPr>
          <a:xfrm>
            <a:off x="8787556" y="5672966"/>
            <a:ext cx="25057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Bergami</a:t>
            </a:r>
            <a:r>
              <a:rPr kumimoji="0" lang="en-US" altLang="zh-CN" sz="1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et</a:t>
            </a:r>
            <a:r>
              <a:rPr kumimoji="0" lang="zh-CN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al.,</a:t>
            </a:r>
            <a:r>
              <a:rPr kumimoji="0" lang="zh-CN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Biol. Lett., 2020</a:t>
            </a:r>
            <a:endParaRPr kumimoji="0" lang="zh-CN" altLang="en-US" sz="14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3FD9F557-8979-4A28-97A9-A4E2C60B0C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024" y="6022065"/>
            <a:ext cx="1136988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3538" indent="-363538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14414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620838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800225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19796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36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894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512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084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lvl="0" algn="just">
              <a:spcBef>
                <a:spcPct val="50000"/>
              </a:spcBef>
              <a:buClr>
                <a:srgbClr val="00FFFF"/>
              </a:buClr>
              <a:buFont typeface="Wingdings" pitchFamily="2" charset="2"/>
              <a:buChar char="n"/>
              <a:defRPr/>
            </a:pP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Microplastics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were detected in the Antarctic terrestrial </a:t>
            </a:r>
            <a:r>
              <a:rPr lang="en-US" altLang="zh-CN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environment and Antarctic collembolans, and the detected type was polystyrene (PS) foam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5523DC8A-FD5F-470F-9A8C-45294F3B9070}"/>
              </a:ext>
            </a:extLst>
          </p:cNvPr>
          <p:cNvSpPr/>
          <p:nvPr/>
        </p:nvSpPr>
        <p:spPr>
          <a:xfrm>
            <a:off x="1635483" y="608150"/>
            <a:ext cx="89210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1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Microplastics contaminate the most remote regions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DEF7FD17-7960-464E-94DB-128A4F06266B}"/>
              </a:ext>
            </a:extLst>
          </p:cNvPr>
          <p:cNvSpPr/>
          <p:nvPr/>
        </p:nvSpPr>
        <p:spPr>
          <a:xfrm>
            <a:off x="812296" y="1126273"/>
            <a:ext cx="55885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Microplastics in Antarctic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Pole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E8BE9549-99A5-402A-B667-0F353BCC76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94" t="13596" r="-1244" b="1245"/>
          <a:stretch/>
        </p:blipFill>
        <p:spPr>
          <a:xfrm>
            <a:off x="5422752" y="1744275"/>
            <a:ext cx="2518006" cy="1797337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7FA91D59-A4D9-44C2-B5AA-3226F3DD403B}"/>
              </a:ext>
            </a:extLst>
          </p:cNvPr>
          <p:cNvGrpSpPr/>
          <p:nvPr/>
        </p:nvGrpSpPr>
        <p:grpSpPr>
          <a:xfrm>
            <a:off x="5422751" y="3636398"/>
            <a:ext cx="2490083" cy="1905299"/>
            <a:chOff x="5422751" y="3541613"/>
            <a:chExt cx="2490083" cy="199798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4855D224-738E-463A-97BE-673D6E98DA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1683" t="6547"/>
            <a:stretch/>
          </p:blipFill>
          <p:spPr>
            <a:xfrm>
              <a:off x="5422751" y="3541613"/>
              <a:ext cx="2490083" cy="1997988"/>
            </a:xfrm>
            <a:prstGeom prst="rect">
              <a:avLst/>
            </a:prstGeom>
          </p:spPr>
        </p:pic>
        <p:cxnSp>
          <p:nvCxnSpPr>
            <p:cNvPr id="22" name="直接箭头连接符 21">
              <a:extLst>
                <a:ext uri="{FF2B5EF4-FFF2-40B4-BE49-F238E27FC236}">
                  <a16:creationId xmlns:a16="http://schemas.microsoft.com/office/drawing/2014/main" id="{15A56EA7-61AF-427F-9416-683630EC63C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02166" y="4915142"/>
              <a:ext cx="197267" cy="309594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F93CD49C-423A-4B7C-9067-CF606A59B7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7719" y="1577456"/>
            <a:ext cx="3005588" cy="401761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D1A0F8E-9E29-49F8-B71C-4FDCA776932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836" r="-3082"/>
          <a:stretch/>
        </p:blipFill>
        <p:spPr>
          <a:xfrm>
            <a:off x="902063" y="1744276"/>
            <a:ext cx="4584538" cy="3795325"/>
          </a:xfrm>
          <a:prstGeom prst="rect">
            <a:avLst/>
          </a:prstGeom>
        </p:spPr>
      </p:pic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87EEEA26-114D-402A-BF0E-DC492C79728D}"/>
              </a:ext>
            </a:extLst>
          </p:cNvPr>
          <p:cNvCxnSpPr>
            <a:cxnSpLocks/>
          </p:cNvCxnSpPr>
          <p:nvPr/>
        </p:nvCxnSpPr>
        <p:spPr>
          <a:xfrm>
            <a:off x="10637303" y="4065612"/>
            <a:ext cx="432369" cy="132967"/>
          </a:xfrm>
          <a:prstGeom prst="straightConnector1">
            <a:avLst/>
          </a:prstGeom>
          <a:ln w="38100">
            <a:solidFill>
              <a:srgbClr val="FFFF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>
            <a:extLst>
              <a:ext uri="{FF2B5EF4-FFF2-40B4-BE49-F238E27FC236}">
                <a16:creationId xmlns:a16="http://schemas.microsoft.com/office/drawing/2014/main" id="{1D0987C3-F13D-45B0-A58C-CC4EAE5FF4A1}"/>
              </a:ext>
            </a:extLst>
          </p:cNvPr>
          <p:cNvSpPr/>
          <p:nvPr/>
        </p:nvSpPr>
        <p:spPr>
          <a:xfrm>
            <a:off x="10996039" y="4026818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PS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5E8736D4-623E-41F0-958B-08CE369C65C2}"/>
              </a:ext>
            </a:extLst>
          </p:cNvPr>
          <p:cNvSpPr/>
          <p:nvPr/>
        </p:nvSpPr>
        <p:spPr>
          <a:xfrm>
            <a:off x="145395" y="-40951"/>
            <a:ext cx="723659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rgbClr val="FFFF00"/>
              </a:buClr>
            </a:pPr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Distribution of microplastics 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ED9DE287-52B2-47D5-9CA8-F91D2FA78CBB}"/>
              </a:ext>
            </a:extLst>
          </p:cNvPr>
          <p:cNvSpPr/>
          <p:nvPr/>
        </p:nvSpPr>
        <p:spPr>
          <a:xfrm>
            <a:off x="905670" y="1729173"/>
            <a:ext cx="4394674" cy="369332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Coastal fellfield at King George Island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D91E7F50-7392-4A55-B22E-E50FEC2B699E}"/>
              </a:ext>
            </a:extLst>
          </p:cNvPr>
          <p:cNvSpPr/>
          <p:nvPr/>
        </p:nvSpPr>
        <p:spPr>
          <a:xfrm>
            <a:off x="6845007" y="1717018"/>
            <a:ext cx="9733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PS foam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F128CACE-6B7C-46BA-8965-64B79C9E03FD}"/>
              </a:ext>
            </a:extLst>
          </p:cNvPr>
          <p:cNvSpPr/>
          <p:nvPr/>
        </p:nvSpPr>
        <p:spPr>
          <a:xfrm>
            <a:off x="6090967" y="5158727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</a:t>
            </a:r>
            <a:endParaRPr lang="zh-CN" alt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E4625315-BD2B-4BB1-9007-B98995273DE1}"/>
              </a:ext>
            </a:extLst>
          </p:cNvPr>
          <p:cNvSpPr/>
          <p:nvPr/>
        </p:nvSpPr>
        <p:spPr>
          <a:xfrm>
            <a:off x="5288028" y="5528059"/>
            <a:ext cx="2719424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58678D50-B009-40AA-AE2B-4A7BA6A661AF}"/>
              </a:ext>
            </a:extLst>
          </p:cNvPr>
          <p:cNvSpPr/>
          <p:nvPr/>
        </p:nvSpPr>
        <p:spPr>
          <a:xfrm>
            <a:off x="2490952" y="4179769"/>
            <a:ext cx="505566" cy="40927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C79CF790-3F93-4B64-9234-C577ABE3A58A}"/>
              </a:ext>
            </a:extLst>
          </p:cNvPr>
          <p:cNvCxnSpPr>
            <a:cxnSpLocks/>
          </p:cNvCxnSpPr>
          <p:nvPr/>
        </p:nvCxnSpPr>
        <p:spPr>
          <a:xfrm flipV="1">
            <a:off x="2878458" y="3891030"/>
            <a:ext cx="179111" cy="288740"/>
          </a:xfrm>
          <a:prstGeom prst="straightConnector1">
            <a:avLst/>
          </a:prstGeom>
          <a:ln w="38100">
            <a:solidFill>
              <a:srgbClr val="FFFF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>
            <a:extLst>
              <a:ext uri="{FF2B5EF4-FFF2-40B4-BE49-F238E27FC236}">
                <a16:creationId xmlns:a16="http://schemas.microsoft.com/office/drawing/2014/main" id="{14B26205-E94E-419C-A59B-25A5FF90A89F}"/>
              </a:ext>
            </a:extLst>
          </p:cNvPr>
          <p:cNvSpPr/>
          <p:nvPr/>
        </p:nvSpPr>
        <p:spPr>
          <a:xfrm>
            <a:off x="2675735" y="3465132"/>
            <a:ext cx="9733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 foam</a:t>
            </a:r>
            <a:endParaRPr lang="zh-CN" alt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4D871DD-DE50-464F-AD05-F6781A227437}"/>
              </a:ext>
            </a:extLst>
          </p:cNvPr>
          <p:cNvSpPr/>
          <p:nvPr/>
        </p:nvSpPr>
        <p:spPr>
          <a:xfrm>
            <a:off x="8862280" y="1209720"/>
            <a:ext cx="24310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Antarctic collembolans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DF520C2-5FD5-4CBD-8343-F55620AF61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40358" y="421562"/>
            <a:ext cx="1278688" cy="800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0491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4">
            <a:extLst>
              <a:ext uri="{FF2B5EF4-FFF2-40B4-BE49-F238E27FC236}">
                <a16:creationId xmlns:a16="http://schemas.microsoft.com/office/drawing/2014/main" id="{3FD9F557-8979-4A28-97A9-A4E2C60B0C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538" y="5241988"/>
            <a:ext cx="11435462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3538" indent="-363538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14414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620838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800225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19796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36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894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512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084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spcBef>
                <a:spcPct val="50000"/>
              </a:spcBef>
              <a:buClr>
                <a:srgbClr val="00FFFF"/>
              </a:buClr>
              <a:buFont typeface="Wingdings" pitchFamily="2" charset="2"/>
              <a:buChar char="n"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The size of microplastics detected in Arctic</a:t>
            </a:r>
            <a:r>
              <a:rPr kumimoji="0" lang="en-US" altLang="zh-CN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ranged 11-475 </a:t>
            </a:r>
            <a:r>
              <a:rPr lang="el-GR" altLang="zh-CN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zh-CN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m, and the highest concentration in snow was </a:t>
            </a:r>
            <a:r>
              <a:rPr lang="en-US" altLang="zh-CN" sz="20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14.4 × 10</a:t>
            </a:r>
            <a:r>
              <a:rPr lang="en-US" altLang="zh-CN" sz="2000" baseline="300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3 </a:t>
            </a:r>
            <a:r>
              <a:rPr lang="en-US" altLang="zh-CN" sz="20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particles/L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srgbClr val="00FFFF"/>
              </a:buClr>
              <a:buFont typeface="Wingdings" pitchFamily="2" charset="2"/>
              <a:buChar char="n"/>
              <a:defRPr/>
            </a:pPr>
            <a:r>
              <a:rPr lang="en-US" altLang="zh-CN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PS, polyvinyl chloride (PVC), polycarbonate (PC), polylactic acid (PLA), and polyimide (PI) occurred exclusively in Arctic snow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287C4D5F-0719-4560-ABB1-2EF5C87B3AC0}"/>
              </a:ext>
            </a:extLst>
          </p:cNvPr>
          <p:cNvSpPr/>
          <p:nvPr/>
        </p:nvSpPr>
        <p:spPr>
          <a:xfrm>
            <a:off x="756538" y="257477"/>
            <a:ext cx="49737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Microplastics in the Arctic Pole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8B2F543A-1A12-47C2-A16D-416312856050}"/>
              </a:ext>
            </a:extLst>
          </p:cNvPr>
          <p:cNvSpPr/>
          <p:nvPr/>
        </p:nvSpPr>
        <p:spPr>
          <a:xfrm>
            <a:off x="8469266" y="4902802"/>
            <a:ext cx="25146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zh-CN" sz="1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Bergmann et al., Sci. Adv., 2019</a:t>
            </a:r>
            <a:endParaRPr kumimoji="0" lang="zh-CN" altLang="en-US" sz="14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BBAE308C-537A-46CE-9BAA-CAF4C0144366}"/>
              </a:ext>
            </a:extLst>
          </p:cNvPr>
          <p:cNvGrpSpPr/>
          <p:nvPr/>
        </p:nvGrpSpPr>
        <p:grpSpPr>
          <a:xfrm>
            <a:off x="932232" y="1301482"/>
            <a:ext cx="5024857" cy="3561354"/>
            <a:chOff x="531542" y="1222429"/>
            <a:chExt cx="4750667" cy="3261875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A44A6F68-77B6-4595-95FD-01D93594C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1542" y="1222429"/>
              <a:ext cx="4750667" cy="3261875"/>
            </a:xfrm>
            <a:prstGeom prst="rect">
              <a:avLst/>
            </a:prstGeom>
          </p:spPr>
        </p:pic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3140591D-4CC9-4570-A1E7-498CD934DEB0}"/>
                </a:ext>
              </a:extLst>
            </p:cNvPr>
            <p:cNvSpPr/>
            <p:nvPr/>
          </p:nvSpPr>
          <p:spPr>
            <a:xfrm>
              <a:off x="1344670" y="2765286"/>
              <a:ext cx="649189" cy="298549"/>
            </a:xfrm>
            <a:prstGeom prst="ellipse">
              <a:avLst/>
            </a:prstGeom>
            <a:noFill/>
            <a:ln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A94EEEB4-28FD-4524-BDB7-9BF947018E07}"/>
                </a:ext>
              </a:extLst>
            </p:cNvPr>
            <p:cNvSpPr/>
            <p:nvPr/>
          </p:nvSpPr>
          <p:spPr>
            <a:xfrm>
              <a:off x="712325" y="3270852"/>
              <a:ext cx="2632452" cy="6483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Arctic snow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0 - 14.4 × 10</a:t>
              </a:r>
              <a:r>
                <a:rPr kumimoji="0" lang="en-US" altLang="zh-CN" sz="20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3 </a:t>
              </a:r>
              <a:r>
                <a:rPr lang="en-US" altLang="zh-CN" sz="2000" dirty="0">
                  <a:solidFill>
                    <a:srgbClr val="00FFFF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particles</a:t>
              </a: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/L</a:t>
              </a:r>
              <a:endParaRPr kumimoji="0" lang="zh-CN" alt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矩形 4">
            <a:extLst>
              <a:ext uri="{FF2B5EF4-FFF2-40B4-BE49-F238E27FC236}">
                <a16:creationId xmlns:a16="http://schemas.microsoft.com/office/drawing/2014/main" id="{8DA394F4-D45E-4B93-8797-35B9BA045EF6}"/>
              </a:ext>
            </a:extLst>
          </p:cNvPr>
          <p:cNvSpPr/>
          <p:nvPr/>
        </p:nvSpPr>
        <p:spPr>
          <a:xfrm>
            <a:off x="1628393" y="923812"/>
            <a:ext cx="36325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Map of sampling locations for snow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5070A71-998D-4B4E-A1C5-F87822C10B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2986" y="1307607"/>
            <a:ext cx="4586782" cy="3555229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BE21C85A-792A-4AAC-B4CE-ECBFDCD82C39}"/>
              </a:ext>
            </a:extLst>
          </p:cNvPr>
          <p:cNvSpPr/>
          <p:nvPr/>
        </p:nvSpPr>
        <p:spPr>
          <a:xfrm>
            <a:off x="6931076" y="933365"/>
            <a:ext cx="37497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Relative composition of microplastics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0234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>
            <a:extLst>
              <a:ext uri="{FF2B5EF4-FFF2-40B4-BE49-F238E27FC236}">
                <a16:creationId xmlns:a16="http://schemas.microsoft.com/office/drawing/2014/main" id="{287C4D5F-0719-4560-ABB1-2EF5C87B3AC0}"/>
              </a:ext>
            </a:extLst>
          </p:cNvPr>
          <p:cNvSpPr/>
          <p:nvPr/>
        </p:nvSpPr>
        <p:spPr>
          <a:xfrm>
            <a:off x="926001" y="271088"/>
            <a:ext cx="85494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Microplastics in the deepest part of the world’s ocean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8D332B87-88B3-4E09-8BD8-61EC4DB991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407" y="1308795"/>
            <a:ext cx="4632954" cy="3399327"/>
          </a:xfrm>
          <a:prstGeom prst="rect">
            <a:avLst/>
          </a:prstGeom>
        </p:spPr>
      </p:pic>
      <p:sp>
        <p:nvSpPr>
          <p:cNvPr id="15" name="椭圆 14">
            <a:extLst>
              <a:ext uri="{FF2B5EF4-FFF2-40B4-BE49-F238E27FC236}">
                <a16:creationId xmlns:a16="http://schemas.microsoft.com/office/drawing/2014/main" id="{6BC690F9-7C85-4727-A286-F8FE8BD7E11A}"/>
              </a:ext>
            </a:extLst>
          </p:cNvPr>
          <p:cNvSpPr/>
          <p:nvPr/>
        </p:nvSpPr>
        <p:spPr>
          <a:xfrm>
            <a:off x="2457924" y="3320311"/>
            <a:ext cx="980112" cy="497305"/>
          </a:xfrm>
          <a:prstGeom prst="ellipse">
            <a:avLst/>
          </a:prstGeom>
          <a:noFill/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31CE9D03-7798-4C8A-9F50-3FA72B3A3817}"/>
              </a:ext>
            </a:extLst>
          </p:cNvPr>
          <p:cNvSpPr/>
          <p:nvPr/>
        </p:nvSpPr>
        <p:spPr>
          <a:xfrm>
            <a:off x="4289045" y="3483367"/>
            <a:ext cx="1395315" cy="611598"/>
          </a:xfrm>
          <a:prstGeom prst="ellipse">
            <a:avLst/>
          </a:prstGeom>
          <a:noFill/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59BE215-EF44-4793-B050-70E2EE89A181}"/>
              </a:ext>
            </a:extLst>
          </p:cNvPr>
          <p:cNvSpPr/>
          <p:nvPr/>
        </p:nvSpPr>
        <p:spPr>
          <a:xfrm>
            <a:off x="1826555" y="935767"/>
            <a:ext cx="32629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Microplastics in Mariana Trench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42883A1-1661-4E8A-8314-EE46F5196D37}"/>
              </a:ext>
            </a:extLst>
          </p:cNvPr>
          <p:cNvSpPr/>
          <p:nvPr/>
        </p:nvSpPr>
        <p:spPr>
          <a:xfrm>
            <a:off x="2272781" y="4712192"/>
            <a:ext cx="2330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Depth: 6</a:t>
            </a:r>
            <a:r>
              <a:rPr lang="en-US" altLang="zh-CN" dirty="0">
                <a:solidFill>
                  <a:srgbClr val="FFFF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000-11,000 m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6B28A0A-224B-4D9C-8D46-3376D69DAE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938" y="1293669"/>
            <a:ext cx="4514193" cy="3414454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29F09D7C-B951-46D2-964D-48C5C7B83EB4}"/>
              </a:ext>
            </a:extLst>
          </p:cNvPr>
          <p:cNvSpPr/>
          <p:nvPr/>
        </p:nvSpPr>
        <p:spPr>
          <a:xfrm>
            <a:off x="7528012" y="935767"/>
            <a:ext cx="2864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Raman spectra analysis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F4463825-BBBE-451B-A5BC-3F4A2CC04A31}"/>
              </a:ext>
            </a:extLst>
          </p:cNvPr>
          <p:cNvSpPr/>
          <p:nvPr/>
        </p:nvSpPr>
        <p:spPr>
          <a:xfrm>
            <a:off x="8688568" y="1516990"/>
            <a:ext cx="83708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Polyamide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F23DB20A-34E8-4FDF-9DDD-0788A072EE8F}"/>
              </a:ext>
            </a:extLst>
          </p:cNvPr>
          <p:cNvSpPr/>
          <p:nvPr/>
        </p:nvSpPr>
        <p:spPr>
          <a:xfrm>
            <a:off x="8865700" y="1810371"/>
            <a:ext cx="5870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R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ayon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0620B620-5029-4C19-8A2A-EE5EE2470EE2}"/>
              </a:ext>
            </a:extLst>
          </p:cNvPr>
          <p:cNvSpPr/>
          <p:nvPr/>
        </p:nvSpPr>
        <p:spPr>
          <a:xfrm>
            <a:off x="8474816" y="2086783"/>
            <a:ext cx="21066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crylonitrile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butadiene styrene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E7CE5BDA-44E6-4665-A5B9-FDB062EA92AC}"/>
              </a:ext>
            </a:extLst>
          </p:cNvPr>
          <p:cNvSpPr/>
          <p:nvPr/>
        </p:nvSpPr>
        <p:spPr>
          <a:xfrm>
            <a:off x="8377585" y="3243833"/>
            <a:ext cx="14590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romatic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polyamide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D4D9984F-8A3F-4E80-88CF-64FA61980C03}"/>
              </a:ext>
            </a:extLst>
          </p:cNvPr>
          <p:cNvSpPr/>
          <p:nvPr/>
        </p:nvSpPr>
        <p:spPr>
          <a:xfrm>
            <a:off x="8688567" y="3817616"/>
            <a:ext cx="75854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P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olyester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B8235B16-DDCF-4278-B031-22F32E95892A}"/>
              </a:ext>
            </a:extLst>
          </p:cNvPr>
          <p:cNvSpPr/>
          <p:nvPr/>
        </p:nvSpPr>
        <p:spPr>
          <a:xfrm>
            <a:off x="8568341" y="4111240"/>
            <a:ext cx="9989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P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olyurethane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5BB4FEAE-4698-4C36-B0E3-11DE9BDFDB8A}"/>
              </a:ext>
            </a:extLst>
          </p:cNvPr>
          <p:cNvSpPr/>
          <p:nvPr/>
        </p:nvSpPr>
        <p:spPr>
          <a:xfrm>
            <a:off x="7137524" y="4774151"/>
            <a:ext cx="31020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Peng et al., Geochem. </a:t>
            </a:r>
            <a:r>
              <a:rPr kumimoji="0" lang="en-US" altLang="zh-CN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Persp</a:t>
            </a:r>
            <a:r>
              <a:rPr kumimoji="0" lang="en-US" altLang="zh-CN" sz="1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. Let., 2018 </a:t>
            </a:r>
            <a:endParaRPr kumimoji="0" lang="zh-CN" altLang="en-US" sz="14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1" name="Text Box 4">
            <a:extLst>
              <a:ext uri="{FF2B5EF4-FFF2-40B4-BE49-F238E27FC236}">
                <a16:creationId xmlns:a16="http://schemas.microsoft.com/office/drawing/2014/main" id="{089DFA63-73B5-4761-8B86-90FB9FBAA3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131" y="5295372"/>
            <a:ext cx="11106858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3538" indent="-363538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14414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620838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800225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19796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36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894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512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084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buClr>
                <a:srgbClr val="00FFFF"/>
              </a:buClr>
              <a:buFont typeface="Wingdings" pitchFamily="2" charset="2"/>
              <a:buChar char="n"/>
              <a:defRPr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Microplastics abundances in hadal sediments (200-2,200 particles/L) were higher than those in hadal bottom seawaters (2.06-13.51 particles/L)</a:t>
            </a:r>
          </a:p>
          <a:p>
            <a:pPr>
              <a:buClr>
                <a:srgbClr val="00FFFF"/>
              </a:buClr>
              <a:buFont typeface="Wingdings" pitchFamily="2" charset="2"/>
              <a:buChar char="n"/>
              <a:defRPr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Eleven different microplastic types were identified from the Mariana, and the length of microplastics in seawater (1-3 mm) was longer than those in sediment (0.1-0.5 mm)</a:t>
            </a:r>
          </a:p>
        </p:txBody>
      </p:sp>
    </p:spTree>
    <p:extLst>
      <p:ext uri="{BB962C8B-B14F-4D97-AF65-F5344CB8AC3E}">
        <p14:creationId xmlns:p14="http://schemas.microsoft.com/office/powerpoint/2010/main" val="35428570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4">
            <a:extLst>
              <a:ext uri="{FF2B5EF4-FFF2-40B4-BE49-F238E27FC236}">
                <a16:creationId xmlns:a16="http://schemas.microsoft.com/office/drawing/2014/main" id="{3FD9F557-8979-4A28-97A9-A4E2C60B0C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" y="5720662"/>
            <a:ext cx="1119436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3538" indent="-363538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14414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620838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800225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19796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36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894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512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084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lvl="0" algn="just">
              <a:spcBef>
                <a:spcPct val="50000"/>
              </a:spcBef>
              <a:buClr>
                <a:srgbClr val="00FFFF"/>
              </a:buClr>
              <a:buFont typeface="Wingdings" pitchFamily="2" charset="2"/>
              <a:buChar char="n"/>
              <a:defRPr/>
            </a:pPr>
            <a:r>
              <a:rPr lang="en-US" altLang="zh-CN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Five</a:t>
            </a:r>
            <a:r>
              <a:rPr kumimoji="0" lang="en-US" altLang="zh-CN" sz="2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microplastics fibers were found </a:t>
            </a:r>
            <a:r>
              <a:rPr lang="en-US" altLang="zh-CN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the </a:t>
            </a:r>
            <a:r>
              <a:rPr lang="pl-PL" altLang="zh-CN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Balcony (8,440 m)</a:t>
            </a:r>
            <a:r>
              <a:rPr lang="en-US" altLang="zh-CN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including 1 clear acrylic fiber, 1 red polyester fiber and 3 blue polyester fibers,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probably released from climber’s clothing and climbing gear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287C4D5F-0719-4560-ABB1-2EF5C87B3AC0}"/>
              </a:ext>
            </a:extLst>
          </p:cNvPr>
          <p:cNvSpPr/>
          <p:nvPr/>
        </p:nvSpPr>
        <p:spPr>
          <a:xfrm>
            <a:off x="1250817" y="383732"/>
            <a:ext cx="67485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Microplastics on Mount Everest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1A0FFF9-36C1-49F7-9C47-94A21F2BAA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9305" y="1193392"/>
            <a:ext cx="4295162" cy="406645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C220AFB-CC08-407C-8A6C-949DFC26F5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8334" y="1193392"/>
            <a:ext cx="4901099" cy="4066457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AE6D0D36-D00C-469D-8C4C-16610F933109}"/>
              </a:ext>
            </a:extLst>
          </p:cNvPr>
          <p:cNvSpPr/>
          <p:nvPr/>
        </p:nvSpPr>
        <p:spPr>
          <a:xfrm>
            <a:off x="6867049" y="1162102"/>
            <a:ext cx="39122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Mt. Everest microplastics fibers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6055114B-211F-4802-925D-61B40D31273E}"/>
              </a:ext>
            </a:extLst>
          </p:cNvPr>
          <p:cNvSpPr/>
          <p:nvPr/>
        </p:nvSpPr>
        <p:spPr>
          <a:xfrm>
            <a:off x="8478527" y="5291139"/>
            <a:ext cx="24208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Napper et al., One Earth, 2020</a:t>
            </a:r>
            <a:endParaRPr kumimoji="0" lang="zh-CN" altLang="en-US" sz="14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6302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4">
            <a:extLst>
              <a:ext uri="{FF2B5EF4-FFF2-40B4-BE49-F238E27FC236}">
                <a16:creationId xmlns:a16="http://schemas.microsoft.com/office/drawing/2014/main" id="{B5E2ECB3-ADA0-42F0-905D-A0A79D1708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6489" y="2040804"/>
            <a:ext cx="4699048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3538" indent="-363538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14414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620838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800225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19796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36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894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512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084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lvl="0">
              <a:buClr>
                <a:srgbClr val="00FFFF"/>
              </a:buClr>
              <a:buFont typeface="Wingdings" pitchFamily="2" charset="2"/>
              <a:buChar char="n"/>
              <a:defRPr/>
            </a:pPr>
            <a:r>
              <a:rPr lang="en-US" altLang="zh-CN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Microplastics were distributed in U.S. protected areas (98% of atmospheric samples)</a:t>
            </a:r>
          </a:p>
          <a:p>
            <a:pPr lvl="0">
              <a:buClr>
                <a:srgbClr val="00FFFF"/>
              </a:buClr>
              <a:buFont typeface="Wingdings" pitchFamily="2" charset="2"/>
              <a:buChar char="n"/>
              <a:defRPr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</a:t>
            </a:r>
            <a:r>
              <a:rPr lang="en-US" altLang="zh-CN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fibers</a:t>
            </a:r>
            <a:r>
              <a:rPr lang="en-US" altLang="zh-CN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(20 μm-3 mm) made up most of the synthetic material</a:t>
            </a:r>
          </a:p>
          <a:p>
            <a:pPr lvl="0">
              <a:buClr>
                <a:srgbClr val="00FFFF"/>
              </a:buClr>
              <a:buFont typeface="Wingdings" pitchFamily="2" charset="2"/>
              <a:buChar char="n"/>
              <a:defRPr/>
            </a:pPr>
            <a:r>
              <a:rPr lang="en-US" altLang="zh-CN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Urban centers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US" altLang="zh-CN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resuspension </a:t>
            </a:r>
            <a:r>
              <a:rPr lang="en-US" altLang="zh-CN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 soils or water are principal sources for wet-deposited microplastics</a:t>
            </a:r>
          </a:p>
          <a:p>
            <a:pPr lvl="0">
              <a:buClr>
                <a:srgbClr val="00FFFF"/>
              </a:buClr>
              <a:buFont typeface="Wingdings" pitchFamily="2" charset="2"/>
              <a:buChar char="n"/>
              <a:defRPr/>
            </a:pPr>
            <a:r>
              <a:rPr lang="en-US" altLang="zh-CN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Long-range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en-US" altLang="zh-CN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global transport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leads to the smaller size of microplastics under dry conditions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44E2C0A-3120-4E54-A0E7-CBBACFB7595B}"/>
              </a:ext>
            </a:extLst>
          </p:cNvPr>
          <p:cNvSpPr/>
          <p:nvPr/>
        </p:nvSpPr>
        <p:spPr>
          <a:xfrm>
            <a:off x="0" y="1219374"/>
            <a:ext cx="77998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srgbClr val="FFFF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Microplastics deposition in </a:t>
            </a:r>
            <a:r>
              <a:rPr kumimoji="0" lang="en-US" altLang="zh-CN" sz="18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11 National parks and wilderness areas in U.S.</a:t>
            </a:r>
            <a:endParaRPr kumimoji="0" lang="zh-CN" altLang="en-US" sz="18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D1B1378-9A96-4DBD-91BA-E759C68FA90D}"/>
              </a:ext>
            </a:extLst>
          </p:cNvPr>
          <p:cNvSpPr/>
          <p:nvPr/>
        </p:nvSpPr>
        <p:spPr>
          <a:xfrm>
            <a:off x="2185366" y="5591708"/>
            <a:ext cx="22862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zh-CN" sz="1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Brahney et al., Science, 2020</a:t>
            </a:r>
            <a:endParaRPr kumimoji="0" lang="zh-CN" altLang="en-US" sz="14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341B170D-0C34-409E-A802-B2A132E758FE}"/>
              </a:ext>
            </a:extLst>
          </p:cNvPr>
          <p:cNvSpPr/>
          <p:nvPr/>
        </p:nvSpPr>
        <p:spPr>
          <a:xfrm>
            <a:off x="252083" y="345292"/>
            <a:ext cx="90875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Microplastics deposition in remote U.S. conservation areas</a:t>
            </a:r>
            <a:endParaRPr lang="zh-CN" alt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691D4C7-6F59-4EF6-AFDA-FFC73EAD55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546" y="1733027"/>
            <a:ext cx="6552262" cy="3785652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87C995C3-3508-4C0D-BDB1-3FF6F7FCFBEA}"/>
              </a:ext>
            </a:extLst>
          </p:cNvPr>
          <p:cNvSpPr/>
          <p:nvPr/>
        </p:nvSpPr>
        <p:spPr>
          <a:xfrm>
            <a:off x="3328467" y="4833251"/>
            <a:ext cx="22596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Deposition rate: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132 particles/m</a:t>
            </a:r>
            <a:r>
              <a:rPr kumimoji="0" lang="en-US" altLang="zh-CN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/day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1029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BB7CD47-19E0-4A97-AD29-3E86902319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9"/>
          <a:stretch/>
        </p:blipFill>
        <p:spPr>
          <a:xfrm>
            <a:off x="754587" y="1737777"/>
            <a:ext cx="5124170" cy="448046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E01C77DE-7E63-4BC9-849E-66AF7E596C06}"/>
              </a:ext>
            </a:extLst>
          </p:cNvPr>
          <p:cNvSpPr/>
          <p:nvPr/>
        </p:nvSpPr>
        <p:spPr>
          <a:xfrm>
            <a:off x="7925536" y="5422904"/>
            <a:ext cx="25106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altLang="zh-CN" sz="1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Hurley et al., Nat. Geosci., 2019</a:t>
            </a:r>
            <a:endParaRPr lang="zh-CN" altLang="en-US" sz="1400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7BA6EE9-FF2A-4C22-A7C2-0245D0090166}"/>
              </a:ext>
            </a:extLst>
          </p:cNvPr>
          <p:cNvSpPr/>
          <p:nvPr/>
        </p:nvSpPr>
        <p:spPr>
          <a:xfrm>
            <a:off x="526699" y="853192"/>
            <a:ext cx="96309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Microplastics in the surface water and sediments of the world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6201606-699C-4A3A-8D1D-4A0506233EEE}"/>
              </a:ext>
            </a:extLst>
          </p:cNvPr>
          <p:cNvSpPr txBox="1"/>
          <p:nvPr/>
        </p:nvSpPr>
        <p:spPr>
          <a:xfrm>
            <a:off x="754587" y="6071307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2015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EAD612A-DD91-4CEA-95A1-B90EDC23715C}"/>
              </a:ext>
            </a:extLst>
          </p:cNvPr>
          <p:cNvSpPr/>
          <p:nvPr/>
        </p:nvSpPr>
        <p:spPr>
          <a:xfrm>
            <a:off x="1407330" y="6255973"/>
            <a:ext cx="3352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first global microplastics map</a:t>
            </a:r>
            <a:endParaRPr lang="zh-CN" alt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71F909AA-2057-4B03-95B7-4D381E51CE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6842" y="2762673"/>
            <a:ext cx="4940571" cy="232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3538" indent="-363538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14414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620838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800225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19796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36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894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512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084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just">
              <a:spcBef>
                <a:spcPts val="600"/>
              </a:spcBef>
              <a:buClr>
                <a:srgbClr val="00FFFF"/>
              </a:buClr>
              <a:buFont typeface="Wingdings" pitchFamily="2" charset="2"/>
              <a:buChar char="n"/>
            </a:pPr>
            <a:r>
              <a:rPr lang="en-US" altLang="zh-CN" sz="2000" dirty="0">
                <a:solidFill>
                  <a:prstClr val="white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The highest concentration (~517,000 particles/m</a:t>
            </a:r>
            <a:r>
              <a:rPr lang="en-US" altLang="zh-CN" sz="2000" baseline="30000" dirty="0">
                <a:solidFill>
                  <a:prstClr val="white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sz="2000" dirty="0">
                <a:solidFill>
                  <a:prstClr val="white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) was in the sediments of River Tame, UK</a:t>
            </a:r>
          </a:p>
          <a:p>
            <a:pPr algn="just">
              <a:spcBef>
                <a:spcPts val="600"/>
              </a:spcBef>
              <a:buClr>
                <a:srgbClr val="00FFFF"/>
              </a:buClr>
              <a:buFont typeface="Wingdings" pitchFamily="2" charset="2"/>
              <a:buChar char="n"/>
            </a:pPr>
            <a:r>
              <a:rPr lang="en-US" altLang="zh-CN" sz="2000" dirty="0">
                <a:solidFill>
                  <a:prstClr val="white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The top 9 ranked hotspots were located within the world’s most populous urban environments, such as </a:t>
            </a:r>
            <a:r>
              <a:rPr lang="en-US" altLang="zh-CN" sz="2000" dirty="0">
                <a:solidFill>
                  <a:srgbClr val="FFFF00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Seoul</a:t>
            </a:r>
            <a:r>
              <a:rPr lang="en-US" altLang="zh-CN" sz="2000" dirty="0">
                <a:solidFill>
                  <a:prstClr val="white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, </a:t>
            </a:r>
            <a:r>
              <a:rPr lang="en-US" altLang="zh-CN" sz="2000" dirty="0">
                <a:solidFill>
                  <a:srgbClr val="FFFF00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Hong Kong</a:t>
            </a:r>
            <a:r>
              <a:rPr lang="en-US" altLang="zh-CN" sz="20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,</a:t>
            </a:r>
            <a:r>
              <a:rPr lang="en-US" altLang="zh-CN" sz="2000" dirty="0">
                <a:solidFill>
                  <a:prstClr val="white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and </a:t>
            </a:r>
            <a:r>
              <a:rPr lang="en-US" altLang="zh-CN" sz="2000" dirty="0">
                <a:solidFill>
                  <a:srgbClr val="FFFF00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Guangdong</a:t>
            </a:r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8E3F2BB9-61EE-42EF-BE88-7EB32E4C569B}"/>
              </a:ext>
            </a:extLst>
          </p:cNvPr>
          <p:cNvCxnSpPr>
            <a:cxnSpLocks/>
          </p:cNvCxnSpPr>
          <p:nvPr/>
        </p:nvCxnSpPr>
        <p:spPr>
          <a:xfrm flipH="1" flipV="1">
            <a:off x="2904329" y="1981007"/>
            <a:ext cx="203097" cy="103225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D321A605-BA87-42EE-9D07-A72753D26D5C}"/>
              </a:ext>
            </a:extLst>
          </p:cNvPr>
          <p:cNvCxnSpPr>
            <a:cxnSpLocks/>
          </p:cNvCxnSpPr>
          <p:nvPr/>
        </p:nvCxnSpPr>
        <p:spPr>
          <a:xfrm>
            <a:off x="4980657" y="2762673"/>
            <a:ext cx="155390" cy="154509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662B356C-A515-4E4C-9031-A3EEF2B8EDCC}"/>
              </a:ext>
            </a:extLst>
          </p:cNvPr>
          <p:cNvCxnSpPr>
            <a:cxnSpLocks/>
          </p:cNvCxnSpPr>
          <p:nvPr/>
        </p:nvCxnSpPr>
        <p:spPr>
          <a:xfrm flipV="1">
            <a:off x="4980657" y="1981007"/>
            <a:ext cx="0" cy="232947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3">
            <a:extLst>
              <a:ext uri="{FF2B5EF4-FFF2-40B4-BE49-F238E27FC236}">
                <a16:creationId xmlns:a16="http://schemas.microsoft.com/office/drawing/2014/main" id="{8EDF49BB-28C9-4EBF-8FEA-857F2146FB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2808" y="41663"/>
            <a:ext cx="8324881" cy="74251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1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Distribution of microplastics in the environment</a:t>
            </a:r>
            <a:endParaRPr kumimoji="0" lang="zh-CN" altLang="en-US" sz="3200" b="1" i="1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2FBE6B5B-C013-4320-A6B1-4A40BD1DF9B8}"/>
              </a:ext>
            </a:extLst>
          </p:cNvPr>
          <p:cNvSpPr/>
          <p:nvPr/>
        </p:nvSpPr>
        <p:spPr>
          <a:xfrm>
            <a:off x="1832808" y="1781496"/>
            <a:ext cx="114287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River Tame</a:t>
            </a:r>
            <a:endParaRPr lang="zh-CN" altLang="en-US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0457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id="{D686E8EA-2556-48D1-8046-5C3361033696}"/>
              </a:ext>
            </a:extLst>
          </p:cNvPr>
          <p:cNvSpPr/>
          <p:nvPr/>
        </p:nvSpPr>
        <p:spPr>
          <a:xfrm>
            <a:off x="3923598" y="5171771"/>
            <a:ext cx="27865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Wang et al., J. Hazard. Mater., 2021</a:t>
            </a:r>
            <a:endParaRPr kumimoji="0" lang="zh-CN" altLang="en-US" sz="1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E01D8E8B-8CCA-4EB9-8578-C79C039B6FD5}"/>
              </a:ext>
            </a:extLst>
          </p:cNvPr>
          <p:cNvGrpSpPr/>
          <p:nvPr/>
        </p:nvGrpSpPr>
        <p:grpSpPr>
          <a:xfrm>
            <a:off x="989897" y="1037090"/>
            <a:ext cx="7986146" cy="4067598"/>
            <a:chOff x="2106385" y="1367808"/>
            <a:chExt cx="7437892" cy="3947268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E945A703-4398-4538-AECE-3F841BA45A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273"/>
            <a:stretch/>
          </p:blipFill>
          <p:spPr>
            <a:xfrm>
              <a:off x="2106385" y="1367808"/>
              <a:ext cx="7437892" cy="3947268"/>
            </a:xfrm>
            <a:prstGeom prst="rect">
              <a:avLst/>
            </a:prstGeom>
          </p:spPr>
        </p:pic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D987B397-D4DA-4D16-9412-337DAB53C856}"/>
                </a:ext>
              </a:extLst>
            </p:cNvPr>
            <p:cNvSpPr/>
            <p:nvPr/>
          </p:nvSpPr>
          <p:spPr>
            <a:xfrm>
              <a:off x="5420539" y="3804266"/>
              <a:ext cx="119432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South Africa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矩形 23">
            <a:extLst>
              <a:ext uri="{FF2B5EF4-FFF2-40B4-BE49-F238E27FC236}">
                <a16:creationId xmlns:a16="http://schemas.microsoft.com/office/drawing/2014/main" id="{ABE357A1-24A4-4DAB-AC99-8A63889F28F5}"/>
              </a:ext>
            </a:extLst>
          </p:cNvPr>
          <p:cNvSpPr/>
          <p:nvPr/>
        </p:nvSpPr>
        <p:spPr>
          <a:xfrm>
            <a:off x="753322" y="368166"/>
            <a:ext cx="97805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Microplastics in marine environments (seawater and sediment)</a:t>
            </a:r>
          </a:p>
        </p:txBody>
      </p:sp>
      <p:sp>
        <p:nvSpPr>
          <p:cNvPr id="25" name="Text Box 4">
            <a:extLst>
              <a:ext uri="{FF2B5EF4-FFF2-40B4-BE49-F238E27FC236}">
                <a16:creationId xmlns:a16="http://schemas.microsoft.com/office/drawing/2014/main" id="{132499FE-AB6F-4D4D-9DE0-974FB787F6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090" y="5434614"/>
            <a:ext cx="11024518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3538" indent="-363538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14414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620838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800225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19796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36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894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512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084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lvl="0" algn="just">
              <a:buClr>
                <a:srgbClr val="00FFFF"/>
              </a:buClr>
              <a:buFont typeface="Wingdings" pitchFamily="2" charset="2"/>
              <a:buChar char="n"/>
              <a:defRPr/>
            </a:pPr>
            <a:r>
              <a:rPr lang="en-US" altLang="zh-CN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Microplastics are found in oceans all over the world, and the concentrations in seawater and sediments could vary by </a:t>
            </a:r>
            <a:r>
              <a:rPr lang="en-US" altLang="zh-CN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orders of magnitude</a:t>
            </a:r>
          </a:p>
          <a:p>
            <a:pPr lvl="0" algn="just">
              <a:buClr>
                <a:srgbClr val="00FFFF"/>
              </a:buClr>
              <a:buFont typeface="Wingdings" pitchFamily="2" charset="2"/>
              <a:buChar char="n"/>
              <a:defRPr/>
            </a:pPr>
            <a:r>
              <a:rPr lang="en-US" altLang="zh-CN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Microplastics pollution in seawater or sediment is very severe in some areas (e.g., China, Canada, Korea)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E635ADE8-3853-4C5B-8C5D-4646F386ECF6}"/>
              </a:ext>
            </a:extLst>
          </p:cNvPr>
          <p:cNvCxnSpPr>
            <a:cxnSpLocks/>
          </p:cNvCxnSpPr>
          <p:nvPr/>
        </p:nvCxnSpPr>
        <p:spPr>
          <a:xfrm>
            <a:off x="6206349" y="2153175"/>
            <a:ext cx="123083" cy="3559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>
            <a:extLst>
              <a:ext uri="{FF2B5EF4-FFF2-40B4-BE49-F238E27FC236}">
                <a16:creationId xmlns:a16="http://schemas.microsoft.com/office/drawing/2014/main" id="{EDD2EBBA-55EE-4FF5-B909-08EA5F13BB5D}"/>
              </a:ext>
            </a:extLst>
          </p:cNvPr>
          <p:cNvSpPr/>
          <p:nvPr/>
        </p:nvSpPr>
        <p:spPr>
          <a:xfrm>
            <a:off x="6206349" y="2450229"/>
            <a:ext cx="10356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15,560 particles/m</a:t>
            </a:r>
            <a:r>
              <a:rPr lang="en-US" altLang="zh-CN" sz="1400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F4FB52C-EE14-49FD-AA75-4DB7821D1055}"/>
              </a:ext>
            </a:extLst>
          </p:cNvPr>
          <p:cNvSpPr/>
          <p:nvPr/>
        </p:nvSpPr>
        <p:spPr>
          <a:xfrm>
            <a:off x="6355420" y="2265547"/>
            <a:ext cx="6238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Korea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3D0221AB-C21B-4111-82EE-F4E2406B70C3}"/>
              </a:ext>
            </a:extLst>
          </p:cNvPr>
          <p:cNvSpPr/>
          <p:nvPr/>
        </p:nvSpPr>
        <p:spPr>
          <a:xfrm>
            <a:off x="9048913" y="1675077"/>
            <a:ext cx="296987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Highest concertation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Seawater: </a:t>
            </a:r>
            <a:r>
              <a:rPr lang="en-US" altLang="zh-CN" kern="100" dirty="0">
                <a:solidFill>
                  <a:srgbClr val="00FF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15,560 particles/m</a:t>
            </a:r>
            <a:r>
              <a:rPr lang="en-US" altLang="zh-CN" kern="100" baseline="30000" dirty="0">
                <a:solidFill>
                  <a:srgbClr val="00FF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3 </a:t>
            </a:r>
            <a:r>
              <a:rPr lang="en-US" altLang="zh-CN" kern="100" dirty="0">
                <a:solidFill>
                  <a:srgbClr val="00FF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in Korea</a:t>
            </a:r>
          </a:p>
          <a:p>
            <a:pPr lvl="0">
              <a:defRPr/>
            </a:pPr>
            <a:r>
              <a:rPr kumimoji="0" lang="en-US" altLang="zh-CN" sz="1800" b="0" i="0" u="none" strike="noStrike" kern="1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Sediments</a:t>
            </a:r>
            <a:r>
              <a:rPr lang="en-US" altLang="zh-CN" kern="100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: </a:t>
            </a:r>
            <a:r>
              <a:rPr lang="en-US" altLang="zh-CN" kern="100" dirty="0">
                <a:solidFill>
                  <a:srgbClr val="00FF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2,000–8,000 particles/kg in Canada; </a:t>
            </a:r>
          </a:p>
          <a:p>
            <a:pPr lvl="0">
              <a:defRPr/>
            </a:pPr>
            <a:r>
              <a:rPr lang="en-US" altLang="zh-CN" kern="100" dirty="0">
                <a:solidFill>
                  <a:srgbClr val="00FF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689-3,308 particles/m</a:t>
            </a:r>
            <a:r>
              <a:rPr lang="en-US" altLang="zh-CN" kern="100" baseline="30000" dirty="0">
                <a:solidFill>
                  <a:srgbClr val="00FF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 </a:t>
            </a:r>
            <a:r>
              <a:rPr lang="en-US" altLang="zh-CN" kern="100" dirty="0">
                <a:solidFill>
                  <a:srgbClr val="00FF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in South Africa</a:t>
            </a:r>
            <a:endParaRPr kumimoji="0" lang="zh-CN" altLang="en-US" sz="1800" b="0" i="0" u="none" strike="noStrike" kern="100" cap="none" spc="0" normalizeH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0730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4">
            <a:extLst>
              <a:ext uri="{FF2B5EF4-FFF2-40B4-BE49-F238E27FC236}">
                <a16:creationId xmlns:a16="http://schemas.microsoft.com/office/drawing/2014/main" id="{3728F57D-DD95-424F-994E-A2B8FA4E59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905" y="5095480"/>
            <a:ext cx="1113437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3538" indent="-363538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14414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620838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800225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19796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36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894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512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084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363538" marR="0" lvl="0" indent="-363538" algn="l" defTabSz="914400" rtl="0" eaLnBrk="1" fontAlgn="auto" latinLnBrk="0" hangingPunct="1">
              <a:lnSpc>
                <a:spcPct val="100000"/>
              </a:lnSpc>
              <a:buClr>
                <a:srgbClr val="00FFFF"/>
              </a:buClr>
              <a:buSzTx/>
              <a:buFont typeface="Wingdings" pitchFamily="2" charset="2"/>
              <a:buChar char="n"/>
              <a:tabLst/>
              <a:defRPr/>
            </a:pPr>
            <a:r>
              <a:rPr lang="en-US" altLang="zh-CN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highest microplastics concentration in lake sediments and inland waters located in Tunisia and Yangtze River, respectively</a:t>
            </a:r>
          </a:p>
          <a:p>
            <a:pPr lvl="0">
              <a:buClr>
                <a:srgbClr val="00FFFF"/>
              </a:buClr>
              <a:buFont typeface="Wingdings" pitchFamily="2" charset="2"/>
              <a:buChar char="n"/>
              <a:defRPr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Microplastics concentration in inland water, sediments and beaches could vary by </a:t>
            </a:r>
            <a:r>
              <a:rPr lang="en-US" altLang="zh-CN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4, 4, 5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orders of magnitude, respectively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975EE09-9521-4AD3-8330-ADC8B88E3B64}"/>
              </a:ext>
            </a:extLst>
          </p:cNvPr>
          <p:cNvSpPr/>
          <p:nvPr/>
        </p:nvSpPr>
        <p:spPr>
          <a:xfrm>
            <a:off x="8469851" y="1314759"/>
            <a:ext cx="342750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kern="100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Inland water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: 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Yangtze River basin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zh-CN" sz="1800" b="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500 to 3,100 particles/m</a:t>
            </a:r>
            <a:r>
              <a:rPr kumimoji="0" lang="pt-BR" altLang="zh-CN" sz="1800" b="0" i="0" u="none" strike="noStrike" kern="100" cap="none" spc="0" normalizeH="0" baseline="300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3</a:t>
            </a:r>
            <a:r>
              <a:rPr kumimoji="0" lang="pt-BR" altLang="zh-CN" sz="1800" b="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(middle-lower 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zh-CN" sz="1800" b="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1</a:t>
            </a:r>
            <a:r>
              <a:rPr lang="en-US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,</a:t>
            </a:r>
            <a:r>
              <a:rPr kumimoji="0" lang="pt-BR" altLang="zh-CN" sz="1800" b="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597 to 12,611 particles/m</a:t>
            </a:r>
            <a:r>
              <a:rPr kumimoji="0" lang="pt-BR" altLang="zh-CN" sz="1800" b="0" i="0" u="none" strike="noStrike" kern="100" cap="none" spc="0" normalizeH="0" baseline="300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3</a:t>
            </a:r>
            <a:r>
              <a:rPr kumimoji="0" lang="pt-BR" altLang="zh-CN" sz="1800" b="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(Three Gorges Reservoir)</a:t>
            </a:r>
            <a:endParaRPr kumimoji="0" lang="zh-CN" altLang="en-US" sz="1800" b="0" i="0" u="none" strike="noStrike" kern="1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61B6ACA3-F9C3-4CA2-A2AC-CC2568A62473}"/>
              </a:ext>
            </a:extLst>
          </p:cNvPr>
          <p:cNvSpPr/>
          <p:nvPr/>
        </p:nvSpPr>
        <p:spPr>
          <a:xfrm>
            <a:off x="730554" y="142262"/>
            <a:ext cx="84229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Microplastics in inland water, sediments, and beaches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3AB291BA-D9FD-470E-8B15-390B3E908344}"/>
              </a:ext>
            </a:extLst>
          </p:cNvPr>
          <p:cNvGrpSpPr/>
          <p:nvPr/>
        </p:nvGrpSpPr>
        <p:grpSpPr>
          <a:xfrm>
            <a:off x="1004806" y="823323"/>
            <a:ext cx="7465045" cy="3887274"/>
            <a:chOff x="1466193" y="1090885"/>
            <a:chExt cx="7465045" cy="3887274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76EB48CA-156B-4670-9381-E4DC26586FB1}"/>
                </a:ext>
              </a:extLst>
            </p:cNvPr>
            <p:cNvGrpSpPr/>
            <p:nvPr/>
          </p:nvGrpSpPr>
          <p:grpSpPr>
            <a:xfrm>
              <a:off x="1466193" y="1090885"/>
              <a:ext cx="7465045" cy="3887274"/>
              <a:chOff x="1157797" y="949930"/>
              <a:chExt cx="7773441" cy="4028229"/>
            </a:xfrm>
          </p:grpSpPr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91DAB216-103E-4530-943C-859C904B5310}"/>
                  </a:ext>
                </a:extLst>
              </p:cNvPr>
              <p:cNvPicPr/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41"/>
              <a:stretch/>
            </p:blipFill>
            <p:spPr bwMode="auto">
              <a:xfrm>
                <a:off x="1157797" y="949930"/>
                <a:ext cx="7574625" cy="4028229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cxnSp>
            <p:nvCxnSpPr>
              <p:cNvPr id="5" name="直接箭头连接符 4">
                <a:extLst>
                  <a:ext uri="{FF2B5EF4-FFF2-40B4-BE49-F238E27FC236}">
                    <a16:creationId xmlns:a16="http://schemas.microsoft.com/office/drawing/2014/main" id="{EE17D0B2-3751-480D-9378-48CF1964C6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7027" y="2004435"/>
                <a:ext cx="1604211" cy="0"/>
              </a:xfrm>
              <a:prstGeom prst="straightConnector1">
                <a:avLst/>
              </a:prstGeom>
              <a:ln w="28575">
                <a:solidFill>
                  <a:srgbClr val="00FFFF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箭头连接符 13">
                <a:extLst>
                  <a:ext uri="{FF2B5EF4-FFF2-40B4-BE49-F238E27FC236}">
                    <a16:creationId xmlns:a16="http://schemas.microsoft.com/office/drawing/2014/main" id="{827A8661-E7DC-4072-AA44-724E562890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17551" y="2628230"/>
                <a:ext cx="609602" cy="382897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97E2BB09-2218-4F48-9DA8-9D71555AC8CF}"/>
                  </a:ext>
                </a:extLst>
              </p:cNvPr>
              <p:cNvSpPr/>
              <p:nvPr/>
            </p:nvSpPr>
            <p:spPr>
              <a:xfrm>
                <a:off x="3637105" y="3011127"/>
                <a:ext cx="2616011" cy="6697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7,960±6,840 particles/kg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Tunisia</a:t>
                </a: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1D241BC1-279A-48DE-9D55-C8F11356CF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71163" y="1154446"/>
              <a:ext cx="496478" cy="263754"/>
            </a:xfrm>
            <a:prstGeom prst="rect">
              <a:avLst/>
            </a:prstGeom>
          </p:spPr>
        </p:pic>
      </p:grpSp>
      <p:sp>
        <p:nvSpPr>
          <p:cNvPr id="15" name="矩形 14">
            <a:extLst>
              <a:ext uri="{FF2B5EF4-FFF2-40B4-BE49-F238E27FC236}">
                <a16:creationId xmlns:a16="http://schemas.microsoft.com/office/drawing/2014/main" id="{2F428ED1-640D-4C46-B4A0-8FC2726252DE}"/>
              </a:ext>
            </a:extLst>
          </p:cNvPr>
          <p:cNvSpPr/>
          <p:nvPr/>
        </p:nvSpPr>
        <p:spPr>
          <a:xfrm>
            <a:off x="8469851" y="2764389"/>
            <a:ext cx="32818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Beach: </a:t>
            </a:r>
            <a:r>
              <a:rPr lang="en-US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285,673 particles/m</a:t>
            </a:r>
            <a:r>
              <a:rPr lang="en-US" altLang="zh-CN" kern="100" baseline="30000" dirty="0">
                <a:latin typeface="Times New Roman" panose="02020603050405020304" pitchFamily="18" charset="0"/>
                <a:ea typeface="宋体" panose="02010600030101010101" pitchFamily="2" charset="-122"/>
              </a:rPr>
              <a:t>2 </a:t>
            </a:r>
            <a:r>
              <a:rPr lang="en-US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in South Korea</a:t>
            </a:r>
          </a:p>
          <a:p>
            <a:pPr lvl="0">
              <a:defRPr/>
            </a:pPr>
            <a:r>
              <a:rPr kumimoji="0" lang="en-US" altLang="zh-CN" sz="1800" b="0" i="0" u="none" strike="noStrike" kern="1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Inland sediments</a:t>
            </a:r>
            <a:r>
              <a:rPr lang="en-US" altLang="zh-CN" kern="100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: </a:t>
            </a:r>
            <a:r>
              <a:rPr lang="en-US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7,960±6,840  particles/kg in Tunisia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DADBEEF-2D69-42DD-9F2F-F383A26FF2F7}"/>
              </a:ext>
            </a:extLst>
          </p:cNvPr>
          <p:cNvSpPr/>
          <p:nvPr/>
        </p:nvSpPr>
        <p:spPr>
          <a:xfrm>
            <a:off x="8951019" y="965972"/>
            <a:ext cx="2134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Highest concertation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699CDD41-AB35-4566-A64D-5DDADDD67302}"/>
              </a:ext>
            </a:extLst>
          </p:cNvPr>
          <p:cNvSpPr/>
          <p:nvPr/>
        </p:nvSpPr>
        <p:spPr>
          <a:xfrm>
            <a:off x="2563780" y="4801467"/>
            <a:ext cx="37048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fr-FR" altLang="zh-CN" sz="1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Wang et al., </a:t>
            </a:r>
            <a:r>
              <a:rPr lang="fr-FR" altLang="zh-CN" sz="1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Environ. Sci. Technol.</a:t>
            </a:r>
            <a:r>
              <a:rPr lang="en-US" altLang="zh-CN" sz="1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sz="1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r>
              <a:rPr kumimoji="0" lang="en-US" altLang="zh-CN" sz="1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endParaRPr kumimoji="0" lang="zh-CN" altLang="en-US" sz="14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504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>
            <a:extLst>
              <a:ext uri="{FF2B5EF4-FFF2-40B4-BE49-F238E27FC236}">
                <a16:creationId xmlns:a16="http://schemas.microsoft.com/office/drawing/2014/main" id="{58B2903C-6B46-441B-AE43-B2F5E1BC2B37}"/>
              </a:ext>
            </a:extLst>
          </p:cNvPr>
          <p:cNvSpPr txBox="1">
            <a:spLocks noChangeArrowheads="1"/>
          </p:cNvSpPr>
          <p:nvPr/>
        </p:nvSpPr>
        <p:spPr>
          <a:xfrm>
            <a:off x="1220164" y="1402350"/>
            <a:ext cx="10285071" cy="45470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4500" indent="-444500">
              <a:lnSpc>
                <a:spcPct val="150000"/>
              </a:lnSpc>
              <a:buClr>
                <a:srgbClr val="FFFF00"/>
              </a:buClr>
              <a:buFont typeface="Arial" pitchFamily="34" charset="0"/>
              <a:buNone/>
            </a:pPr>
            <a:r>
              <a:rPr lang="en-US" altLang="zh-CN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   Introduction</a:t>
            </a:r>
          </a:p>
          <a:p>
            <a:pPr marL="571500" indent="-571500">
              <a:lnSpc>
                <a:spcPct val="150000"/>
              </a:lnSpc>
              <a:buClr>
                <a:srgbClr val="FFFF00"/>
              </a:buClr>
              <a:buFont typeface="Arial" pitchFamily="34" charset="0"/>
              <a:buAutoNum type="romanUcPeriod" startAt="2"/>
            </a:pPr>
            <a:r>
              <a:rPr lang="en-US" altLang="zh-CN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Occurrence of microplastics in the environment</a:t>
            </a:r>
          </a:p>
          <a:p>
            <a:pPr marL="571500" indent="-571500">
              <a:lnSpc>
                <a:spcPct val="150000"/>
              </a:lnSpc>
              <a:buClr>
                <a:srgbClr val="FFFF00"/>
              </a:buClr>
              <a:buFont typeface="Arial" pitchFamily="34" charset="0"/>
              <a:buAutoNum type="romanUcPeriod" startAt="2"/>
            </a:pPr>
            <a:r>
              <a:rPr lang="en-US" altLang="zh-CN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Environmental behavior of microplastics </a:t>
            </a:r>
          </a:p>
          <a:p>
            <a:pPr marL="571500" indent="-571500">
              <a:lnSpc>
                <a:spcPct val="150000"/>
              </a:lnSpc>
              <a:buClr>
                <a:srgbClr val="FFFF00"/>
              </a:buClr>
              <a:buFont typeface="Arial" pitchFamily="34" charset="0"/>
              <a:buAutoNum type="romanUcPeriod" startAt="2"/>
            </a:pPr>
            <a:r>
              <a:rPr lang="en-US" altLang="zh-CN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Toxicity of microplastics</a:t>
            </a:r>
          </a:p>
          <a:p>
            <a:pPr marL="569913" indent="-569913">
              <a:lnSpc>
                <a:spcPct val="150000"/>
              </a:lnSpc>
              <a:buClr>
                <a:srgbClr val="FFFF00"/>
              </a:buClr>
              <a:buNone/>
            </a:pPr>
            <a:r>
              <a:rPr lang="en-US" altLang="zh-CN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   Exposure and risk of microplastics to human health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0274BB58-EEAF-4829-B955-6A1411BDCB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4237" y="411750"/>
            <a:ext cx="6981004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altLang="zh-CN" sz="4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Presentation Overview</a:t>
            </a:r>
          </a:p>
        </p:txBody>
      </p:sp>
    </p:spTree>
    <p:extLst>
      <p:ext uri="{BB962C8B-B14F-4D97-AF65-F5344CB8AC3E}">
        <p14:creationId xmlns:p14="http://schemas.microsoft.com/office/powerpoint/2010/main" val="22411304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D546A22D-B5BC-43D9-AC70-095CB591DA0D}"/>
              </a:ext>
            </a:extLst>
          </p:cNvPr>
          <p:cNvSpPr/>
          <p:nvPr/>
        </p:nvSpPr>
        <p:spPr>
          <a:xfrm>
            <a:off x="253683" y="-4855"/>
            <a:ext cx="101098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III. Environmental behavior of microplastics 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1AA6345D-B6A6-4D36-9720-F47F58CAE88C}"/>
              </a:ext>
            </a:extLst>
          </p:cNvPr>
          <p:cNvGrpSpPr/>
          <p:nvPr/>
        </p:nvGrpSpPr>
        <p:grpSpPr>
          <a:xfrm>
            <a:off x="7481749" y="1282915"/>
            <a:ext cx="3691134" cy="3800603"/>
            <a:chOff x="7246034" y="1576352"/>
            <a:chExt cx="3691134" cy="3800603"/>
          </a:xfrm>
        </p:grpSpPr>
        <p:sp>
          <p:nvSpPr>
            <p:cNvPr id="18" name="箭头: 右 17">
              <a:extLst>
                <a:ext uri="{FF2B5EF4-FFF2-40B4-BE49-F238E27FC236}">
                  <a16:creationId xmlns:a16="http://schemas.microsoft.com/office/drawing/2014/main" id="{8E3A48CA-2BC9-4531-8800-D6A333225EC9}"/>
                </a:ext>
              </a:extLst>
            </p:cNvPr>
            <p:cNvSpPr/>
            <p:nvPr/>
          </p:nvSpPr>
          <p:spPr>
            <a:xfrm rot="1934875">
              <a:off x="8775348" y="2385577"/>
              <a:ext cx="621380" cy="343281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344CE39F-9582-46DA-88C1-DBB1A55CDD95}"/>
                </a:ext>
              </a:extLst>
            </p:cNvPr>
            <p:cNvSpPr/>
            <p:nvPr/>
          </p:nvSpPr>
          <p:spPr>
            <a:xfrm>
              <a:off x="7842082" y="4672494"/>
              <a:ext cx="262358" cy="266536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47000">
                  <a:srgbClr val="FF0066"/>
                </a:gs>
                <a:gs pos="83000">
                  <a:srgbClr val="FF0000"/>
                </a:gs>
                <a:gs pos="100000">
                  <a:schemeClr val="bg1"/>
                </a:gs>
              </a:gsLst>
              <a:path path="rect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DB56EE13-6F1E-4CF0-83FA-68C1B7A03BFF}"/>
                </a:ext>
              </a:extLst>
            </p:cNvPr>
            <p:cNvSpPr/>
            <p:nvPr/>
          </p:nvSpPr>
          <p:spPr>
            <a:xfrm>
              <a:off x="7886451" y="4411262"/>
              <a:ext cx="262358" cy="185713"/>
            </a:xfrm>
            <a:custGeom>
              <a:avLst/>
              <a:gdLst>
                <a:gd name="connsiteX0" fmla="*/ 0 w 262357"/>
                <a:gd name="connsiteY0" fmla="*/ 147824 h 295648"/>
                <a:gd name="connsiteX1" fmla="*/ 131179 w 262357"/>
                <a:gd name="connsiteY1" fmla="*/ 0 h 295648"/>
                <a:gd name="connsiteX2" fmla="*/ 262358 w 262357"/>
                <a:gd name="connsiteY2" fmla="*/ 147824 h 295648"/>
                <a:gd name="connsiteX3" fmla="*/ 131179 w 262357"/>
                <a:gd name="connsiteY3" fmla="*/ 295648 h 295648"/>
                <a:gd name="connsiteX4" fmla="*/ 0 w 262357"/>
                <a:gd name="connsiteY4" fmla="*/ 147824 h 295648"/>
                <a:gd name="connsiteX0" fmla="*/ 0 w 262358"/>
                <a:gd name="connsiteY0" fmla="*/ 147824 h 295648"/>
                <a:gd name="connsiteX1" fmla="*/ 131179 w 262358"/>
                <a:gd name="connsiteY1" fmla="*/ 0 h 295648"/>
                <a:gd name="connsiteX2" fmla="*/ 262358 w 262358"/>
                <a:gd name="connsiteY2" fmla="*/ 147824 h 295648"/>
                <a:gd name="connsiteX3" fmla="*/ 131179 w 262358"/>
                <a:gd name="connsiteY3" fmla="*/ 295648 h 295648"/>
                <a:gd name="connsiteX4" fmla="*/ 0 w 262358"/>
                <a:gd name="connsiteY4" fmla="*/ 147824 h 295648"/>
                <a:gd name="connsiteX0" fmla="*/ 0 w 262358"/>
                <a:gd name="connsiteY0" fmla="*/ 147824 h 185713"/>
                <a:gd name="connsiteX1" fmla="*/ 131179 w 262358"/>
                <a:gd name="connsiteY1" fmla="*/ 0 h 185713"/>
                <a:gd name="connsiteX2" fmla="*/ 262358 w 262358"/>
                <a:gd name="connsiteY2" fmla="*/ 147824 h 185713"/>
                <a:gd name="connsiteX3" fmla="*/ 131179 w 262358"/>
                <a:gd name="connsiteY3" fmla="*/ 153758 h 185713"/>
                <a:gd name="connsiteX4" fmla="*/ 0 w 262358"/>
                <a:gd name="connsiteY4" fmla="*/ 147824 h 185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2358" h="185713">
                  <a:moveTo>
                    <a:pt x="0" y="147824"/>
                  </a:moveTo>
                  <a:cubicBezTo>
                    <a:pt x="0" y="122198"/>
                    <a:pt x="58731" y="0"/>
                    <a:pt x="131179" y="0"/>
                  </a:cubicBezTo>
                  <a:cubicBezTo>
                    <a:pt x="203627" y="0"/>
                    <a:pt x="262358" y="66183"/>
                    <a:pt x="262358" y="147824"/>
                  </a:cubicBezTo>
                  <a:cubicBezTo>
                    <a:pt x="262358" y="229465"/>
                    <a:pt x="203627" y="153758"/>
                    <a:pt x="131179" y="153758"/>
                  </a:cubicBezTo>
                  <a:cubicBezTo>
                    <a:pt x="58731" y="153758"/>
                    <a:pt x="0" y="173450"/>
                    <a:pt x="0" y="14782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47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817995C5-D595-4B84-B767-CA23B074D22B}"/>
                </a:ext>
              </a:extLst>
            </p:cNvPr>
            <p:cNvSpPr/>
            <p:nvPr/>
          </p:nvSpPr>
          <p:spPr>
            <a:xfrm>
              <a:off x="7562300" y="4522194"/>
              <a:ext cx="209240" cy="207051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52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A994CF9C-E7AE-40C3-9927-C1D974A28DD0}"/>
                </a:ext>
              </a:extLst>
            </p:cNvPr>
            <p:cNvSpPr/>
            <p:nvPr/>
          </p:nvSpPr>
          <p:spPr>
            <a:xfrm>
              <a:off x="9929772" y="2588477"/>
              <a:ext cx="262358" cy="26143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66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5" name="箭头: 右 24">
              <a:extLst>
                <a:ext uri="{FF2B5EF4-FFF2-40B4-BE49-F238E27FC236}">
                  <a16:creationId xmlns:a16="http://schemas.microsoft.com/office/drawing/2014/main" id="{504BF638-A69B-4CFA-9719-EC28E5B06FA9}"/>
                </a:ext>
              </a:extLst>
            </p:cNvPr>
            <p:cNvSpPr/>
            <p:nvPr/>
          </p:nvSpPr>
          <p:spPr>
            <a:xfrm rot="9317154">
              <a:off x="8988486" y="4616196"/>
              <a:ext cx="621380" cy="340117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6" name="箭头: 右 25">
              <a:extLst>
                <a:ext uri="{FF2B5EF4-FFF2-40B4-BE49-F238E27FC236}">
                  <a16:creationId xmlns:a16="http://schemas.microsoft.com/office/drawing/2014/main" id="{52BC3F1E-A6BF-457B-BDCB-3C742EA019B7}"/>
                </a:ext>
              </a:extLst>
            </p:cNvPr>
            <p:cNvSpPr/>
            <p:nvPr/>
          </p:nvSpPr>
          <p:spPr>
            <a:xfrm rot="16200000">
              <a:off x="7675921" y="3505402"/>
              <a:ext cx="625653" cy="337794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6DF2ACED-1934-4131-A699-7C44FD951517}"/>
                </a:ext>
              </a:extLst>
            </p:cNvPr>
            <p:cNvSpPr txBox="1"/>
            <p:nvPr/>
          </p:nvSpPr>
          <p:spPr>
            <a:xfrm>
              <a:off x="7246034" y="1576352"/>
              <a:ext cx="22621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Adsorption/desorption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31" name="直接箭头连接符 30">
              <a:extLst>
                <a:ext uri="{FF2B5EF4-FFF2-40B4-BE49-F238E27FC236}">
                  <a16:creationId xmlns:a16="http://schemas.microsoft.com/office/drawing/2014/main" id="{E0B572C8-BFE1-435D-A753-A649F9D7263D}"/>
                </a:ext>
              </a:extLst>
            </p:cNvPr>
            <p:cNvCxnSpPr/>
            <p:nvPr/>
          </p:nvCxnSpPr>
          <p:spPr>
            <a:xfrm>
              <a:off x="10256350" y="3404030"/>
              <a:ext cx="0" cy="524649"/>
            </a:xfrm>
            <a:prstGeom prst="straightConnector1">
              <a:avLst/>
            </a:prstGeom>
            <a:ln w="47625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箭头连接符 31">
              <a:extLst>
                <a:ext uri="{FF2B5EF4-FFF2-40B4-BE49-F238E27FC236}">
                  <a16:creationId xmlns:a16="http://schemas.microsoft.com/office/drawing/2014/main" id="{601465A5-AD76-4E41-A45A-6DA16E6E448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012710" y="3373708"/>
              <a:ext cx="2304" cy="585292"/>
            </a:xfrm>
            <a:prstGeom prst="straightConnector1">
              <a:avLst/>
            </a:prstGeom>
            <a:ln w="47625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A808157F-475D-4AF9-98C0-03CF8B8A5F50}"/>
                </a:ext>
              </a:extLst>
            </p:cNvPr>
            <p:cNvSpPr/>
            <p:nvPr/>
          </p:nvSpPr>
          <p:spPr>
            <a:xfrm>
              <a:off x="9891258" y="4202385"/>
              <a:ext cx="262358" cy="26143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4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EEEE0A45-4985-4EBB-90B5-CD0CD7B1E9A1}"/>
                </a:ext>
              </a:extLst>
            </p:cNvPr>
            <p:cNvSpPr/>
            <p:nvPr/>
          </p:nvSpPr>
          <p:spPr>
            <a:xfrm>
              <a:off x="10099431" y="4069212"/>
              <a:ext cx="262358" cy="26143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2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D5B90357-CD90-4160-B73D-D57B53CA5422}"/>
                </a:ext>
              </a:extLst>
            </p:cNvPr>
            <p:cNvSpPr/>
            <p:nvPr/>
          </p:nvSpPr>
          <p:spPr>
            <a:xfrm>
              <a:off x="9750352" y="4031925"/>
              <a:ext cx="262358" cy="26143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53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813A06C5-97A5-40A3-9E12-E61FFEF85E7F}"/>
                </a:ext>
              </a:extLst>
            </p:cNvPr>
            <p:cNvSpPr/>
            <p:nvPr/>
          </p:nvSpPr>
          <p:spPr>
            <a:xfrm>
              <a:off x="10194433" y="3928679"/>
              <a:ext cx="262358" cy="26143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59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0C3D42C9-3561-4AC9-90CE-88F6DE6423C5}"/>
                </a:ext>
              </a:extLst>
            </p:cNvPr>
            <p:cNvSpPr/>
            <p:nvPr/>
          </p:nvSpPr>
          <p:spPr>
            <a:xfrm>
              <a:off x="10192130" y="4190118"/>
              <a:ext cx="262358" cy="26143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51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C19DE3C8-CEA9-4668-998C-E4C1280BAC0F}"/>
                </a:ext>
              </a:extLst>
            </p:cNvPr>
            <p:cNvSpPr txBox="1"/>
            <p:nvPr/>
          </p:nvSpPr>
          <p:spPr>
            <a:xfrm rot="5400000">
              <a:off x="9576539" y="3446326"/>
              <a:ext cx="23519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Aggregation/dispersion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3B22D2F0-1A6C-4470-AE72-483D57962078}"/>
                </a:ext>
              </a:extLst>
            </p:cNvPr>
            <p:cNvSpPr txBox="1"/>
            <p:nvPr/>
          </p:nvSpPr>
          <p:spPr>
            <a:xfrm>
              <a:off x="7276159" y="5007623"/>
              <a:ext cx="19030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>
                <a:defRPr/>
              </a:pPr>
              <a:r>
                <a:rPr lang="en-US" altLang="zh-CN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Degradation/aging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56" name="Text Box 5">
            <a:extLst>
              <a:ext uri="{FF2B5EF4-FFF2-40B4-BE49-F238E27FC236}">
                <a16:creationId xmlns:a16="http://schemas.microsoft.com/office/drawing/2014/main" id="{03BC7D13-5F0D-49D2-949C-FF7C6C0D10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2623" y="5359079"/>
            <a:ext cx="10221236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3538" indent="-363538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14414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620838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800225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19796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36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894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512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084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lvl="0" algn="just">
              <a:buClr>
                <a:srgbClr val="00FFFF"/>
              </a:buClr>
              <a:buFont typeface="Wingdings" pitchFamily="2" charset="2"/>
              <a:buChar char="n"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Adsorption/desorption, aggregation/dispersion</a:t>
            </a:r>
            <a:r>
              <a:rPr kumimoji="0" lang="en-US" altLang="zh-CN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and transformation (</a:t>
            </a:r>
            <a:r>
              <a:rPr lang="en-US" altLang="zh-CN" sz="2000" dirty="0">
                <a:solidFill>
                  <a:prstClr val="white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degradation/aging) </a:t>
            </a:r>
            <a:r>
              <a:rPr kumimoji="0" lang="en-US" altLang="zh-CN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are the most important environmental </a:t>
            </a:r>
            <a:r>
              <a:rPr lang="en-US" altLang="zh-CN" sz="2000" dirty="0">
                <a:solidFill>
                  <a:prstClr val="white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processes </a:t>
            </a:r>
            <a:r>
              <a:rPr kumimoji="0" lang="en-US" altLang="zh-CN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of </a:t>
            </a:r>
            <a:r>
              <a:rPr lang="en-US" altLang="zh-CN" sz="2000" dirty="0">
                <a:solidFill>
                  <a:prstClr val="white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microplastics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  <a:p>
            <a:pPr marL="363538" marR="0" lvl="0" indent="-363538" algn="just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rgbClr val="00FFFF"/>
              </a:buClr>
              <a:buSzTx/>
              <a:buFont typeface="Wingdings" pitchFamily="2" charset="2"/>
              <a:buChar char="n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Aggregation behavior would greatly </a:t>
            </a:r>
            <a:r>
              <a:rPr lang="en-US" altLang="zh-CN" sz="2000" dirty="0">
                <a:solidFill>
                  <a:prstClr val="white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change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the transport of  microplastics</a:t>
            </a:r>
          </a:p>
          <a:p>
            <a:pPr marL="363538" marR="0" lvl="0" indent="-363538" algn="just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rgbClr val="00FFFF"/>
              </a:buClr>
              <a:buSzTx/>
              <a:buFont typeface="Wingdings" pitchFamily="2" charset="2"/>
              <a:buChar char="n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Degradation affects aggregation and adsorption ability of microplastics</a:t>
            </a:r>
          </a:p>
        </p:txBody>
      </p:sp>
      <p:sp>
        <p:nvSpPr>
          <p:cNvPr id="63" name="Rectangle 3">
            <a:extLst>
              <a:ext uri="{FF2B5EF4-FFF2-40B4-BE49-F238E27FC236}">
                <a16:creationId xmlns:a16="http://schemas.microsoft.com/office/drawing/2014/main" id="{860C3525-0A5C-4857-A008-8E0587BBD6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920" y="491763"/>
            <a:ext cx="10652160" cy="74251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1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Times New Roman"/>
                <a:ea typeface="华文中宋" pitchFamily="2" charset="-122"/>
                <a:cs typeface="+mn-cs"/>
              </a:rPr>
              <a:t>Environmental processes in aquatic environment </a:t>
            </a:r>
            <a:endParaRPr kumimoji="0" lang="zh-CN" altLang="en-US" sz="3200" b="1" i="1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Times New Roman"/>
              <a:ea typeface="华文中宋" pitchFamily="2" charset="-122"/>
              <a:cs typeface="+mn-cs"/>
            </a:endParaRPr>
          </a:p>
        </p:txBody>
      </p:sp>
      <p:pic>
        <p:nvPicPr>
          <p:cNvPr id="64" name="图片 63">
            <a:extLst>
              <a:ext uri="{FF2B5EF4-FFF2-40B4-BE49-F238E27FC236}">
                <a16:creationId xmlns:a16="http://schemas.microsoft.com/office/drawing/2014/main" id="{069200FB-0A7E-4C0B-B6C6-D9C09280C8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2"/>
          <a:stretch/>
        </p:blipFill>
        <p:spPr>
          <a:xfrm>
            <a:off x="1248292" y="1282915"/>
            <a:ext cx="4964949" cy="3627961"/>
          </a:xfrm>
          <a:prstGeom prst="rect">
            <a:avLst/>
          </a:prstGeom>
          <a:ln w="19050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</p:spPr>
      </p:pic>
      <p:sp>
        <p:nvSpPr>
          <p:cNvPr id="65" name="矩形 64">
            <a:extLst>
              <a:ext uri="{FF2B5EF4-FFF2-40B4-BE49-F238E27FC236}">
                <a16:creationId xmlns:a16="http://schemas.microsoft.com/office/drawing/2014/main" id="{7770051D-39B3-401E-940C-A54111116EA2}"/>
              </a:ext>
            </a:extLst>
          </p:cNvPr>
          <p:cNvSpPr/>
          <p:nvPr/>
        </p:nvSpPr>
        <p:spPr>
          <a:xfrm>
            <a:off x="1990479" y="4954229"/>
            <a:ext cx="348057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Olubukola</a:t>
            </a:r>
            <a:r>
              <a:rPr kumimoji="0" lang="zh-CN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et</a:t>
            </a:r>
            <a:r>
              <a:rPr kumimoji="0" lang="zh-CN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al.,</a:t>
            </a:r>
            <a:r>
              <a:rPr kumimoji="0" lang="zh-CN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Environ. Sci. Technol., 2018</a:t>
            </a:r>
            <a:endParaRPr kumimoji="0" lang="zh-CN" altLang="en-US" sz="14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箭头: 右 1">
            <a:extLst>
              <a:ext uri="{FF2B5EF4-FFF2-40B4-BE49-F238E27FC236}">
                <a16:creationId xmlns:a16="http://schemas.microsoft.com/office/drawing/2014/main" id="{86CE84FB-3996-451B-ABB1-B1A3A768FB8E}"/>
              </a:ext>
            </a:extLst>
          </p:cNvPr>
          <p:cNvSpPr/>
          <p:nvPr/>
        </p:nvSpPr>
        <p:spPr>
          <a:xfrm>
            <a:off x="6550385" y="2981244"/>
            <a:ext cx="658900" cy="356311"/>
          </a:xfrm>
          <a:prstGeom prst="rightArrow">
            <a:avLst/>
          </a:prstGeom>
          <a:noFill/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椭圆 52">
            <a:extLst>
              <a:ext uri="{FF2B5EF4-FFF2-40B4-BE49-F238E27FC236}">
                <a16:creationId xmlns:a16="http://schemas.microsoft.com/office/drawing/2014/main" id="{7FDDFCAE-DB1B-421C-BD73-BE174C189EAB}"/>
              </a:ext>
            </a:extLst>
          </p:cNvPr>
          <p:cNvSpPr/>
          <p:nvPr/>
        </p:nvSpPr>
        <p:spPr>
          <a:xfrm>
            <a:off x="9981788" y="2483461"/>
            <a:ext cx="262358" cy="261439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5000">
                <a:srgbClr val="FF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4" name="椭圆 53">
            <a:extLst>
              <a:ext uri="{FF2B5EF4-FFF2-40B4-BE49-F238E27FC236}">
                <a16:creationId xmlns:a16="http://schemas.microsoft.com/office/drawing/2014/main" id="{D06087B0-4E33-46F8-B854-605BF7B7A5B4}"/>
              </a:ext>
            </a:extLst>
          </p:cNvPr>
          <p:cNvSpPr/>
          <p:nvPr/>
        </p:nvSpPr>
        <p:spPr>
          <a:xfrm>
            <a:off x="10334083" y="2669144"/>
            <a:ext cx="262358" cy="261439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6000">
                <a:srgbClr val="FF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C88B3F7-FBC2-439E-A7A0-D211066DD745}"/>
              </a:ext>
            </a:extLst>
          </p:cNvPr>
          <p:cNvSpPr txBox="1"/>
          <p:nvPr/>
        </p:nvSpPr>
        <p:spPr>
          <a:xfrm>
            <a:off x="9050753" y="2966471"/>
            <a:ext cx="4635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zh-CN" alt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D79BD74-A3A4-47F2-9E9C-426146363CB3}"/>
              </a:ext>
            </a:extLst>
          </p:cNvPr>
          <p:cNvSpPr/>
          <p:nvPr/>
        </p:nvSpPr>
        <p:spPr>
          <a:xfrm>
            <a:off x="7419534" y="1298167"/>
            <a:ext cx="3753350" cy="3767706"/>
          </a:xfrm>
          <a:prstGeom prst="rect">
            <a:avLst/>
          </a:prstGeom>
          <a:noFill/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9" name="椭圆 38">
            <a:extLst>
              <a:ext uri="{FF2B5EF4-FFF2-40B4-BE49-F238E27FC236}">
                <a16:creationId xmlns:a16="http://schemas.microsoft.com/office/drawing/2014/main" id="{43ADD510-FB7D-4C04-ABA9-BC688CAB814F}"/>
              </a:ext>
            </a:extLst>
          </p:cNvPr>
          <p:cNvSpPr/>
          <p:nvPr/>
        </p:nvSpPr>
        <p:spPr>
          <a:xfrm>
            <a:off x="8294164" y="2086052"/>
            <a:ext cx="262358" cy="261439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3000">
                <a:srgbClr val="FF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id="{91DA0909-B34A-4734-AD40-BA251D03D525}"/>
              </a:ext>
            </a:extLst>
          </p:cNvPr>
          <p:cNvSpPr/>
          <p:nvPr/>
        </p:nvSpPr>
        <p:spPr>
          <a:xfrm>
            <a:off x="7951617" y="2207575"/>
            <a:ext cx="145777" cy="153483"/>
          </a:xfrm>
          <a:prstGeom prst="ellipse">
            <a:avLst/>
          </a:prstGeom>
          <a:gradFill flip="none" rotWithShape="1">
            <a:gsLst>
              <a:gs pos="5000">
                <a:schemeClr val="accent1">
                  <a:lumMod val="5000"/>
                  <a:lumOff val="95000"/>
                </a:schemeClr>
              </a:gs>
              <a:gs pos="74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8" name="椭圆 37">
            <a:extLst>
              <a:ext uri="{FF2B5EF4-FFF2-40B4-BE49-F238E27FC236}">
                <a16:creationId xmlns:a16="http://schemas.microsoft.com/office/drawing/2014/main" id="{11B0F1A5-E3A2-4B83-A0C7-6995031C267F}"/>
              </a:ext>
            </a:extLst>
          </p:cNvPr>
          <p:cNvSpPr/>
          <p:nvPr/>
        </p:nvSpPr>
        <p:spPr>
          <a:xfrm>
            <a:off x="8430799" y="2005305"/>
            <a:ext cx="145777" cy="153483"/>
          </a:xfrm>
          <a:prstGeom prst="ellipse">
            <a:avLst/>
          </a:prstGeom>
          <a:gradFill flip="none" rotWithShape="1">
            <a:gsLst>
              <a:gs pos="5000">
                <a:schemeClr val="accent1">
                  <a:lumMod val="5000"/>
                  <a:lumOff val="95000"/>
                </a:schemeClr>
              </a:gs>
              <a:gs pos="74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2" name="椭圆 41">
            <a:extLst>
              <a:ext uri="{FF2B5EF4-FFF2-40B4-BE49-F238E27FC236}">
                <a16:creationId xmlns:a16="http://schemas.microsoft.com/office/drawing/2014/main" id="{25C26F4C-5938-4A91-9493-8AD075C642EA}"/>
              </a:ext>
            </a:extLst>
          </p:cNvPr>
          <p:cNvSpPr/>
          <p:nvPr/>
        </p:nvSpPr>
        <p:spPr>
          <a:xfrm>
            <a:off x="8067146" y="1812142"/>
            <a:ext cx="262358" cy="261439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3000">
                <a:srgbClr val="FF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7" name="椭圆 56">
            <a:extLst>
              <a:ext uri="{FF2B5EF4-FFF2-40B4-BE49-F238E27FC236}">
                <a16:creationId xmlns:a16="http://schemas.microsoft.com/office/drawing/2014/main" id="{35A253B8-5211-4C68-971E-BA15CFCC0DD2}"/>
              </a:ext>
            </a:extLst>
          </p:cNvPr>
          <p:cNvSpPr/>
          <p:nvPr/>
        </p:nvSpPr>
        <p:spPr>
          <a:xfrm>
            <a:off x="8278399" y="1852905"/>
            <a:ext cx="145777" cy="153483"/>
          </a:xfrm>
          <a:prstGeom prst="ellipse">
            <a:avLst/>
          </a:prstGeom>
          <a:gradFill flip="none" rotWithShape="1">
            <a:gsLst>
              <a:gs pos="5000">
                <a:schemeClr val="accent1">
                  <a:lumMod val="5000"/>
                  <a:lumOff val="95000"/>
                </a:schemeClr>
              </a:gs>
              <a:gs pos="74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id="{568EF134-5DA9-4E40-B2AF-D539FE62FAA1}"/>
              </a:ext>
            </a:extLst>
          </p:cNvPr>
          <p:cNvSpPr/>
          <p:nvPr/>
        </p:nvSpPr>
        <p:spPr>
          <a:xfrm>
            <a:off x="8005988" y="2254771"/>
            <a:ext cx="262358" cy="261439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3000">
                <a:srgbClr val="FF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1794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7814E528-CB75-44E3-AB07-14BFF76884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7290" y="-124750"/>
            <a:ext cx="9632732" cy="74251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1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Times New Roman"/>
                <a:ea typeface="华文中宋" pitchFamily="2" charset="-122"/>
                <a:cs typeface="+mn-cs"/>
              </a:rPr>
              <a:t>Adsorption behavior of microplastic in the environment</a:t>
            </a:r>
            <a:endParaRPr kumimoji="0" lang="zh-CN" altLang="en-US" sz="3200" b="1" i="1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Times New Roman"/>
              <a:ea typeface="华文中宋" pitchFamily="2" charset="-122"/>
              <a:cs typeface="+mn-cs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3C4DB6F3-7757-464D-9FAF-A7E126120C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091" y="1388183"/>
            <a:ext cx="8574745" cy="3627777"/>
          </a:xfrm>
          <a:prstGeom prst="rect">
            <a:avLst/>
          </a:prstGeom>
        </p:spPr>
      </p:pic>
      <p:sp>
        <p:nvSpPr>
          <p:cNvPr id="8" name="Text Box 5">
            <a:extLst>
              <a:ext uri="{FF2B5EF4-FFF2-40B4-BE49-F238E27FC236}">
                <a16:creationId xmlns:a16="http://schemas.microsoft.com/office/drawing/2014/main" id="{C86D409D-71EC-4F94-8C01-8682A2A92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336" y="5212720"/>
            <a:ext cx="11239596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3538" indent="-363538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14414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620838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800225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19796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36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894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512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084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lvl="0" algn="just">
              <a:buClr>
                <a:srgbClr val="00FFFF"/>
              </a:buClr>
              <a:buFont typeface="Wingdings" pitchFamily="2" charset="2"/>
              <a:buChar char="n"/>
              <a:defRPr/>
            </a:pPr>
            <a:r>
              <a:rPr lang="en-US" altLang="zh-CN" sz="2000" dirty="0">
                <a:solidFill>
                  <a:prstClr val="white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The most frequently-studied </a:t>
            </a:r>
            <a:r>
              <a:rPr lang="en-US" altLang="zh-CN" sz="2000" dirty="0" err="1">
                <a:solidFill>
                  <a:prstClr val="white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microplastics</a:t>
            </a:r>
            <a:r>
              <a:rPr lang="en-US" altLang="zh-CN" sz="2000" dirty="0">
                <a:solidFill>
                  <a:prstClr val="white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are PE, PS, PVC, and PP</a:t>
            </a:r>
          </a:p>
          <a:p>
            <a:pPr lvl="0" algn="just">
              <a:buClr>
                <a:srgbClr val="00FFFF"/>
              </a:buClr>
              <a:buFont typeface="Wingdings" pitchFamily="2" charset="2"/>
              <a:buChar char="n"/>
              <a:defRPr/>
            </a:pPr>
            <a:r>
              <a:rPr lang="en-US" altLang="zh-CN" sz="2000" dirty="0">
                <a:solidFill>
                  <a:srgbClr val="FFFF00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At room temperature, PE being vert rubbery showed higher adsorption capacities for organic pollutants than PS and PVC (glassy state), due to the contribution of partitioning</a:t>
            </a:r>
          </a:p>
          <a:p>
            <a:pPr lvl="0" algn="just">
              <a:buClr>
                <a:srgbClr val="00FFFF"/>
              </a:buClr>
              <a:buFont typeface="Wingdings" pitchFamily="2" charset="2"/>
              <a:buChar char="n"/>
              <a:defRPr/>
            </a:pPr>
            <a:r>
              <a:rPr lang="en-US" altLang="zh-CN" sz="2000" dirty="0">
                <a:solidFill>
                  <a:prstClr val="white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Microplastics </a:t>
            </a:r>
            <a:r>
              <a:rPr lang="en-US" altLang="zh-CN" sz="2000" dirty="0">
                <a:solidFill>
                  <a:srgbClr val="FFFF00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properties</a:t>
            </a:r>
            <a:r>
              <a:rPr lang="en-US" altLang="zh-CN" sz="2000" dirty="0">
                <a:solidFill>
                  <a:prstClr val="white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000" kern="100" dirty="0">
                <a:latin typeface="Times New Roman" panose="02020603050405020304" pitchFamily="18" charset="0"/>
              </a:rPr>
              <a:t>(e.g., molecular structure, specific surface areas, crystallinity, and polarity) could influence the adsorption 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F3BDA09-A7C0-4914-9E46-3E5C67B58AEB}"/>
              </a:ext>
            </a:extLst>
          </p:cNvPr>
          <p:cNvSpPr/>
          <p:nvPr/>
        </p:nvSpPr>
        <p:spPr>
          <a:xfrm>
            <a:off x="9357058" y="1865926"/>
            <a:ext cx="26845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Types of pollutants</a:t>
            </a:r>
          </a:p>
          <a:p>
            <a:pPr marL="285750" indent="-285750">
              <a:spcBef>
                <a:spcPts val="600"/>
              </a:spcBef>
              <a:buClr>
                <a:srgbClr val="00FFFF"/>
              </a:buClr>
              <a:buFont typeface="Wingdings" panose="05000000000000000000" pitchFamily="2" charset="2"/>
              <a:buChar char="n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Organic pollutants</a:t>
            </a:r>
          </a:p>
          <a:p>
            <a:pPr marL="285750" indent="-285750">
              <a:spcBef>
                <a:spcPts val="600"/>
              </a:spcBef>
              <a:buClr>
                <a:srgbClr val="00FFFF"/>
              </a:buClr>
              <a:buFont typeface="Wingdings" panose="05000000000000000000" pitchFamily="2" charset="2"/>
              <a:buChar char="n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Heavy metals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35465603-C910-4FC5-9B44-03AE2D18B36A}"/>
              </a:ext>
            </a:extLst>
          </p:cNvPr>
          <p:cNvSpPr/>
          <p:nvPr/>
        </p:nvSpPr>
        <p:spPr>
          <a:xfrm>
            <a:off x="674322" y="670972"/>
            <a:ext cx="96982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 </a:t>
            </a:r>
            <a:r>
              <a:rPr lang="en-US" altLang="zh-CN" sz="2800" b="1" dirty="0">
                <a:solidFill>
                  <a:srgbClr val="FFFF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Current research on adsorption of pollutants by microplastics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06E94850-EEE4-4680-9ED2-CCAED259DAC4}"/>
              </a:ext>
            </a:extLst>
          </p:cNvPr>
          <p:cNvSpPr/>
          <p:nvPr/>
        </p:nvSpPr>
        <p:spPr>
          <a:xfrm>
            <a:off x="9357058" y="4267793"/>
            <a:ext cx="21319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Guo and Wang, </a:t>
            </a:r>
          </a:p>
          <a:p>
            <a:r>
              <a:rPr lang="en-US" altLang="zh-CN" sz="16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Mar. </a:t>
            </a:r>
            <a:r>
              <a:rPr lang="en-US" altLang="zh-CN" sz="16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Pollut</a:t>
            </a:r>
            <a:r>
              <a:rPr lang="en-US" altLang="zh-CN" sz="16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Bull., 2019</a:t>
            </a:r>
            <a:endParaRPr lang="zh-CN" altLang="en-US" sz="1600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5375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0C8B12B-6C4F-48EF-B2AB-12D67AEC9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373" y="1186732"/>
            <a:ext cx="5021347" cy="397671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A83E67DD-8B59-4281-B54D-C4B6E1654ED3}"/>
              </a:ext>
            </a:extLst>
          </p:cNvPr>
          <p:cNvSpPr/>
          <p:nvPr/>
        </p:nvSpPr>
        <p:spPr>
          <a:xfrm>
            <a:off x="779796" y="162426"/>
            <a:ext cx="39405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 </a:t>
            </a:r>
            <a:r>
              <a:rPr lang="en-US" altLang="zh-C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Adsorption mechanisms</a:t>
            </a:r>
            <a:endParaRPr lang="zh-CN" altLang="en-US" sz="2800" b="1" dirty="0">
              <a:solidFill>
                <a:srgbClr val="FFFF00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8872AED6-51F4-4314-BF53-CC78F6FAC168}"/>
              </a:ext>
            </a:extLst>
          </p:cNvPr>
          <p:cNvSpPr/>
          <p:nvPr/>
        </p:nvSpPr>
        <p:spPr>
          <a:xfrm>
            <a:off x="781349" y="767342"/>
            <a:ext cx="52693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Adsorption mechanisms of antibiotics on microplastics</a:t>
            </a:r>
            <a:endParaRPr lang="zh-CN" alt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9DD6F89-D268-4305-8140-C7FD353C8CB5}"/>
              </a:ext>
            </a:extLst>
          </p:cNvPr>
          <p:cNvSpPr/>
          <p:nvPr/>
        </p:nvSpPr>
        <p:spPr>
          <a:xfrm>
            <a:off x="6603934" y="1555045"/>
            <a:ext cx="3568318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00FFFF"/>
              </a:buClr>
              <a:buFont typeface="Wingdings" panose="05000000000000000000" pitchFamily="2" charset="2"/>
              <a:buChar char="n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Hydrophobic interactions</a:t>
            </a:r>
          </a:p>
          <a:p>
            <a:pPr marL="285750" indent="-285750">
              <a:spcBef>
                <a:spcPts val="600"/>
              </a:spcBef>
              <a:buClr>
                <a:srgbClr val="00FFFF"/>
              </a:buClr>
              <a:buFont typeface="Wingdings" panose="05000000000000000000" pitchFamily="2" charset="2"/>
              <a:buChar char="n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Hydrogen-bonding interactions</a:t>
            </a:r>
          </a:p>
          <a:p>
            <a:pPr marL="285750" indent="-285750">
              <a:spcBef>
                <a:spcPts val="600"/>
              </a:spcBef>
              <a:buClr>
                <a:srgbClr val="00FFFF"/>
              </a:buClr>
              <a:buFont typeface="Wingdings" panose="05000000000000000000" pitchFamily="2" charset="2"/>
              <a:buChar char="n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Electrostatic interaction</a:t>
            </a:r>
          </a:p>
          <a:p>
            <a:pPr marL="285750" indent="-285750">
              <a:spcBef>
                <a:spcPts val="600"/>
              </a:spcBef>
              <a:buClr>
                <a:srgbClr val="00FFFF"/>
              </a:buClr>
              <a:buFont typeface="Wingdings" panose="05000000000000000000" pitchFamily="2" charset="2"/>
              <a:buChar char="n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Van der Waals</a:t>
            </a:r>
          </a:p>
          <a:p>
            <a:pPr marL="285750" indent="-285750">
              <a:spcBef>
                <a:spcPts val="600"/>
              </a:spcBef>
              <a:buClr>
                <a:srgbClr val="00FFFF"/>
              </a:buClr>
              <a:buFont typeface="Wingdings" panose="05000000000000000000" pitchFamily="2" charset="2"/>
              <a:buChar char="n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Partitioning</a:t>
            </a:r>
          </a:p>
          <a:p>
            <a:pPr marL="285750" indent="-285750">
              <a:spcBef>
                <a:spcPts val="600"/>
              </a:spcBef>
              <a:buClr>
                <a:srgbClr val="00FFFF"/>
              </a:buClr>
              <a:buFont typeface="Wingdings" panose="05000000000000000000" pitchFamily="2" charset="2"/>
              <a:buChar char="n"/>
            </a:pPr>
            <a:r>
              <a:rPr lang="el-GR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π-π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interactions</a:t>
            </a:r>
          </a:p>
          <a:p>
            <a:pPr marL="285750" indent="-285750">
              <a:spcBef>
                <a:spcPts val="600"/>
              </a:spcBef>
              <a:buClr>
                <a:srgbClr val="00FFFF"/>
              </a:buClr>
              <a:buFont typeface="Wingdings" panose="05000000000000000000" pitchFamily="2" charset="2"/>
              <a:buChar char="n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Halogen bonds </a:t>
            </a:r>
          </a:p>
          <a:p>
            <a:pPr marL="285750" indent="-285750">
              <a:spcBef>
                <a:spcPts val="600"/>
              </a:spcBef>
              <a:buClr>
                <a:srgbClr val="00FFFF"/>
              </a:buClr>
              <a:buFont typeface="Wingdings" panose="05000000000000000000" pitchFamily="2" charset="2"/>
              <a:buChar char="n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Cation-</a:t>
            </a:r>
            <a:r>
              <a:rPr lang="el-GR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bonds</a:t>
            </a:r>
          </a:p>
          <a:p>
            <a:pPr marL="285750" indent="-285750">
              <a:spcBef>
                <a:spcPts val="600"/>
              </a:spcBef>
              <a:buClr>
                <a:srgbClr val="00FFFF"/>
              </a:buClr>
              <a:buFont typeface="Wingdings" panose="05000000000000000000" pitchFamily="2" charset="2"/>
              <a:buChar char="n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CH/</a:t>
            </a:r>
            <a:r>
              <a:rPr lang="el-GR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interactions</a:t>
            </a:r>
          </a:p>
          <a:p>
            <a:pPr marL="285750" indent="-285750">
              <a:spcBef>
                <a:spcPts val="600"/>
              </a:spcBef>
              <a:buClr>
                <a:srgbClr val="00FFFF"/>
              </a:buClr>
              <a:buFont typeface="Wingdings" panose="05000000000000000000" pitchFamily="2" charset="2"/>
              <a:buChar char="n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Negative charged-assisted hydrogen bonds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FEAE2BB-4DEE-4AEF-A2F2-0CDDDA02E4DB}"/>
              </a:ext>
            </a:extLst>
          </p:cNvPr>
          <p:cNvSpPr txBox="1"/>
          <p:nvPr/>
        </p:nvSpPr>
        <p:spPr>
          <a:xfrm>
            <a:off x="6819639" y="1073568"/>
            <a:ext cx="26883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Adsorption mechanisms 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1E82D25E-6F6D-4C57-BC03-1393E9AC33D9}"/>
              </a:ext>
            </a:extLst>
          </p:cNvPr>
          <p:cNvSpPr/>
          <p:nvPr/>
        </p:nvSpPr>
        <p:spPr>
          <a:xfrm>
            <a:off x="6631856" y="1555045"/>
            <a:ext cx="3284483" cy="1020515"/>
          </a:xfrm>
          <a:prstGeom prst="rect">
            <a:avLst/>
          </a:prstGeom>
          <a:noFill/>
          <a:ln>
            <a:solidFill>
              <a:srgbClr val="00FF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9F975BB9-0174-407B-884E-B230128D36A3}"/>
              </a:ext>
            </a:extLst>
          </p:cNvPr>
          <p:cNvSpPr/>
          <p:nvPr/>
        </p:nvSpPr>
        <p:spPr>
          <a:xfrm>
            <a:off x="6603934" y="3693899"/>
            <a:ext cx="3284483" cy="1692963"/>
          </a:xfrm>
          <a:prstGeom prst="rect">
            <a:avLst/>
          </a:prstGeom>
          <a:noFill/>
          <a:ln>
            <a:solidFill>
              <a:srgbClr val="00FF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373B3B47-56F5-4E8E-95D4-41C3B4D8C166}"/>
              </a:ext>
            </a:extLst>
          </p:cNvPr>
          <p:cNvSpPr/>
          <p:nvPr/>
        </p:nvSpPr>
        <p:spPr>
          <a:xfrm>
            <a:off x="9894183" y="4202061"/>
            <a:ext cx="21855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Future studies can focus on these mechanisms</a:t>
            </a:r>
            <a:endParaRPr lang="zh-CN" alt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5">
            <a:extLst>
              <a:ext uri="{FF2B5EF4-FFF2-40B4-BE49-F238E27FC236}">
                <a16:creationId xmlns:a16="http://schemas.microsoft.com/office/drawing/2014/main" id="{4BA6A5B9-5A9F-4125-98B5-FC94ED1D45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204" y="5652408"/>
            <a:ext cx="1131959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3538" indent="-363538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14414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620838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800225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19796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36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894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512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084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lvl="0" algn="just">
              <a:buClr>
                <a:srgbClr val="00FFFF"/>
              </a:buClr>
              <a:buFont typeface="Wingdings" pitchFamily="2" charset="2"/>
              <a:buChar char="n"/>
              <a:defRPr/>
            </a:pPr>
            <a:r>
              <a:rPr lang="en-US" altLang="zh-CN" sz="20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Hydrophobic interactions, hydrogen-bonding interactions and electrostatic interaction were confirmed as the important forces during microplastics adsorption antibiotics</a:t>
            </a:r>
          </a:p>
          <a:p>
            <a:pPr lvl="0" algn="just">
              <a:buClr>
                <a:srgbClr val="00FFFF"/>
              </a:buClr>
              <a:buFont typeface="Wingdings" pitchFamily="2" charset="2"/>
              <a:buChar char="n"/>
              <a:defRPr/>
            </a:pPr>
            <a:r>
              <a:rPr lang="en-US" altLang="zh-CN" sz="2000" dirty="0">
                <a:solidFill>
                  <a:prstClr val="white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Future studies can focus on the relative contributions of individual mechanisms during adsorption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CFC35EF4-3B1E-4027-A7D5-AB8D9144652C}"/>
              </a:ext>
            </a:extLst>
          </p:cNvPr>
          <p:cNvSpPr/>
          <p:nvPr/>
        </p:nvSpPr>
        <p:spPr>
          <a:xfrm>
            <a:off x="9916339" y="1760643"/>
            <a:ext cx="15486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 forces</a:t>
            </a:r>
            <a:endParaRPr lang="zh-CN" alt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FD7851A7-458E-439A-8AA9-387BEF2B30CA}"/>
              </a:ext>
            </a:extLst>
          </p:cNvPr>
          <p:cNvSpPr/>
          <p:nvPr/>
        </p:nvSpPr>
        <p:spPr>
          <a:xfrm>
            <a:off x="1531857" y="5235011"/>
            <a:ext cx="37048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fr-FR" altLang="zh-CN" sz="1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Wang  et al., </a:t>
            </a:r>
            <a:r>
              <a:rPr lang="fr-FR" altLang="zh-CN" sz="1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Environ. Sci. Technol.</a:t>
            </a:r>
            <a:r>
              <a:rPr lang="en-US" altLang="zh-CN" sz="1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sz="1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r>
              <a:rPr kumimoji="0" lang="en-US" altLang="zh-CN" sz="1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endParaRPr kumimoji="0" lang="zh-CN" altLang="en-US" sz="14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2684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5EE05B6A-BE2A-421E-A46B-F94AFDDD192E}"/>
              </a:ext>
            </a:extLst>
          </p:cNvPr>
          <p:cNvSpPr/>
          <p:nvPr/>
        </p:nvSpPr>
        <p:spPr>
          <a:xfrm>
            <a:off x="5009134" y="4922529"/>
            <a:ext cx="2412124" cy="309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Zhang</a:t>
            </a:r>
            <a:r>
              <a:rPr kumimoji="0" lang="zh-CN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et</a:t>
            </a:r>
            <a:r>
              <a:rPr kumimoji="0" lang="zh-CN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al.,</a:t>
            </a:r>
            <a:r>
              <a:rPr kumimoji="0" lang="zh-CN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Water Res., 2020</a:t>
            </a:r>
            <a:endParaRPr kumimoji="0" lang="zh-CN" altLang="en-US" sz="14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DA2ABA2-8BA8-448E-B489-C7A23161B5BC}"/>
              </a:ext>
            </a:extLst>
          </p:cNvPr>
          <p:cNvSpPr/>
          <p:nvPr/>
        </p:nvSpPr>
        <p:spPr>
          <a:xfrm>
            <a:off x="319041" y="666396"/>
            <a:ext cx="67493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Microplastics</a:t>
            </a:r>
            <a:r>
              <a:rPr lang="en-US" altLang="zh-C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-mineral </a:t>
            </a:r>
            <a:r>
              <a:rPr lang="en-US" altLang="zh-C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heteroaggregation</a:t>
            </a:r>
            <a:endParaRPr lang="en-US" altLang="zh-CN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D4E13141-8BAC-422B-B831-08D7653D8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888" y="5600146"/>
            <a:ext cx="1187295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3538" indent="-363538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14414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620838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800225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19796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36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894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512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084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lvl="0" algn="just">
              <a:buClr>
                <a:srgbClr val="00FFFF"/>
              </a:buClr>
              <a:buFont typeface="Wingdings" pitchFamily="2" charset="2"/>
              <a:buChar char="n"/>
              <a:defRPr/>
            </a:pPr>
            <a:r>
              <a:rPr lang="en-US" altLang="zh-CN" sz="2000" dirty="0" err="1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Heteroaggregates</a:t>
            </a:r>
            <a:r>
              <a:rPr lang="en-US" altLang="zh-CN" sz="20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could form between microplastics and </a:t>
            </a:r>
            <a:r>
              <a:rPr lang="en-US" altLang="zh-CN" sz="2000" dirty="0">
                <a:solidFill>
                  <a:srgbClr val="FFFF00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positively charged </a:t>
            </a:r>
            <a:r>
              <a:rPr lang="en-US" altLang="zh-CN" sz="20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minerals due to</a:t>
            </a:r>
            <a:r>
              <a:rPr lang="en-US" altLang="zh-CN" sz="2000" dirty="0">
                <a:solidFill>
                  <a:srgbClr val="FFFF00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electrostatic interaction </a:t>
            </a:r>
            <a:endParaRPr lang="en-US" altLang="zh-CN" sz="2000" dirty="0"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  <a:p>
            <a:pPr algn="just">
              <a:buClr>
                <a:srgbClr val="00FFFF"/>
              </a:buClr>
              <a:buFont typeface="Wingdings" pitchFamily="2" charset="2"/>
              <a:buChar char="n"/>
              <a:defRPr/>
            </a:pPr>
            <a:r>
              <a:rPr lang="en-US" altLang="zh-CN" sz="20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Goethite showed higher heteroaggregation with PS than magnetite, due to the formation of hydrogen bonding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0913CC66-58DF-4176-A4A2-FC3B11E23B85}"/>
              </a:ext>
            </a:extLst>
          </p:cNvPr>
          <p:cNvSpPr/>
          <p:nvPr/>
        </p:nvSpPr>
        <p:spPr>
          <a:xfrm>
            <a:off x="3070360" y="1113924"/>
            <a:ext cx="62240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Interactions of PS </a:t>
            </a:r>
            <a:r>
              <a:rPr lang="en-US" altLang="zh-CN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nanoplastics</a:t>
            </a:r>
            <a:r>
              <a:rPr lang="en-US" altLang="zh-CN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with different kinds of minerals</a:t>
            </a:r>
            <a:endParaRPr lang="zh-CN" alt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061DEEC3-5370-4897-B0F6-7C437CDF5962}"/>
              </a:ext>
            </a:extLst>
          </p:cNvPr>
          <p:cNvGrpSpPr/>
          <p:nvPr/>
        </p:nvGrpSpPr>
        <p:grpSpPr>
          <a:xfrm>
            <a:off x="1599298" y="1547629"/>
            <a:ext cx="4312830" cy="3378908"/>
            <a:chOff x="1464532" y="1287181"/>
            <a:chExt cx="4312830" cy="3378908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E777D07A-51A1-43B8-83A7-0FC5746C67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360"/>
            <a:stretch/>
          </p:blipFill>
          <p:spPr>
            <a:xfrm>
              <a:off x="1464532" y="1287181"/>
              <a:ext cx="4312830" cy="3378908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1E2E3988-195A-4C14-BAF2-B5F32A91C6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53292" y="1478041"/>
              <a:ext cx="341595" cy="384295"/>
            </a:xfrm>
            <a:prstGeom prst="rect">
              <a:avLst/>
            </a:prstGeom>
          </p:spPr>
        </p:pic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16223ECC-0844-4947-B89A-05DB216EFADE}"/>
              </a:ext>
            </a:extLst>
          </p:cNvPr>
          <p:cNvGrpSpPr/>
          <p:nvPr/>
        </p:nvGrpSpPr>
        <p:grpSpPr>
          <a:xfrm>
            <a:off x="6230766" y="1547629"/>
            <a:ext cx="4287864" cy="3378908"/>
            <a:chOff x="6096000" y="1287181"/>
            <a:chExt cx="4287864" cy="3378908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99E5654A-9039-4658-A327-0EE4F98E50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361"/>
            <a:stretch/>
          </p:blipFill>
          <p:spPr>
            <a:xfrm>
              <a:off x="6096000" y="1287181"/>
              <a:ext cx="4287864" cy="3378908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BCB98F44-0F36-46F3-AD2D-B31AC3360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84702" y="1465082"/>
              <a:ext cx="341595" cy="384295"/>
            </a:xfrm>
            <a:prstGeom prst="rect">
              <a:avLst/>
            </a:prstGeom>
          </p:spPr>
        </p:pic>
      </p:grpSp>
      <p:sp>
        <p:nvSpPr>
          <p:cNvPr id="32" name="文本框 31">
            <a:extLst>
              <a:ext uri="{FF2B5EF4-FFF2-40B4-BE49-F238E27FC236}">
                <a16:creationId xmlns:a16="http://schemas.microsoft.com/office/drawing/2014/main" id="{591B472B-0873-4A38-9383-69BEE028E19B}"/>
              </a:ext>
            </a:extLst>
          </p:cNvPr>
          <p:cNvSpPr txBox="1"/>
          <p:nvPr/>
        </p:nvSpPr>
        <p:spPr>
          <a:xfrm>
            <a:off x="5114655" y="1633017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 7.0</a:t>
            </a:r>
            <a:endParaRPr lang="zh-CN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">
            <a:extLst>
              <a:ext uri="{FF2B5EF4-FFF2-40B4-BE49-F238E27FC236}">
                <a16:creationId xmlns:a16="http://schemas.microsoft.com/office/drawing/2014/main" id="{BA4D29EC-EB78-403D-BC9E-12B33A2832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5282" y="-76115"/>
            <a:ext cx="8686801" cy="74251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1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Times New Roman"/>
                <a:ea typeface="华文中宋" pitchFamily="2" charset="-122"/>
                <a:cs typeface="+mn-cs"/>
              </a:rPr>
              <a:t>Aggregation of microplastic in the environment</a:t>
            </a:r>
            <a:endParaRPr kumimoji="0" lang="zh-CN" altLang="en-US" sz="3200" b="1" i="1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Times New Roman"/>
              <a:ea typeface="华文中宋" pitchFamily="2" charset="-122"/>
              <a:cs typeface="+mn-cs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8C16AD5B-550E-4121-8D63-779BB745AAF3}"/>
              </a:ext>
            </a:extLst>
          </p:cNvPr>
          <p:cNvSpPr txBox="1"/>
          <p:nvPr/>
        </p:nvSpPr>
        <p:spPr>
          <a:xfrm>
            <a:off x="1595450" y="5205333"/>
            <a:ext cx="82684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Positive charge (+): Goethite, magnetite, Al</a:t>
            </a:r>
            <a:r>
              <a:rPr lang="en-US" altLang="zh-CN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zh-CN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Negative charge (-): Kaolinite, montmorillonite, SiO</a:t>
            </a:r>
            <a:r>
              <a:rPr lang="en-US" altLang="zh-CN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MnO</a:t>
            </a:r>
            <a:r>
              <a:rPr lang="en-US" altLang="zh-CN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en-US" sz="14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773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273F7A6-9D12-4FD2-97C4-96B68E4FA0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4661" y="-115940"/>
            <a:ext cx="10058400" cy="74251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kumimoji="0" lang="en-US" altLang="zh-CN" sz="3200" b="1" i="1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Times New Roman"/>
                <a:ea typeface="华文中宋" pitchFamily="2" charset="-122"/>
                <a:cs typeface="+mn-cs"/>
              </a:rPr>
              <a:t>Aging/</a:t>
            </a:r>
            <a:r>
              <a:rPr lang="en-US" altLang="zh-CN" sz="3200" b="1" i="1" dirty="0">
                <a:solidFill>
                  <a:srgbClr val="00FFFF"/>
                </a:solidFill>
                <a:latin typeface="Times New Roman"/>
                <a:ea typeface="华文中宋" pitchFamily="2" charset="-122"/>
              </a:rPr>
              <a:t>degradation of microplastics in the environment</a:t>
            </a:r>
            <a:endParaRPr kumimoji="0" lang="zh-CN" altLang="en-US" sz="3200" b="1" i="1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Times New Roman"/>
              <a:ea typeface="华文中宋" pitchFamily="2" charset="-122"/>
              <a:cs typeface="+mn-cs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E8319D55-3C34-49AF-900F-9E6A97804D2E}"/>
              </a:ext>
            </a:extLst>
          </p:cNvPr>
          <p:cNvGrpSpPr/>
          <p:nvPr/>
        </p:nvGrpSpPr>
        <p:grpSpPr>
          <a:xfrm>
            <a:off x="426107" y="1064420"/>
            <a:ext cx="3912358" cy="5331167"/>
            <a:chOff x="540307" y="386795"/>
            <a:chExt cx="3912358" cy="5331167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114B83F-372F-43D7-969A-6A498D3F7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2835" y="756127"/>
              <a:ext cx="3811730" cy="4637701"/>
            </a:xfrm>
            <a:prstGeom prst="rect">
              <a:avLst/>
            </a:prstGeom>
          </p:spPr>
        </p:pic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0434536D-3341-4371-8C0C-AAE18D7CC821}"/>
                </a:ext>
              </a:extLst>
            </p:cNvPr>
            <p:cNvSpPr/>
            <p:nvPr/>
          </p:nvSpPr>
          <p:spPr>
            <a:xfrm>
              <a:off x="540307" y="5410185"/>
              <a:ext cx="391235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Booth et al., Norwegian Environment Agency, 2018</a:t>
              </a:r>
              <a:endParaRPr kumimoji="0" lang="zh-CN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5C001CA0-635E-4747-AF1E-FA37FEC50A50}"/>
                </a:ext>
              </a:extLst>
            </p:cNvPr>
            <p:cNvSpPr/>
            <p:nvPr/>
          </p:nvSpPr>
          <p:spPr>
            <a:xfrm>
              <a:off x="2132096" y="2014779"/>
              <a:ext cx="1974375" cy="307777"/>
            </a:xfrm>
            <a:prstGeom prst="rect">
              <a:avLst/>
            </a:prstGeom>
            <a:solidFill>
              <a:srgbClr val="7CCCE3"/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Mechanical degradation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4F0A46BB-1147-42FD-AD97-B033B87CA817}"/>
                </a:ext>
              </a:extLst>
            </p:cNvPr>
            <p:cNvSpPr/>
            <p:nvPr/>
          </p:nvSpPr>
          <p:spPr>
            <a:xfrm>
              <a:off x="3222765" y="3769098"/>
              <a:ext cx="1132764" cy="276999"/>
            </a:xfrm>
            <a:prstGeom prst="rect">
              <a:avLst/>
            </a:prstGeom>
            <a:solidFill>
              <a:srgbClr val="2A7EBC"/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Biodegradation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5CBCBAD5-EFC9-48D3-B712-ECF0C9201056}"/>
                </a:ext>
              </a:extLst>
            </p:cNvPr>
            <p:cNvSpPr/>
            <p:nvPr/>
          </p:nvSpPr>
          <p:spPr>
            <a:xfrm>
              <a:off x="1354693" y="386795"/>
              <a:ext cx="230801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Degradation processes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</a:endParaRPr>
            </a:p>
          </p:txBody>
        </p:sp>
      </p:grpSp>
      <p:sp>
        <p:nvSpPr>
          <p:cNvPr id="17" name="Text Box 5">
            <a:extLst>
              <a:ext uri="{FF2B5EF4-FFF2-40B4-BE49-F238E27FC236}">
                <a16:creationId xmlns:a16="http://schemas.microsoft.com/office/drawing/2014/main" id="{6D18EC69-6E86-40EB-A20A-482E22D40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3430" y="5019012"/>
            <a:ext cx="7127301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3538" indent="-363538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14414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620838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800225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19796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36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894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512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084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lvl="0" algn="just">
              <a:buClr>
                <a:srgbClr val="00FFFF"/>
              </a:buClr>
              <a:buFont typeface="Wingdings" pitchFamily="2" charset="2"/>
              <a:buChar char="n"/>
              <a:defRPr/>
            </a:pPr>
            <a:r>
              <a:rPr lang="en-US" altLang="zh-CN" sz="2000" dirty="0">
                <a:solidFill>
                  <a:srgbClr val="FFFF00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UV degradation </a:t>
            </a:r>
            <a:r>
              <a:rPr lang="en-US" altLang="zh-CN" sz="2000" dirty="0">
                <a:solidFill>
                  <a:prstClr val="white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is the most important process for microplastics transformation</a:t>
            </a:r>
          </a:p>
          <a:p>
            <a:pPr lvl="0" algn="just">
              <a:buClr>
                <a:srgbClr val="00FFFF"/>
              </a:buClr>
              <a:buFont typeface="Wingdings" pitchFamily="2" charset="2"/>
              <a:buChar char="n"/>
              <a:defRPr/>
            </a:pPr>
            <a:r>
              <a:rPr lang="en-US" altLang="zh-CN" sz="2000" dirty="0">
                <a:solidFill>
                  <a:srgbClr val="FFFF00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Hydrolysable polymers </a:t>
            </a:r>
            <a:r>
              <a:rPr lang="en-US" altLang="zh-CN" sz="2000" dirty="0">
                <a:solidFill>
                  <a:prstClr val="white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(e.g., polyethylene terephthalate, PET) are more susceptible to biodegradation due to the presence of extracellular hydrolases in the organisms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76DC8AEE-F680-4F6B-B130-14F3ED13B11A}"/>
              </a:ext>
            </a:extLst>
          </p:cNvPr>
          <p:cNvSpPr/>
          <p:nvPr/>
        </p:nvSpPr>
        <p:spPr>
          <a:xfrm>
            <a:off x="316084" y="575017"/>
            <a:ext cx="87073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Degradation processes and pathways of microplastics </a:t>
            </a:r>
          </a:p>
        </p:txBody>
      </p:sp>
      <p:sp>
        <p:nvSpPr>
          <p:cNvPr id="74" name="矩形 73">
            <a:extLst>
              <a:ext uri="{FF2B5EF4-FFF2-40B4-BE49-F238E27FC236}">
                <a16:creationId xmlns:a16="http://schemas.microsoft.com/office/drawing/2014/main" id="{DE816D4F-A857-4F45-88B3-BF5D09E4F2A4}"/>
              </a:ext>
            </a:extLst>
          </p:cNvPr>
          <p:cNvSpPr/>
          <p:nvPr/>
        </p:nvSpPr>
        <p:spPr>
          <a:xfrm>
            <a:off x="5039103" y="1072952"/>
            <a:ext cx="60907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General processes involved in the degradation of microplastics</a:t>
            </a:r>
            <a:endParaRPr lang="zh-CN" alt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矩形 76">
            <a:extLst>
              <a:ext uri="{FF2B5EF4-FFF2-40B4-BE49-F238E27FC236}">
                <a16:creationId xmlns:a16="http://schemas.microsoft.com/office/drawing/2014/main" id="{EC527F3E-E6D2-49E4-9CE6-D6F3529B9D26}"/>
              </a:ext>
            </a:extLst>
          </p:cNvPr>
          <p:cNvSpPr/>
          <p:nvPr/>
        </p:nvSpPr>
        <p:spPr>
          <a:xfrm>
            <a:off x="5952169" y="4723722"/>
            <a:ext cx="40287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Modified  from Zhang et al., Environ. </a:t>
            </a:r>
            <a:r>
              <a:rPr kumimoji="0" lang="en-US" altLang="zh-CN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Pollut</a:t>
            </a:r>
            <a:r>
              <a:rPr kumimoji="0" lang="en-US" altLang="zh-CN" sz="1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., 2021</a:t>
            </a:r>
            <a:endParaRPr kumimoji="0" lang="zh-CN" altLang="en-US" sz="14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2158A836-7150-466B-A1E1-4D3212D613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9163" y="1445674"/>
            <a:ext cx="7291569" cy="324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7041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5">
            <a:extLst>
              <a:ext uri="{FF2B5EF4-FFF2-40B4-BE49-F238E27FC236}">
                <a16:creationId xmlns:a16="http://schemas.microsoft.com/office/drawing/2014/main" id="{6D18EC69-6E86-40EB-A20A-482E22D40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011" y="5772880"/>
            <a:ext cx="1172517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3538" indent="-363538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14414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620838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800225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19796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36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894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512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084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lvl="0" algn="just">
              <a:buClr>
                <a:srgbClr val="00FFFF"/>
              </a:buClr>
              <a:buFont typeface="Wingdings" pitchFamily="2" charset="2"/>
              <a:buChar char="n"/>
              <a:defRPr/>
            </a:pP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Microplastics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degradation in air was much</a:t>
            </a:r>
            <a:r>
              <a:rPr kumimoji="0" lang="en-US" altLang="zh-CN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stronger than waters due to the higher </a:t>
            </a:r>
            <a:r>
              <a:rPr lang="en-US" altLang="zh-CN" sz="2000" dirty="0">
                <a:solidFill>
                  <a:prstClr val="white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utilization rate of UV light 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  <a:p>
            <a:pPr lvl="0" algn="just">
              <a:buClr>
                <a:srgbClr val="00FFFF"/>
              </a:buClr>
              <a:buFont typeface="Wingdings" pitchFamily="2" charset="2"/>
              <a:buChar char="n"/>
              <a:defRPr/>
            </a:pPr>
            <a:r>
              <a:rPr lang="en-US" altLang="zh-CN" sz="2000" dirty="0">
                <a:solidFill>
                  <a:prstClr val="white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The aging degree in seawater is higher than that pure water, but the specific mechanism was not investigated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76DC8AEE-F680-4F6B-B130-14F3ED13B11A}"/>
              </a:ext>
            </a:extLst>
          </p:cNvPr>
          <p:cNvSpPr/>
          <p:nvPr/>
        </p:nvSpPr>
        <p:spPr>
          <a:xfrm>
            <a:off x="286011" y="255587"/>
            <a:ext cx="66734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UV-induced </a:t>
            </a:r>
            <a:r>
              <a:rPr lang="en-US" altLang="zh-C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microplastics</a:t>
            </a:r>
            <a:r>
              <a:rPr lang="en-US" altLang="zh-C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degradation 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CCC9E060-BC37-44CA-A320-5217537CADA6}"/>
              </a:ext>
            </a:extLst>
          </p:cNvPr>
          <p:cNvSpPr/>
          <p:nvPr/>
        </p:nvSpPr>
        <p:spPr>
          <a:xfrm>
            <a:off x="8067932" y="4977873"/>
            <a:ext cx="26103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zh-CN" sz="1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Mao et al., J. Hazar. Mater., 2020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8AE5BC3-91CA-4D46-B800-247BBE4054A4}"/>
              </a:ext>
            </a:extLst>
          </p:cNvPr>
          <p:cNvSpPr/>
          <p:nvPr/>
        </p:nvSpPr>
        <p:spPr>
          <a:xfrm>
            <a:off x="474276" y="1054036"/>
            <a:ext cx="65871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 </a:t>
            </a:r>
            <a:r>
              <a:rPr lang="en-US" altLang="zh-CN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microplastics</a:t>
            </a:r>
            <a:r>
              <a:rPr lang="en-US" altLang="zh-CN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under UV irradiation in air, pure water and seawater</a:t>
            </a:r>
            <a:endParaRPr lang="zh-CN" alt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箭头: 下 20">
            <a:extLst>
              <a:ext uri="{FF2B5EF4-FFF2-40B4-BE49-F238E27FC236}">
                <a16:creationId xmlns:a16="http://schemas.microsoft.com/office/drawing/2014/main" id="{331D7A1F-1799-4F6E-B77A-D8286ACFB8FF}"/>
              </a:ext>
            </a:extLst>
          </p:cNvPr>
          <p:cNvSpPr/>
          <p:nvPr/>
        </p:nvSpPr>
        <p:spPr>
          <a:xfrm rot="14724300">
            <a:off x="3230514" y="2035903"/>
            <a:ext cx="377819" cy="865655"/>
          </a:xfrm>
          <a:prstGeom prst="downArrow">
            <a:avLst/>
          </a:prstGeom>
          <a:noFill/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00" dirty="0"/>
          </a:p>
        </p:txBody>
      </p:sp>
      <p:sp>
        <p:nvSpPr>
          <p:cNvPr id="22" name="箭头: 下 21">
            <a:extLst>
              <a:ext uri="{FF2B5EF4-FFF2-40B4-BE49-F238E27FC236}">
                <a16:creationId xmlns:a16="http://schemas.microsoft.com/office/drawing/2014/main" id="{45775BAD-9F2D-4D25-BE19-27060F356AF7}"/>
              </a:ext>
            </a:extLst>
          </p:cNvPr>
          <p:cNvSpPr/>
          <p:nvPr/>
        </p:nvSpPr>
        <p:spPr>
          <a:xfrm rot="16200000">
            <a:off x="3305086" y="2878924"/>
            <a:ext cx="484586" cy="1085196"/>
          </a:xfrm>
          <a:prstGeom prst="downArrow">
            <a:avLst/>
          </a:prstGeom>
          <a:noFill/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箭头: 下 22">
            <a:extLst>
              <a:ext uri="{FF2B5EF4-FFF2-40B4-BE49-F238E27FC236}">
                <a16:creationId xmlns:a16="http://schemas.microsoft.com/office/drawing/2014/main" id="{B3B26D11-8AC8-4404-963E-387596090C78}"/>
              </a:ext>
            </a:extLst>
          </p:cNvPr>
          <p:cNvSpPr/>
          <p:nvPr/>
        </p:nvSpPr>
        <p:spPr>
          <a:xfrm rot="17965123">
            <a:off x="3296367" y="3634530"/>
            <a:ext cx="398282" cy="1140350"/>
          </a:xfrm>
          <a:prstGeom prst="downArrow">
            <a:avLst/>
          </a:prstGeom>
          <a:noFill/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2AFD7E78-1404-4685-87C6-DAD8C3F2A4AA}"/>
              </a:ext>
            </a:extLst>
          </p:cNvPr>
          <p:cNvSpPr/>
          <p:nvPr/>
        </p:nvSpPr>
        <p:spPr>
          <a:xfrm rot="19900349">
            <a:off x="2794619" y="2362576"/>
            <a:ext cx="107364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UV Air</a:t>
            </a:r>
            <a:endParaRPr lang="zh-CN" altLang="en-US" sz="1400" dirty="0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A174B76C-62D2-4072-8829-EE857D2192AB}"/>
              </a:ext>
            </a:extLst>
          </p:cNvPr>
          <p:cNvSpPr/>
          <p:nvPr/>
        </p:nvSpPr>
        <p:spPr>
          <a:xfrm rot="1735375">
            <a:off x="2891863" y="4050382"/>
            <a:ext cx="117497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UV Seawater</a:t>
            </a:r>
            <a:endParaRPr lang="zh-CN" altLang="en-US" sz="1400" dirty="0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3F02C4BD-31F8-4F00-973A-99D302EEC2FC}"/>
              </a:ext>
            </a:extLst>
          </p:cNvPr>
          <p:cNvSpPr/>
          <p:nvPr/>
        </p:nvSpPr>
        <p:spPr>
          <a:xfrm>
            <a:off x="2947240" y="3258736"/>
            <a:ext cx="13187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UV Pure water</a:t>
            </a:r>
            <a:endParaRPr lang="zh-CN" altLang="en-US" sz="1400" dirty="0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394E01D6-3F2D-4D01-B211-0491922C4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890" y="2360354"/>
            <a:ext cx="2263849" cy="190269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04352EB-3ABB-4943-AEF5-03DB7AFD8F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01"/>
          <a:stretch/>
        </p:blipFill>
        <p:spPr>
          <a:xfrm>
            <a:off x="4178478" y="1433762"/>
            <a:ext cx="2940534" cy="3990476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C3830C9A-DEB1-4168-8A86-B949061528D3}"/>
              </a:ext>
            </a:extLst>
          </p:cNvPr>
          <p:cNvSpPr/>
          <p:nvPr/>
        </p:nvSpPr>
        <p:spPr>
          <a:xfrm>
            <a:off x="990826" y="1991022"/>
            <a:ext cx="1261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Pristine PS 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26D305CC-C898-4C8C-8640-DEC1039AA6CD}"/>
              </a:ext>
            </a:extLst>
          </p:cNvPr>
          <p:cNvCxnSpPr>
            <a:cxnSpLocks/>
          </p:cNvCxnSpPr>
          <p:nvPr/>
        </p:nvCxnSpPr>
        <p:spPr>
          <a:xfrm>
            <a:off x="6795293" y="2547839"/>
            <a:ext cx="160283" cy="84567"/>
          </a:xfrm>
          <a:prstGeom prst="straightConnector1">
            <a:avLst/>
          </a:prstGeom>
          <a:ln w="28575">
            <a:solidFill>
              <a:srgbClr val="FFFF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5542E9EC-E820-487F-92A0-9C49B0AB73DB}"/>
              </a:ext>
            </a:extLst>
          </p:cNvPr>
          <p:cNvCxnSpPr>
            <a:cxnSpLocks/>
          </p:cNvCxnSpPr>
          <p:nvPr/>
        </p:nvCxnSpPr>
        <p:spPr>
          <a:xfrm flipV="1">
            <a:off x="5366866" y="2264210"/>
            <a:ext cx="152782" cy="170374"/>
          </a:xfrm>
          <a:prstGeom prst="straightConnector1">
            <a:avLst/>
          </a:prstGeom>
          <a:ln w="28575">
            <a:solidFill>
              <a:srgbClr val="FFFF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37503CAC-D2D9-4BEC-A691-57A165D03AE0}"/>
              </a:ext>
            </a:extLst>
          </p:cNvPr>
          <p:cNvCxnSpPr>
            <a:cxnSpLocks/>
          </p:cNvCxnSpPr>
          <p:nvPr/>
        </p:nvCxnSpPr>
        <p:spPr>
          <a:xfrm flipV="1">
            <a:off x="6356175" y="1714449"/>
            <a:ext cx="152782" cy="170374"/>
          </a:xfrm>
          <a:prstGeom prst="straightConnector1">
            <a:avLst/>
          </a:prstGeom>
          <a:ln w="28575">
            <a:solidFill>
              <a:srgbClr val="FFFF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96C0D2EA-873B-49E7-BA1B-80AD7C4ADA41}"/>
              </a:ext>
            </a:extLst>
          </p:cNvPr>
          <p:cNvCxnSpPr>
            <a:cxnSpLocks/>
          </p:cNvCxnSpPr>
          <p:nvPr/>
        </p:nvCxnSpPr>
        <p:spPr>
          <a:xfrm flipV="1">
            <a:off x="4573869" y="1799636"/>
            <a:ext cx="152782" cy="170374"/>
          </a:xfrm>
          <a:prstGeom prst="straightConnector1">
            <a:avLst/>
          </a:prstGeom>
          <a:ln w="28575">
            <a:solidFill>
              <a:srgbClr val="FFFF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34">
            <a:extLst>
              <a:ext uri="{FF2B5EF4-FFF2-40B4-BE49-F238E27FC236}">
                <a16:creationId xmlns:a16="http://schemas.microsoft.com/office/drawing/2014/main" id="{E2304FF1-552C-4BD4-93ED-C3F7C6B88961}"/>
              </a:ext>
            </a:extLst>
          </p:cNvPr>
          <p:cNvCxnSpPr>
            <a:cxnSpLocks/>
          </p:cNvCxnSpPr>
          <p:nvPr/>
        </p:nvCxnSpPr>
        <p:spPr>
          <a:xfrm>
            <a:off x="6304455" y="3885341"/>
            <a:ext cx="160283" cy="84567"/>
          </a:xfrm>
          <a:prstGeom prst="straightConnector1">
            <a:avLst/>
          </a:prstGeom>
          <a:ln w="28575">
            <a:solidFill>
              <a:srgbClr val="FFFF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箭头连接符 35">
            <a:extLst>
              <a:ext uri="{FF2B5EF4-FFF2-40B4-BE49-F238E27FC236}">
                <a16:creationId xmlns:a16="http://schemas.microsoft.com/office/drawing/2014/main" id="{BDF1440C-EF18-458E-801D-1AAAC47B2E49}"/>
              </a:ext>
            </a:extLst>
          </p:cNvPr>
          <p:cNvCxnSpPr>
            <a:cxnSpLocks/>
          </p:cNvCxnSpPr>
          <p:nvPr/>
        </p:nvCxnSpPr>
        <p:spPr>
          <a:xfrm>
            <a:off x="6470981" y="4547549"/>
            <a:ext cx="160283" cy="84567"/>
          </a:xfrm>
          <a:prstGeom prst="straightConnector1">
            <a:avLst/>
          </a:prstGeom>
          <a:ln w="28575">
            <a:solidFill>
              <a:srgbClr val="FFFF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箭头连接符 36">
            <a:extLst>
              <a:ext uri="{FF2B5EF4-FFF2-40B4-BE49-F238E27FC236}">
                <a16:creationId xmlns:a16="http://schemas.microsoft.com/office/drawing/2014/main" id="{761F6A79-23DD-430E-A7AF-C051CD69F823}"/>
              </a:ext>
            </a:extLst>
          </p:cNvPr>
          <p:cNvCxnSpPr>
            <a:cxnSpLocks/>
          </p:cNvCxnSpPr>
          <p:nvPr/>
        </p:nvCxnSpPr>
        <p:spPr>
          <a:xfrm flipH="1" flipV="1">
            <a:off x="4990029" y="4387572"/>
            <a:ext cx="134024" cy="164072"/>
          </a:xfrm>
          <a:prstGeom prst="straightConnector1">
            <a:avLst/>
          </a:prstGeom>
          <a:ln w="28575">
            <a:solidFill>
              <a:srgbClr val="FFFF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箭头连接符 40">
            <a:extLst>
              <a:ext uri="{FF2B5EF4-FFF2-40B4-BE49-F238E27FC236}">
                <a16:creationId xmlns:a16="http://schemas.microsoft.com/office/drawing/2014/main" id="{242E72D6-6F45-4578-974D-1FF0F2D228C6}"/>
              </a:ext>
            </a:extLst>
          </p:cNvPr>
          <p:cNvCxnSpPr>
            <a:cxnSpLocks/>
          </p:cNvCxnSpPr>
          <p:nvPr/>
        </p:nvCxnSpPr>
        <p:spPr>
          <a:xfrm flipV="1">
            <a:off x="5124812" y="3138210"/>
            <a:ext cx="158763" cy="82036"/>
          </a:xfrm>
          <a:prstGeom prst="straightConnector1">
            <a:avLst/>
          </a:prstGeom>
          <a:ln w="28575">
            <a:solidFill>
              <a:srgbClr val="FFFF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箭头连接符 42">
            <a:extLst>
              <a:ext uri="{FF2B5EF4-FFF2-40B4-BE49-F238E27FC236}">
                <a16:creationId xmlns:a16="http://schemas.microsoft.com/office/drawing/2014/main" id="{2F525FB1-E63A-45D5-8F7E-09172F15F3C2}"/>
              </a:ext>
            </a:extLst>
          </p:cNvPr>
          <p:cNvCxnSpPr>
            <a:cxnSpLocks/>
          </p:cNvCxnSpPr>
          <p:nvPr/>
        </p:nvCxnSpPr>
        <p:spPr>
          <a:xfrm>
            <a:off x="6959419" y="2083546"/>
            <a:ext cx="160283" cy="84567"/>
          </a:xfrm>
          <a:prstGeom prst="straightConnector1">
            <a:avLst/>
          </a:prstGeom>
          <a:ln w="28575">
            <a:solidFill>
              <a:srgbClr val="FFFF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矩形 43">
            <a:extLst>
              <a:ext uri="{FF2B5EF4-FFF2-40B4-BE49-F238E27FC236}">
                <a16:creationId xmlns:a16="http://schemas.microsoft.com/office/drawing/2014/main" id="{CA78C1FE-0D0C-4EEC-AC62-FBF7E81144EB}"/>
              </a:ext>
            </a:extLst>
          </p:cNvPr>
          <p:cNvSpPr/>
          <p:nvPr/>
        </p:nvSpPr>
        <p:spPr>
          <a:xfrm>
            <a:off x="6478367" y="4628048"/>
            <a:ext cx="766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debris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7F108240-A13A-42B7-AABF-11CD3C27600A}"/>
              </a:ext>
            </a:extLst>
          </p:cNvPr>
          <p:cNvSpPr/>
          <p:nvPr/>
        </p:nvSpPr>
        <p:spPr>
          <a:xfrm>
            <a:off x="6197211" y="3911719"/>
            <a:ext cx="9847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irregular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01B3E963-A90B-424E-A3DC-9FB0856B222F}"/>
              </a:ext>
            </a:extLst>
          </p:cNvPr>
          <p:cNvSpPr/>
          <p:nvPr/>
        </p:nvSpPr>
        <p:spPr>
          <a:xfrm>
            <a:off x="154073" y="4914506"/>
            <a:ext cx="40244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Degradation: air &gt; seawater &gt; pure water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ED799B89-3DBE-4F56-A296-C483BEB844A2}"/>
              </a:ext>
            </a:extLst>
          </p:cNvPr>
          <p:cNvSpPr/>
          <p:nvPr/>
        </p:nvSpPr>
        <p:spPr>
          <a:xfrm>
            <a:off x="7278719" y="1698769"/>
            <a:ext cx="4907612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Change on physicochemical properties of typical microplastics after aging</a:t>
            </a:r>
          </a:p>
          <a:p>
            <a:pPr marL="285750" indent="-285750">
              <a:spcBef>
                <a:spcPts val="1200"/>
              </a:spcBef>
              <a:buClr>
                <a:srgbClr val="00FFFF"/>
              </a:buClr>
              <a:buFont typeface="Wingdings" panose="05000000000000000000" pitchFamily="2" charset="2"/>
              <a:buChar char="n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Surface becomes rough</a:t>
            </a:r>
          </a:p>
          <a:p>
            <a:pPr marL="285750" indent="-285750">
              <a:spcBef>
                <a:spcPts val="1200"/>
              </a:spcBef>
              <a:buClr>
                <a:srgbClr val="00FFFF"/>
              </a:buClr>
              <a:buFont typeface="Wingdings" panose="05000000000000000000" pitchFamily="2" charset="2"/>
              <a:buChar char="n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Generates pores and debris</a:t>
            </a:r>
          </a:p>
          <a:p>
            <a:pPr marL="285750" indent="-285750">
              <a:spcBef>
                <a:spcPts val="1200"/>
              </a:spcBef>
              <a:buClr>
                <a:srgbClr val="00FFFF"/>
              </a:buClr>
              <a:buFont typeface="Wingdings" panose="05000000000000000000" pitchFamily="2" charset="2"/>
              <a:buChar char="n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Crystallinity increases (PS, PE), decreases (PP)</a:t>
            </a:r>
          </a:p>
          <a:p>
            <a:pPr marL="285750" indent="-285750">
              <a:spcBef>
                <a:spcPts val="1200"/>
              </a:spcBef>
              <a:buClr>
                <a:srgbClr val="00FFFF"/>
              </a:buClr>
              <a:buFont typeface="Wingdings" panose="05000000000000000000" pitchFamily="2" charset="2"/>
              <a:buChar char="n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Oxygen-containing functional groups (O/C,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carbonyl index) increase</a:t>
            </a:r>
          </a:p>
          <a:p>
            <a:pPr marL="285750" indent="-285750">
              <a:spcBef>
                <a:spcPts val="1200"/>
              </a:spcBef>
              <a:buClr>
                <a:srgbClr val="00FFFF"/>
              </a:buClr>
              <a:buFont typeface="Wingdings" panose="05000000000000000000" pitchFamily="2" charset="2"/>
              <a:buChar char="n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Hydrophilicity increases 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124AD6D2-DAC1-4268-81BF-8045C2670B21}"/>
              </a:ext>
            </a:extLst>
          </p:cNvPr>
          <p:cNvSpPr/>
          <p:nvPr/>
        </p:nvSpPr>
        <p:spPr>
          <a:xfrm>
            <a:off x="7305988" y="2434584"/>
            <a:ext cx="4705198" cy="2341951"/>
          </a:xfrm>
          <a:prstGeom prst="rect">
            <a:avLst/>
          </a:prstGeom>
          <a:noFill/>
          <a:ln>
            <a:solidFill>
              <a:srgbClr val="00FF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31444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2C78199-438F-4C91-BF63-498ECEAEE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1840" y="903287"/>
            <a:ext cx="3366559" cy="448498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08AF8B8-11E2-4109-942E-1B8C0DF41C3E}"/>
              </a:ext>
            </a:extLst>
          </p:cNvPr>
          <p:cNvSpPr/>
          <p:nvPr/>
        </p:nvSpPr>
        <p:spPr>
          <a:xfrm>
            <a:off x="286011" y="255587"/>
            <a:ext cx="116937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Weathered microplastics induce silver nanoparticle formation from Ag</a:t>
            </a:r>
            <a:r>
              <a:rPr lang="en-US" altLang="zh-CN" sz="2800" b="1" baseline="30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altLang="zh-CN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E48293A5-3293-46E1-9565-E8ED65959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011" y="5754658"/>
            <a:ext cx="1124558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3538" indent="-363538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14414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620838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800225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19796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36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894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512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084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lvl="0" algn="just">
              <a:buClr>
                <a:srgbClr val="00FFFF"/>
              </a:buClr>
              <a:buFont typeface="Wingdings" pitchFamily="2" charset="2"/>
              <a:buChar char="n"/>
              <a:defRPr/>
            </a:pPr>
            <a:r>
              <a:rPr lang="en-US" altLang="zh-CN" sz="2100" dirty="0">
                <a:solidFill>
                  <a:prstClr val="white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Carbonyl groups including aldehydes on weathered PS act as a key determinant for Ag(I) reduction</a:t>
            </a:r>
          </a:p>
          <a:p>
            <a:pPr lvl="0" algn="just">
              <a:buClr>
                <a:srgbClr val="00FFFF"/>
              </a:buClr>
              <a:buFont typeface="Wingdings" pitchFamily="2" charset="2"/>
              <a:buChar char="n"/>
              <a:defRPr/>
            </a:pPr>
            <a:r>
              <a:rPr lang="en-US" altLang="zh-CN" sz="2100" dirty="0">
                <a:solidFill>
                  <a:prstClr val="white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This study points out a previously unrecognized pathway of natural Ag(0) nanoparticles formation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D9A91448-1A4F-45F5-8A62-6646759CFFA4}"/>
              </a:ext>
            </a:extLst>
          </p:cNvPr>
          <p:cNvSpPr/>
          <p:nvPr/>
        </p:nvSpPr>
        <p:spPr>
          <a:xfrm>
            <a:off x="4186011" y="5421039"/>
            <a:ext cx="35182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1400" i="1" dirty="0">
                <a:solidFill>
                  <a:srgbClr val="FFFF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Huang et al., </a:t>
            </a:r>
            <a:r>
              <a:rPr lang="fr-FR" altLang="zh-CN" sz="1400" i="1" dirty="0">
                <a:solidFill>
                  <a:srgbClr val="FFFF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Environ. Sci. Technol. Lett. 2022</a:t>
            </a:r>
            <a:endParaRPr lang="zh-CN" altLang="en-US" sz="1400" i="1" dirty="0">
              <a:solidFill>
                <a:srgbClr val="FFFF00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" name="Main graphic">
            <a:extLst>
              <a:ext uri="{FF2B5EF4-FFF2-40B4-BE49-F238E27FC236}">
                <a16:creationId xmlns:a16="http://schemas.microsoft.com/office/drawing/2014/main" id="{52DE02B4-D26A-4D6B-A9B5-FBBD21453DD3}"/>
              </a:ext>
            </a:extLst>
          </p:cNvPr>
          <p:cNvPicPr/>
          <p:nvPr/>
        </p:nvPicPr>
        <p:blipFill rotWithShape="1">
          <a:blip r:embed="rId4"/>
          <a:srcRect l="2693" r="1907" b="1293"/>
          <a:stretch/>
        </p:blipFill>
        <p:spPr>
          <a:xfrm>
            <a:off x="718457" y="903287"/>
            <a:ext cx="6985761" cy="4466935"/>
          </a:xfrm>
          <a:prstGeom prst="rect">
            <a:avLst/>
          </a:prstGeom>
          <a:ln>
            <a:noFill/>
          </a:ln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E8AA8D08-DB74-4251-8831-FE05E1220184}"/>
              </a:ext>
            </a:extLst>
          </p:cNvPr>
          <p:cNvSpPr txBox="1"/>
          <p:nvPr/>
        </p:nvSpPr>
        <p:spPr>
          <a:xfrm>
            <a:off x="1318383" y="2022880"/>
            <a:ext cx="106254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MPs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DE1EE5D-812C-46BE-B539-D21602ADA454}"/>
              </a:ext>
            </a:extLst>
          </p:cNvPr>
          <p:cNvSpPr txBox="1"/>
          <p:nvPr/>
        </p:nvSpPr>
        <p:spPr>
          <a:xfrm>
            <a:off x="1285725" y="2368466"/>
            <a:ext cx="64104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</a:t>
            </a:r>
            <a:r>
              <a:rPr lang="en-US" altLang="zh-CN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85EA81E-8696-48E9-B74A-952776CB6C2B}"/>
              </a:ext>
            </a:extLst>
          </p:cNvPr>
          <p:cNvSpPr txBox="1"/>
          <p:nvPr/>
        </p:nvSpPr>
        <p:spPr>
          <a:xfrm>
            <a:off x="1269396" y="2697196"/>
            <a:ext cx="853318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altLang="zh-CN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AgNPs</a:t>
            </a:r>
            <a:endParaRPr lang="en-US" altLang="zh-CN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2547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795077F8-A327-40DE-8DF7-2394BA94C4CF}"/>
              </a:ext>
            </a:extLst>
          </p:cNvPr>
          <p:cNvSpPr/>
          <p:nvPr/>
        </p:nvSpPr>
        <p:spPr>
          <a:xfrm>
            <a:off x="287746" y="-23339"/>
            <a:ext cx="105704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69913" indent="-569913">
              <a:buClr>
                <a:srgbClr val="FFFF00"/>
              </a:buClr>
            </a:pPr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IV. Toxicity of microplastics</a:t>
            </a: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D1A077E4-AEAB-4D95-90AD-EAD28467B8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632" y="768771"/>
            <a:ext cx="11710736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3200" b="1" i="1" dirty="0">
                <a:solidFill>
                  <a:srgbClr val="00FFFF"/>
                </a:solidFill>
                <a:latin typeface="Times New Roman" panose="02020603050405020304" pitchFamily="18" charset="0"/>
                <a:ea typeface="华文中宋" pitchFamily="2" charset="-122"/>
                <a:cs typeface="Times New Roman" panose="02020603050405020304" pitchFamily="18" charset="0"/>
              </a:rPr>
              <a:t>Uptake and toxicity of microplastics  in organisms</a:t>
            </a:r>
            <a:endParaRPr lang="zh-CN" altLang="en-US" sz="3200" b="1" i="1" dirty="0">
              <a:solidFill>
                <a:srgbClr val="00FFFF"/>
              </a:solidFill>
              <a:latin typeface="Times New Roman" panose="02020603050405020304" pitchFamily="18" charset="0"/>
              <a:ea typeface="华文中宋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1405FCF-2657-4699-AAF5-1C264CE14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5722" y="1555369"/>
            <a:ext cx="7130063" cy="4391427"/>
          </a:xfrm>
          <a:prstGeom prst="rect">
            <a:avLst/>
          </a:prstGeom>
        </p:spPr>
      </p:pic>
      <p:sp>
        <p:nvSpPr>
          <p:cNvPr id="46" name="矩形 45">
            <a:extLst>
              <a:ext uri="{FF2B5EF4-FFF2-40B4-BE49-F238E27FC236}">
                <a16:creationId xmlns:a16="http://schemas.microsoft.com/office/drawing/2014/main" id="{66294E23-338B-441D-8574-356CA01A60B7}"/>
              </a:ext>
            </a:extLst>
          </p:cNvPr>
          <p:cNvSpPr/>
          <p:nvPr/>
        </p:nvSpPr>
        <p:spPr>
          <a:xfrm>
            <a:off x="4528471" y="5968101"/>
            <a:ext cx="39206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nl-NL" altLang="zh-CN" sz="1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Zhang et al., </a:t>
            </a:r>
            <a:r>
              <a:rPr lang="fr-FR" altLang="zh-CN" sz="1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Crit. Rev. Environ. Sci. Technol</a:t>
            </a:r>
            <a:r>
              <a:rPr lang="nl-NL" altLang="zh-CN" sz="1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2020</a:t>
            </a:r>
            <a:endParaRPr kumimoji="0" lang="nl-NL" altLang="zh-CN" sz="14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BA00508F-4212-4E67-9A7E-164B5BBF3844}"/>
              </a:ext>
            </a:extLst>
          </p:cNvPr>
          <p:cNvSpPr txBox="1"/>
          <p:nvPr/>
        </p:nvSpPr>
        <p:spPr>
          <a:xfrm>
            <a:off x="7717504" y="1814088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Bioaccumulation</a:t>
            </a:r>
            <a:endParaRPr lang="zh-CN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6B57B7C9-9A17-488C-89EA-8C1FFA670703}"/>
              </a:ext>
            </a:extLst>
          </p:cNvPr>
          <p:cNvSpPr txBox="1"/>
          <p:nvPr/>
        </p:nvSpPr>
        <p:spPr>
          <a:xfrm>
            <a:off x="7490895" y="5577464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Bioaccumulation</a:t>
            </a:r>
            <a:endParaRPr lang="zh-CN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箭头: 右 7">
            <a:extLst>
              <a:ext uri="{FF2B5EF4-FFF2-40B4-BE49-F238E27FC236}">
                <a16:creationId xmlns:a16="http://schemas.microsoft.com/office/drawing/2014/main" id="{0940019C-5CF6-401A-B6FE-7AFC3F2CAE31}"/>
              </a:ext>
            </a:extLst>
          </p:cNvPr>
          <p:cNvSpPr/>
          <p:nvPr/>
        </p:nvSpPr>
        <p:spPr>
          <a:xfrm>
            <a:off x="9940439" y="3518848"/>
            <a:ext cx="423267" cy="356937"/>
          </a:xfrm>
          <a:prstGeom prst="rightArrow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1237681-1D54-4C17-8D4A-57A81B59263A}"/>
              </a:ext>
            </a:extLst>
          </p:cNvPr>
          <p:cNvSpPr txBox="1"/>
          <p:nvPr/>
        </p:nvSpPr>
        <p:spPr>
          <a:xfrm>
            <a:off x="10363706" y="3426823"/>
            <a:ext cx="17659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Toxicity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？</a:t>
            </a:r>
          </a:p>
        </p:txBody>
      </p:sp>
      <p:sp>
        <p:nvSpPr>
          <p:cNvPr id="51" name="箭头: 右 50">
            <a:extLst>
              <a:ext uri="{FF2B5EF4-FFF2-40B4-BE49-F238E27FC236}">
                <a16:creationId xmlns:a16="http://schemas.microsoft.com/office/drawing/2014/main" id="{9624E58B-82A8-4EAF-945B-5CE11D3F372C}"/>
              </a:ext>
            </a:extLst>
          </p:cNvPr>
          <p:cNvSpPr/>
          <p:nvPr/>
        </p:nvSpPr>
        <p:spPr>
          <a:xfrm>
            <a:off x="2171032" y="3501082"/>
            <a:ext cx="464145" cy="374703"/>
          </a:xfrm>
          <a:prstGeom prst="rightArrow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03251329-562A-4ED7-ABF5-FE4204D7EFC5}"/>
              </a:ext>
            </a:extLst>
          </p:cNvPr>
          <p:cNvSpPr txBox="1"/>
          <p:nvPr/>
        </p:nvSpPr>
        <p:spPr>
          <a:xfrm>
            <a:off x="5551041" y="1675588"/>
            <a:ext cx="1936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Uptake</a:t>
            </a:r>
            <a:r>
              <a:rPr lang="zh-C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？</a:t>
            </a: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3CDF2339-192F-47A6-9A80-BDB620E51D83}"/>
              </a:ext>
            </a:extLst>
          </p:cNvPr>
          <p:cNvSpPr txBox="1"/>
          <p:nvPr/>
        </p:nvSpPr>
        <p:spPr>
          <a:xfrm>
            <a:off x="0" y="3386114"/>
            <a:ext cx="2321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Microplastics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BBA7D812-4E70-4492-B2E4-057CC9E486A8}"/>
              </a:ext>
            </a:extLst>
          </p:cNvPr>
          <p:cNvSpPr/>
          <p:nvPr/>
        </p:nvSpPr>
        <p:spPr>
          <a:xfrm>
            <a:off x="2635177" y="3913759"/>
            <a:ext cx="1495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Freshwater </a:t>
            </a:r>
          </a:p>
          <a:p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Seawater</a:t>
            </a:r>
            <a:endParaRPr lang="zh-CN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62725F1A-18BC-42A2-90E8-EBE6C478F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393" y="6348037"/>
            <a:ext cx="1092847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3538" indent="-363538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14414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620838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800225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19796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36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894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512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084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285750" indent="-285750" algn="just">
              <a:buClr>
                <a:srgbClr val="00FFFF"/>
              </a:buClr>
              <a:buFont typeface="Wingdings" panose="05000000000000000000" pitchFamily="2" charset="2"/>
              <a:buChar char="n"/>
            </a:pPr>
            <a:r>
              <a:rPr lang="en-US" altLang="zh-CN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Microplastics could be taken up by terrestrial, freshwater and marine organisms, and  exhibited  toxicity </a:t>
            </a:r>
          </a:p>
        </p:txBody>
      </p:sp>
    </p:spTree>
    <p:extLst>
      <p:ext uri="{BB962C8B-B14F-4D97-AF65-F5344CB8AC3E}">
        <p14:creationId xmlns:p14="http://schemas.microsoft.com/office/powerpoint/2010/main" val="35129104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A429645-092E-4FEA-BE32-7F1846C1C7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03" t="5967" r="49722" b="2269"/>
          <a:stretch/>
        </p:blipFill>
        <p:spPr>
          <a:xfrm>
            <a:off x="556294" y="1338410"/>
            <a:ext cx="4121808" cy="4030911"/>
          </a:xfrm>
          <a:prstGeom prst="rect">
            <a:avLst/>
          </a:prstGeom>
        </p:spPr>
      </p:pic>
      <p:sp>
        <p:nvSpPr>
          <p:cNvPr id="3" name="Text Box 4">
            <a:extLst>
              <a:ext uri="{FF2B5EF4-FFF2-40B4-BE49-F238E27FC236}">
                <a16:creationId xmlns:a16="http://schemas.microsoft.com/office/drawing/2014/main" id="{CA60F85F-1DFD-4722-8F3D-FF9BF87545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195" y="71837"/>
            <a:ext cx="834130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3538" indent="-363538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14414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620838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800225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19796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36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894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512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084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lvl="0" indent="0">
              <a:spcBef>
                <a:spcPct val="50000"/>
              </a:spcBef>
              <a:buClr>
                <a:srgbClr val="00FFFF"/>
              </a:buClr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Uptake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of microplastics </a:t>
            </a:r>
            <a:r>
              <a:rPr lang="en-US" altLang="zh-C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terrestrial plants</a:t>
            </a:r>
            <a:endParaRPr kumimoji="0" lang="fi-FI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8E41D98-1152-436A-B7FD-5BB1177B4B06}"/>
              </a:ext>
            </a:extLst>
          </p:cNvPr>
          <p:cNvSpPr/>
          <p:nvPr/>
        </p:nvSpPr>
        <p:spPr>
          <a:xfrm>
            <a:off x="556293" y="1335201"/>
            <a:ext cx="8511525" cy="4030912"/>
          </a:xfrm>
          <a:prstGeom prst="rect">
            <a:avLst/>
          </a:prstGeom>
          <a:noFill/>
          <a:ln w="4445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D784EC9-FF6E-424F-A8C9-C19F7094C93F}"/>
              </a:ext>
            </a:extLst>
          </p:cNvPr>
          <p:cNvSpPr/>
          <p:nvPr/>
        </p:nvSpPr>
        <p:spPr>
          <a:xfrm>
            <a:off x="426246" y="969078"/>
            <a:ext cx="17447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Maturation zone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A079B2F-0EEB-418C-A2ED-64F14333C616}"/>
              </a:ext>
            </a:extLst>
          </p:cNvPr>
          <p:cNvSpPr/>
          <p:nvPr/>
        </p:nvSpPr>
        <p:spPr>
          <a:xfrm>
            <a:off x="2073658" y="966982"/>
            <a:ext cx="13779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Nanoplastics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BC1E145-D738-4750-A81C-14CA08D64121}"/>
              </a:ext>
            </a:extLst>
          </p:cNvPr>
          <p:cNvSpPr/>
          <p:nvPr/>
        </p:nvSpPr>
        <p:spPr>
          <a:xfrm>
            <a:off x="3572486" y="969069"/>
            <a:ext cx="9185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Merged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31268839-3E11-464A-8756-9638B334082E}"/>
              </a:ext>
            </a:extLst>
          </p:cNvPr>
          <p:cNvSpPr/>
          <p:nvPr/>
        </p:nvSpPr>
        <p:spPr>
          <a:xfrm>
            <a:off x="7781494" y="966079"/>
            <a:ext cx="10602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Merged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1C94439-67C0-4C32-B701-B8E575F6B015}"/>
              </a:ext>
            </a:extLst>
          </p:cNvPr>
          <p:cNvSpPr/>
          <p:nvPr/>
        </p:nvSpPr>
        <p:spPr>
          <a:xfrm>
            <a:off x="6251488" y="965868"/>
            <a:ext cx="13779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Nanoplastics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C62A1C02-5E36-4B35-AECF-7F9E91E03A9C}"/>
              </a:ext>
            </a:extLst>
          </p:cNvPr>
          <p:cNvSpPr/>
          <p:nvPr/>
        </p:nvSpPr>
        <p:spPr>
          <a:xfrm>
            <a:off x="4986531" y="965868"/>
            <a:ext cx="9301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Root tip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AF44E721-A47C-43C4-BBD3-9619884A4AD0}"/>
              </a:ext>
            </a:extLst>
          </p:cNvPr>
          <p:cNvGrpSpPr/>
          <p:nvPr/>
        </p:nvGrpSpPr>
        <p:grpSpPr>
          <a:xfrm>
            <a:off x="171311" y="1177963"/>
            <a:ext cx="338554" cy="4002535"/>
            <a:chOff x="182458" y="860883"/>
            <a:chExt cx="328093" cy="4635346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0836B7CE-9BCD-4A10-97BA-106F570F09CF}"/>
                </a:ext>
              </a:extLst>
            </p:cNvPr>
            <p:cNvSpPr/>
            <p:nvPr/>
          </p:nvSpPr>
          <p:spPr>
            <a:xfrm rot="16200000">
              <a:off x="-544010" y="1613467"/>
              <a:ext cx="1750994" cy="24582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PS-COOH (red)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3F126ADA-9459-44ED-8D34-A29FC62DEEEE}"/>
                </a:ext>
              </a:extLst>
            </p:cNvPr>
            <p:cNvSpPr/>
            <p:nvPr/>
          </p:nvSpPr>
          <p:spPr>
            <a:xfrm rot="16200000">
              <a:off x="-652446" y="3269967"/>
              <a:ext cx="1997901" cy="3280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PS-NH</a:t>
              </a:r>
              <a:r>
                <a:rPr kumimoji="0" lang="en-US" altLang="zh-CN" sz="16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2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-F (green) 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32D7F07C-BC44-4870-A542-8CA0E2FAC966}"/>
                </a:ext>
              </a:extLst>
            </p:cNvPr>
            <p:cNvSpPr/>
            <p:nvPr/>
          </p:nvSpPr>
          <p:spPr>
            <a:xfrm rot="16200000">
              <a:off x="-139308" y="4902523"/>
              <a:ext cx="941587" cy="24582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Control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0BDD5B80-697D-4A72-97EB-A404403897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193" t="5967" r="1273" b="2269"/>
          <a:stretch/>
        </p:blipFill>
        <p:spPr>
          <a:xfrm>
            <a:off x="4782471" y="1360770"/>
            <a:ext cx="4261817" cy="3990618"/>
          </a:xfrm>
          <a:prstGeom prst="rect">
            <a:avLst/>
          </a:prstGeom>
        </p:spPr>
      </p:pic>
      <p:sp>
        <p:nvSpPr>
          <p:cNvPr id="20" name="Text Box 4">
            <a:extLst>
              <a:ext uri="{FF2B5EF4-FFF2-40B4-BE49-F238E27FC236}">
                <a16:creationId xmlns:a16="http://schemas.microsoft.com/office/drawing/2014/main" id="{5A2764B8-2D91-47B0-A77B-9EB198A66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203" y="5557623"/>
            <a:ext cx="11684977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3538" indent="-363538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14414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620838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800225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19796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36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894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512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084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lvl="0">
              <a:buClr>
                <a:srgbClr val="00FFFF"/>
              </a:buClr>
              <a:buFont typeface="Wingdings" pitchFamily="2" charset="2"/>
              <a:buChar char="n"/>
              <a:defRPr/>
            </a:pPr>
            <a:r>
              <a:rPr lang="en-US" altLang="zh-CN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Both positively and negatively charged </a:t>
            </a:r>
            <a:r>
              <a:rPr lang="en-US" altLang="zh-CN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nanoplastics</a:t>
            </a:r>
            <a:r>
              <a:rPr lang="en-US" altLang="zh-CN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can accumulate in </a:t>
            </a:r>
            <a:r>
              <a:rPr lang="en-US" altLang="zh-CN" sz="20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Arabidopsis thaliana</a:t>
            </a:r>
            <a:endParaRPr lang="en-US" altLang="zh-CN" sz="20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srgbClr val="00FFFF"/>
              </a:buClr>
              <a:buFont typeface="Wingdings" pitchFamily="2" charset="2"/>
              <a:buChar char="n"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PS-COOH </a:t>
            </a:r>
            <a:r>
              <a:rPr lang="en-US" altLang="zh-CN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could be transported to the apoplast and xylem via the </a:t>
            </a:r>
            <a:r>
              <a:rPr lang="en-US" altLang="zh-CN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apoplastic</a:t>
            </a:r>
            <a:r>
              <a:rPr lang="en-US" altLang="zh-CN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pathway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  <a:p>
            <a:pPr lvl="0">
              <a:buClr>
                <a:srgbClr val="00FFFF"/>
              </a:buClr>
              <a:buFont typeface="Wingdings" pitchFamily="2" charset="2"/>
              <a:buChar char="n"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PS-NH</a:t>
            </a:r>
            <a:r>
              <a:rPr kumimoji="0" lang="en-US" altLang="zh-CN" sz="20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2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mainly </a:t>
            </a:r>
            <a:r>
              <a:rPr lang="en-US" altLang="zh-CN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accumulated on the root epidermis and root hairs, due to the aggregation induced by the medium and root exudates 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C8BD6367-5703-460C-A7DD-39F999CD91A1}"/>
              </a:ext>
            </a:extLst>
          </p:cNvPr>
          <p:cNvSpPr/>
          <p:nvPr/>
        </p:nvSpPr>
        <p:spPr>
          <a:xfrm>
            <a:off x="3546959" y="5385666"/>
            <a:ext cx="27242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zh-CN" sz="1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Sun et al., Nat. Nanotechnol., 2020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595824D4-B56E-424E-BC0E-B3627CB29C38}"/>
              </a:ext>
            </a:extLst>
          </p:cNvPr>
          <p:cNvSpPr/>
          <p:nvPr/>
        </p:nvSpPr>
        <p:spPr>
          <a:xfrm>
            <a:off x="476892" y="629514"/>
            <a:ext cx="55574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FF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PS nanoplastics accumulated in </a:t>
            </a:r>
            <a:r>
              <a:rPr lang="en-US" altLang="zh-CN" b="1" i="1" dirty="0">
                <a:solidFill>
                  <a:srgbClr val="FFFF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Arabidopsis thaliana</a:t>
            </a:r>
            <a:endParaRPr lang="zh-CN" altLang="en-US" b="1" i="1" dirty="0">
              <a:solidFill>
                <a:srgbClr val="FFFF00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8B50F25-40F8-4BA0-975D-E5EA77188908}"/>
              </a:ext>
            </a:extLst>
          </p:cNvPr>
          <p:cNvSpPr/>
          <p:nvPr/>
        </p:nvSpPr>
        <p:spPr>
          <a:xfrm>
            <a:off x="9759789" y="2098870"/>
            <a:ext cx="21275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Arabidopsis thaliana</a:t>
            </a:r>
            <a:endParaRPr lang="zh-CN" altLang="en-US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E1F3204A-BC60-4FE1-9D46-24AA1570EA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1008" y="2474085"/>
            <a:ext cx="2724292" cy="290657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E384A5CE-012F-48A7-8A20-FFA52E45DE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3503" y="1125941"/>
            <a:ext cx="1254839" cy="103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1552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>
            <a:extLst>
              <a:ext uri="{FF2B5EF4-FFF2-40B4-BE49-F238E27FC236}">
                <a16:creationId xmlns:a16="http://schemas.microsoft.com/office/drawing/2014/main" id="{CA60F85F-1DFD-4722-8F3D-FF9BF87545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099" y="59805"/>
            <a:ext cx="834130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3538" indent="-363538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14414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620838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800225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19796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36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894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512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084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lvl="0" indent="0">
              <a:spcBef>
                <a:spcPct val="50000"/>
              </a:spcBef>
              <a:buClr>
                <a:srgbClr val="00FFFF"/>
              </a:buClr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Uptake of microplastics </a:t>
            </a:r>
            <a:r>
              <a:rPr lang="en-US" altLang="zh-C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terrestrial plants</a:t>
            </a:r>
            <a:endParaRPr kumimoji="0" lang="fi-FI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4">
            <a:extLst>
              <a:ext uri="{FF2B5EF4-FFF2-40B4-BE49-F238E27FC236}">
                <a16:creationId xmlns:a16="http://schemas.microsoft.com/office/drawing/2014/main" id="{5A2764B8-2D91-47B0-A77B-9EB198A66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1985" y="5969189"/>
            <a:ext cx="983210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3538" indent="-363538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14414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620838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800225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19796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36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894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512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084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lvl="0">
              <a:buClr>
                <a:srgbClr val="00FFFF"/>
              </a:buClr>
              <a:buFont typeface="Wingdings" pitchFamily="2" charset="2"/>
              <a:buChar char="n"/>
              <a:defRPr/>
            </a:pPr>
            <a:r>
              <a:rPr lang="en-US" altLang="zh-CN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 microplastics were observed in the roots, shoots and leaves of wheat and lettuce </a:t>
            </a:r>
          </a:p>
          <a:p>
            <a:pPr lvl="0">
              <a:buClr>
                <a:srgbClr val="00FFFF"/>
              </a:buClr>
              <a:buFont typeface="Wingdings" pitchFamily="2" charset="2"/>
              <a:buChar char="n"/>
              <a:defRPr/>
            </a:pPr>
            <a:r>
              <a:rPr lang="en-US" altLang="zh-CN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 microplastics passed through the intercellular space via the </a:t>
            </a:r>
            <a:r>
              <a:rPr lang="en-US" altLang="zh-CN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apoplastic</a:t>
            </a:r>
            <a:r>
              <a:rPr lang="en-US" altLang="zh-CN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transport system</a:t>
            </a: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3B87645F-27F5-4D0F-83E4-5C9DEB186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0597" y="1768935"/>
            <a:ext cx="1548122" cy="955565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5A0541CA-E85B-4390-B8F6-F956482B28CF}"/>
              </a:ext>
            </a:extLst>
          </p:cNvPr>
          <p:cNvSpPr/>
          <p:nvPr/>
        </p:nvSpPr>
        <p:spPr>
          <a:xfrm>
            <a:off x="9754073" y="2669158"/>
            <a:ext cx="20716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Triticum </a:t>
            </a:r>
            <a:r>
              <a:rPr lang="en-US" altLang="zh-CN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aestivum</a:t>
            </a:r>
            <a:endParaRPr lang="zh-CN" alt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6989389F-5EA4-488F-AF1D-89A64A05F4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7538"/>
          <a:stretch/>
        </p:blipFill>
        <p:spPr>
          <a:xfrm>
            <a:off x="9880369" y="3859786"/>
            <a:ext cx="1548122" cy="966989"/>
          </a:xfrm>
          <a:prstGeom prst="rect">
            <a:avLst/>
          </a:prstGeom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id="{C8692C31-FF56-4E52-9EA3-BEA1316722F9}"/>
              </a:ext>
            </a:extLst>
          </p:cNvPr>
          <p:cNvSpPr/>
          <p:nvPr/>
        </p:nvSpPr>
        <p:spPr>
          <a:xfrm>
            <a:off x="9860597" y="4751223"/>
            <a:ext cx="1537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Lactuca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sativa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954CC7A6-09C0-46EA-945A-77F9CA23871D}"/>
              </a:ext>
            </a:extLst>
          </p:cNvPr>
          <p:cNvGrpSpPr/>
          <p:nvPr/>
        </p:nvGrpSpPr>
        <p:grpSpPr>
          <a:xfrm>
            <a:off x="1332077" y="1193982"/>
            <a:ext cx="8341308" cy="2172125"/>
            <a:chOff x="237060" y="866478"/>
            <a:chExt cx="8384717" cy="2239330"/>
          </a:xfrm>
        </p:grpSpPr>
        <p:grpSp>
          <p:nvGrpSpPr>
            <p:cNvPr id="39" name="组合 38">
              <a:extLst>
                <a:ext uri="{FF2B5EF4-FFF2-40B4-BE49-F238E27FC236}">
                  <a16:creationId xmlns:a16="http://schemas.microsoft.com/office/drawing/2014/main" id="{9BA19C61-0408-4CA7-8663-222965A974BA}"/>
                </a:ext>
              </a:extLst>
            </p:cNvPr>
            <p:cNvGrpSpPr/>
            <p:nvPr/>
          </p:nvGrpSpPr>
          <p:grpSpPr>
            <a:xfrm>
              <a:off x="237060" y="866478"/>
              <a:ext cx="5580416" cy="2239330"/>
              <a:chOff x="237060" y="866477"/>
              <a:chExt cx="7543800" cy="2657475"/>
            </a:xfrm>
          </p:grpSpPr>
          <p:pic>
            <p:nvPicPr>
              <p:cNvPr id="41" name="图片 40">
                <a:extLst>
                  <a:ext uri="{FF2B5EF4-FFF2-40B4-BE49-F238E27FC236}">
                    <a16:creationId xmlns:a16="http://schemas.microsoft.com/office/drawing/2014/main" id="{9A2A6AA2-9B18-4A33-AF13-432ADE3FBF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7060" y="866477"/>
                <a:ext cx="3752850" cy="2647950"/>
              </a:xfrm>
              <a:prstGeom prst="rect">
                <a:avLst/>
              </a:prstGeom>
            </p:spPr>
          </p:pic>
          <p:pic>
            <p:nvPicPr>
              <p:cNvPr id="42" name="图片 41">
                <a:extLst>
                  <a:ext uri="{FF2B5EF4-FFF2-40B4-BE49-F238E27FC236}">
                    <a16:creationId xmlns:a16="http://schemas.microsoft.com/office/drawing/2014/main" id="{1F3C1265-1A4A-4881-98AA-B95E43458C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89910" y="866477"/>
                <a:ext cx="3790950" cy="2657475"/>
              </a:xfrm>
              <a:prstGeom prst="rect">
                <a:avLst/>
              </a:prstGeom>
            </p:spPr>
          </p:pic>
        </p:grpSp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C9842684-1C04-41B3-AD8E-8E7EE2FC6A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17476" y="866479"/>
              <a:ext cx="2804301" cy="2231304"/>
            </a:xfrm>
            <a:prstGeom prst="rect">
              <a:avLst/>
            </a:prstGeom>
          </p:spPr>
        </p:pic>
      </p:grp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383D9FB9-9103-4196-B8D6-EB28CD57AAE6}"/>
              </a:ext>
            </a:extLst>
          </p:cNvPr>
          <p:cNvGrpSpPr/>
          <p:nvPr/>
        </p:nvGrpSpPr>
        <p:grpSpPr>
          <a:xfrm>
            <a:off x="1292440" y="3672547"/>
            <a:ext cx="8380946" cy="2003915"/>
            <a:chOff x="118531" y="3477398"/>
            <a:chExt cx="8906075" cy="2087831"/>
          </a:xfrm>
        </p:grpSpPr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1BD98E03-4A16-4888-9813-1C61A27B7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8531" y="3477399"/>
              <a:ext cx="2949710" cy="2087830"/>
            </a:xfrm>
            <a:prstGeom prst="rect">
              <a:avLst/>
            </a:prstGeom>
          </p:spPr>
        </p:pic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5BC5D26F-4521-4F05-8AF6-8CB5D396B6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077150" y="3477399"/>
              <a:ext cx="2949710" cy="2083466"/>
            </a:xfrm>
            <a:prstGeom prst="rect">
              <a:avLst/>
            </a:prstGeom>
          </p:spPr>
        </p:pic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001677B3-9B5A-4334-A14C-5817D20390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067427" y="3477398"/>
              <a:ext cx="2957179" cy="2083467"/>
            </a:xfrm>
            <a:prstGeom prst="rect">
              <a:avLst/>
            </a:prstGeom>
          </p:spPr>
        </p:pic>
      </p:grpSp>
      <p:sp>
        <p:nvSpPr>
          <p:cNvPr id="47" name="文本框 46">
            <a:extLst>
              <a:ext uri="{FF2B5EF4-FFF2-40B4-BE49-F238E27FC236}">
                <a16:creationId xmlns:a16="http://schemas.microsoft.com/office/drawing/2014/main" id="{B3A4B9E7-1CC7-42B8-B15C-37C072A9B59C}"/>
              </a:ext>
            </a:extLst>
          </p:cNvPr>
          <p:cNvSpPr txBox="1"/>
          <p:nvPr/>
        </p:nvSpPr>
        <p:spPr>
          <a:xfrm>
            <a:off x="2916952" y="3361531"/>
            <a:ext cx="66745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/>
            <a:r>
              <a:rPr lang="en-US" altLang="zh-CN" sz="1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SEM images of PS localization in the root, stem and leaf of a wheat plant</a:t>
            </a:r>
            <a:endParaRPr lang="zh-CN" altLang="en-US" sz="1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62C3A9A8-E760-436F-B61B-F2A4FAB28756}"/>
              </a:ext>
            </a:extLst>
          </p:cNvPr>
          <p:cNvSpPr txBox="1"/>
          <p:nvPr/>
        </p:nvSpPr>
        <p:spPr>
          <a:xfrm>
            <a:off x="2835913" y="5673233"/>
            <a:ext cx="62931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SEM images of  PS localization in the root and leaf of a lettuce plant</a:t>
            </a:r>
            <a:endParaRPr kumimoji="0" lang="zh-CN" altLang="en-US" sz="140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D01F3F66-B372-489F-A6C6-6A40DF5040A5}"/>
              </a:ext>
            </a:extLst>
          </p:cNvPr>
          <p:cNvSpPr/>
          <p:nvPr/>
        </p:nvSpPr>
        <p:spPr>
          <a:xfrm>
            <a:off x="9711561" y="5448624"/>
            <a:ext cx="22445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sz="1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 et al., Nat. Sustain., 2020</a:t>
            </a: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94B6C9AF-00F0-42DF-A833-7DA5C96D6B7D}"/>
              </a:ext>
            </a:extLst>
          </p:cNvPr>
          <p:cNvSpPr/>
          <p:nvPr/>
        </p:nvSpPr>
        <p:spPr>
          <a:xfrm>
            <a:off x="2518615" y="890782"/>
            <a:ext cx="6345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Root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6971B175-FA3F-4B93-B0D5-49CA5CE4E630}"/>
              </a:ext>
            </a:extLst>
          </p:cNvPr>
          <p:cNvSpPr/>
          <p:nvPr/>
        </p:nvSpPr>
        <p:spPr>
          <a:xfrm>
            <a:off x="5323357" y="890782"/>
            <a:ext cx="6591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Stem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DC75BB05-E118-47BF-9C76-77C18A646F6D}"/>
              </a:ext>
            </a:extLst>
          </p:cNvPr>
          <p:cNvSpPr/>
          <p:nvPr/>
        </p:nvSpPr>
        <p:spPr>
          <a:xfrm>
            <a:off x="8006936" y="890782"/>
            <a:ext cx="6655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Leaf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56594515-6D35-4FF2-8CC7-A8FCEBAA2B6E}"/>
              </a:ext>
            </a:extLst>
          </p:cNvPr>
          <p:cNvSpPr/>
          <p:nvPr/>
        </p:nvSpPr>
        <p:spPr>
          <a:xfrm>
            <a:off x="1884017" y="3663775"/>
            <a:ext cx="6345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Root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C215DF06-583C-4451-9B86-C76727B672D2}"/>
              </a:ext>
            </a:extLst>
          </p:cNvPr>
          <p:cNvSpPr/>
          <p:nvPr/>
        </p:nvSpPr>
        <p:spPr>
          <a:xfrm>
            <a:off x="4829906" y="3699967"/>
            <a:ext cx="6345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Root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94F6F82D-C029-4C64-BF52-5D40D2821483}"/>
              </a:ext>
            </a:extLst>
          </p:cNvPr>
          <p:cNvSpPr/>
          <p:nvPr/>
        </p:nvSpPr>
        <p:spPr>
          <a:xfrm>
            <a:off x="7451661" y="3644691"/>
            <a:ext cx="6655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Leaf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FD5675C9-9FF5-4E26-B980-74BC3BADBF5F}"/>
              </a:ext>
            </a:extLst>
          </p:cNvPr>
          <p:cNvSpPr/>
          <p:nvPr/>
        </p:nvSpPr>
        <p:spPr>
          <a:xfrm>
            <a:off x="1655240" y="5231738"/>
            <a:ext cx="18246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grape/string-like 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ED2CFA89-CF3D-4B50-8E33-30E3E00CBEED}"/>
              </a:ext>
            </a:extLst>
          </p:cNvPr>
          <p:cNvSpPr/>
          <p:nvPr/>
        </p:nvSpPr>
        <p:spPr>
          <a:xfrm>
            <a:off x="431842" y="610599"/>
            <a:ext cx="43800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Uptake of microplastics by crop plants </a:t>
            </a:r>
            <a:endParaRPr lang="zh-CN" altLang="en-US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055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1702637-A640-45CB-8E4B-5E637DA1B8A3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rcRect t="976" b="-1"/>
          <a:stretch/>
        </p:blipFill>
        <p:spPr>
          <a:xfrm>
            <a:off x="553155" y="1845316"/>
            <a:ext cx="5461200" cy="3743112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604F496F-5C9A-4D92-9E1F-E04DF77025E7}"/>
              </a:ext>
            </a:extLst>
          </p:cNvPr>
          <p:cNvSpPr txBox="1">
            <a:spLocks noChangeArrowheads="1"/>
          </p:cNvSpPr>
          <p:nvPr/>
        </p:nvSpPr>
        <p:spPr>
          <a:xfrm>
            <a:off x="199346" y="188328"/>
            <a:ext cx="4407435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FFFF00"/>
              </a:buClr>
              <a:buNone/>
            </a:pPr>
            <a:r>
              <a:rPr lang="en-US" altLang="zh-CN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Introduction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45E5CD0-ECDC-485E-A28E-62CFC7609AB4}"/>
              </a:ext>
            </a:extLst>
          </p:cNvPr>
          <p:cNvSpPr txBox="1"/>
          <p:nvPr/>
        </p:nvSpPr>
        <p:spPr>
          <a:xfrm>
            <a:off x="643835" y="1319320"/>
            <a:ext cx="528044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2000">
                <a:solidFill>
                  <a:srgbClr val="FFFF00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latin typeface="Arial" charset="0"/>
                <a:ea typeface="宋体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Arial" charset="0"/>
                <a:ea typeface="宋体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Arial" charset="0"/>
                <a:ea typeface="宋体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  <a:ea typeface="宋体" charset="-122"/>
              </a:defRPr>
            </a:lvl9pPr>
          </a:lstStyle>
          <a:p>
            <a:pPr algn="l"/>
            <a:r>
              <a:rPr lang="en-US" altLang="zh-CN" sz="2400" dirty="0">
                <a:sym typeface="+mn-lt"/>
              </a:rPr>
              <a:t>Distribution of global plastics production</a:t>
            </a:r>
            <a:endParaRPr lang="zh-CN" altLang="en-US" sz="2400" dirty="0">
              <a:sym typeface="+mn-lt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7660D31-DE88-48C3-A13E-429C446DBB9E}"/>
              </a:ext>
            </a:extLst>
          </p:cNvPr>
          <p:cNvSpPr txBox="1"/>
          <p:nvPr/>
        </p:nvSpPr>
        <p:spPr>
          <a:xfrm>
            <a:off x="639910" y="1845316"/>
            <a:ext cx="3966871" cy="738664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2009         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</a:p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227 MT/year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367 MT/year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5619D49-420A-4CB3-B5AC-95E3F2A30915}"/>
              </a:ext>
            </a:extLst>
          </p:cNvPr>
          <p:cNvSpPr/>
          <p:nvPr/>
        </p:nvSpPr>
        <p:spPr>
          <a:xfrm>
            <a:off x="3206470" y="764736"/>
            <a:ext cx="57929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i="1" dirty="0">
                <a:solidFill>
                  <a:srgbClr val="00FFFF"/>
                </a:solidFill>
                <a:latin typeface="Times New Roman" panose="02020603050405020304" pitchFamily="18" charset="0"/>
                <a:ea typeface="华文中宋" pitchFamily="2" charset="-122"/>
                <a:cs typeface="Times New Roman" panose="02020603050405020304" pitchFamily="18" charset="0"/>
                <a:sym typeface="+mn-lt"/>
              </a:rPr>
              <a:t>Global plastics production</a:t>
            </a:r>
            <a:endParaRPr lang="zh-CN" altLang="en-US" sz="3200" b="1" i="1" dirty="0">
              <a:solidFill>
                <a:srgbClr val="00FFFF"/>
              </a:solidFill>
              <a:latin typeface="Times New Roman" panose="02020603050405020304" pitchFamily="18" charset="0"/>
              <a:ea typeface="华文中宋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BFE80E7B-EDBC-4BDC-B92B-6B45C9D5343D}"/>
              </a:ext>
            </a:extLst>
          </p:cNvPr>
          <p:cNvSpPr/>
          <p:nvPr/>
        </p:nvSpPr>
        <p:spPr>
          <a:xfrm>
            <a:off x="4823054" y="5648682"/>
            <a:ext cx="24637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i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Plastic Europe, 2021</a:t>
            </a:r>
            <a:endParaRPr lang="zh-CN" altLang="en-US" sz="1600" i="1" dirty="0">
              <a:solidFill>
                <a:srgbClr val="FFFF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44B91B2-43E0-42B7-B4AE-A03EAB1FF562}"/>
              </a:ext>
            </a:extLst>
          </p:cNvPr>
          <p:cNvSpPr/>
          <p:nvPr/>
        </p:nvSpPr>
        <p:spPr>
          <a:xfrm>
            <a:off x="6758885" y="1346763"/>
            <a:ext cx="46586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rgbClr val="FFFF00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Plastics demand distribution by type</a:t>
            </a:r>
            <a:endParaRPr lang="zh-CN" altLang="en-US" sz="2400" dirty="0">
              <a:solidFill>
                <a:srgbClr val="FFFF00"/>
              </a:solidFill>
              <a:latin typeface="Times New Roman" panose="02020603050405020304" pitchFamily="18" charset="0"/>
              <a:ea typeface="宋体" charset="-122"/>
              <a:cs typeface="Times New Roman" panose="02020603050405020304" pitchFamily="18" charset="0"/>
            </a:endParaRPr>
          </a:p>
        </p:txBody>
      </p: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1E9A0A55-33B7-48A9-990A-C5EB6E34A343}"/>
              </a:ext>
            </a:extLst>
          </p:cNvPr>
          <p:cNvCxnSpPr/>
          <p:nvPr/>
        </p:nvCxnSpPr>
        <p:spPr>
          <a:xfrm>
            <a:off x="1478760" y="2058919"/>
            <a:ext cx="461298" cy="0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1254C913-BC87-45BC-9BE2-8CE99CEE8A68}"/>
              </a:ext>
            </a:extLst>
          </p:cNvPr>
          <p:cNvCxnSpPr/>
          <p:nvPr/>
        </p:nvCxnSpPr>
        <p:spPr>
          <a:xfrm>
            <a:off x="2354857" y="2424164"/>
            <a:ext cx="461298" cy="0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>
            <a:extLst>
              <a:ext uri="{FF2B5EF4-FFF2-40B4-BE49-F238E27FC236}">
                <a16:creationId xmlns:a16="http://schemas.microsoft.com/office/drawing/2014/main" id="{31FCD0B1-C96A-48A7-BF2C-B43A8D958EBD}"/>
              </a:ext>
            </a:extLst>
          </p:cNvPr>
          <p:cNvSpPr/>
          <p:nvPr/>
        </p:nvSpPr>
        <p:spPr>
          <a:xfrm>
            <a:off x="639910" y="2607225"/>
            <a:ext cx="18476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MT (million tons)</a:t>
            </a:r>
            <a:endParaRPr lang="zh-CN" alt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5">
            <a:extLst>
              <a:ext uri="{FF2B5EF4-FFF2-40B4-BE49-F238E27FC236}">
                <a16:creationId xmlns:a16="http://schemas.microsoft.com/office/drawing/2014/main" id="{5108DDD6-DB52-4CAA-BEC1-867D8FA276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910" y="5946960"/>
            <a:ext cx="1099329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lvl="0" indent="-342900" algn="just">
              <a:buClr>
                <a:srgbClr val="00FFFF"/>
              </a:buClr>
              <a:buFont typeface="Wingdings" panose="05000000000000000000" pitchFamily="2" charset="2"/>
              <a:buChar char="n"/>
              <a:defRPr/>
            </a:pPr>
            <a:r>
              <a:rPr lang="en-US" altLang="zh-CN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Plastics annual production increases rapidly, and</a:t>
            </a:r>
            <a:r>
              <a:rPr lang="en-US" altLang="zh-CN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China </a:t>
            </a:r>
            <a:r>
              <a:rPr lang="en-US" altLang="zh-CN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 the highest production</a:t>
            </a:r>
          </a:p>
          <a:p>
            <a:pPr marL="342900" lvl="0" indent="-342900" algn="just">
              <a:buClr>
                <a:srgbClr val="00FFFF"/>
              </a:buClr>
              <a:buFont typeface="Wingdings" panose="05000000000000000000" pitchFamily="2" charset="2"/>
              <a:buChar char="n"/>
              <a:defRPr/>
            </a:pPr>
            <a:r>
              <a:rPr lang="en-US" altLang="zh-CN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biggest plastics demand type is </a:t>
            </a:r>
            <a:r>
              <a:rPr lang="en-US" altLang="zh-CN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polyethylene (PE) </a:t>
            </a:r>
            <a:r>
              <a:rPr lang="en-US" altLang="zh-CN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Europe 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DC72FB2-DC41-4F9A-8AB6-6AC599AF312D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360629" y="1844872"/>
            <a:ext cx="5277600" cy="37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627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>
            <a:extLst>
              <a:ext uri="{FF2B5EF4-FFF2-40B4-BE49-F238E27FC236}">
                <a16:creationId xmlns:a16="http://schemas.microsoft.com/office/drawing/2014/main" id="{CA60F85F-1DFD-4722-8F3D-FF9BF87545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259" y="119965"/>
            <a:ext cx="834130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3538" indent="-363538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14414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620838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800225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19796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36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894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512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084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lvl="0" indent="0">
              <a:spcBef>
                <a:spcPct val="50000"/>
              </a:spcBef>
              <a:buClr>
                <a:srgbClr val="00FFFF"/>
              </a:buClr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Uptake of microplastics </a:t>
            </a:r>
            <a:r>
              <a:rPr lang="en-US" altLang="zh-C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freshwater organisms</a:t>
            </a:r>
            <a:endParaRPr kumimoji="0" lang="fi-FI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4">
            <a:extLst>
              <a:ext uri="{FF2B5EF4-FFF2-40B4-BE49-F238E27FC236}">
                <a16:creationId xmlns:a16="http://schemas.microsoft.com/office/drawing/2014/main" id="{5A2764B8-2D91-47B0-A77B-9EB198A66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119" y="5182449"/>
            <a:ext cx="11016904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3538" indent="-363538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14414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620838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800225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19796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36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894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512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084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lvl="0" algn="just">
              <a:buClr>
                <a:srgbClr val="00FFFF"/>
              </a:buClr>
              <a:buFont typeface="Wingdings" pitchFamily="2" charset="2"/>
              <a:buChar char="n"/>
              <a:defRPr/>
            </a:pPr>
            <a:r>
              <a:rPr lang="en-US" altLang="zh-CN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 </a:t>
            </a:r>
            <a:r>
              <a:rPr lang="en-US" altLang="zh-CN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nanoplastics</a:t>
            </a:r>
            <a:r>
              <a:rPr lang="en-US" altLang="zh-CN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were distributed in the intestine and brood chamber, and transferred from parent to neonates in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second and third </a:t>
            </a:r>
            <a:r>
              <a:rPr lang="en-US" altLang="zh-CN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generation</a:t>
            </a:r>
          </a:p>
          <a:p>
            <a:pPr lvl="0" algn="just">
              <a:buClr>
                <a:srgbClr val="00FFFF"/>
              </a:buClr>
              <a:buFont typeface="Wingdings" pitchFamily="2" charset="2"/>
              <a:buChar char="n"/>
              <a:defRPr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are two possible routes (not confirmed): </a:t>
            </a:r>
            <a:r>
              <a:rPr lang="en-US" altLang="zh-CN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Permeate into yolk granules/lipid droplets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and/or </a:t>
            </a:r>
            <a:r>
              <a:rPr lang="en-US" altLang="zh-CN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uptake via brood-chamber 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4B2C40FB-1A18-49B4-B4E5-6154CB87A3E6}"/>
              </a:ext>
            </a:extLst>
          </p:cNvPr>
          <p:cNvGrpSpPr/>
          <p:nvPr/>
        </p:nvGrpSpPr>
        <p:grpSpPr>
          <a:xfrm>
            <a:off x="9303667" y="1652670"/>
            <a:ext cx="1875295" cy="1989361"/>
            <a:chOff x="9980909" y="700564"/>
            <a:chExt cx="1875295" cy="1989361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397EF3B3-8E9E-4DB8-8A71-614501D943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1257" t="1478" r="22718" b="2137"/>
            <a:stretch/>
          </p:blipFill>
          <p:spPr>
            <a:xfrm>
              <a:off x="9980909" y="700564"/>
              <a:ext cx="1875295" cy="1670677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FCD55BDC-31D2-48CD-B850-90ADE3A25FB8}"/>
                </a:ext>
              </a:extLst>
            </p:cNvPr>
            <p:cNvSpPr/>
            <p:nvPr/>
          </p:nvSpPr>
          <p:spPr>
            <a:xfrm>
              <a:off x="10090444" y="2320593"/>
              <a:ext cx="167866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Daphnia magna</a:t>
              </a:r>
              <a:endParaRPr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2C1E922-4211-4E29-BB28-474A524C3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80909" y="700564"/>
              <a:ext cx="368410" cy="523530"/>
            </a:xfrm>
            <a:prstGeom prst="rect">
              <a:avLst/>
            </a:prstGeom>
          </p:spPr>
        </p:pic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A2B4838C-321E-4DAD-9A08-EAFB50F7A967}"/>
              </a:ext>
            </a:extLst>
          </p:cNvPr>
          <p:cNvSpPr/>
          <p:nvPr/>
        </p:nvSpPr>
        <p:spPr>
          <a:xfrm>
            <a:off x="8796753" y="4092508"/>
            <a:ext cx="29853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sz="1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 et al., Environ. Sci. Technol., 2020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6978D83-4553-4D56-9F7E-FA276979BF2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05"/>
          <a:stretch/>
        </p:blipFill>
        <p:spPr>
          <a:xfrm>
            <a:off x="660162" y="1181274"/>
            <a:ext cx="7699270" cy="3532381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745443CE-DB84-4408-AA05-3E987A9DC3D5}"/>
              </a:ext>
            </a:extLst>
          </p:cNvPr>
          <p:cNvSpPr/>
          <p:nvPr/>
        </p:nvSpPr>
        <p:spPr>
          <a:xfrm>
            <a:off x="559119" y="763239"/>
            <a:ext cx="58806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Transgenerational effects of  PS </a:t>
            </a:r>
            <a:r>
              <a:rPr lang="en-US" altLang="zh-CN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nanoplastics</a:t>
            </a:r>
            <a:r>
              <a:rPr lang="en-US" altLang="zh-CN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lang="en-US" altLang="zh-CN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magna</a:t>
            </a:r>
            <a:endParaRPr lang="zh-CN" altLang="en-US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749449D-FF1D-43C9-95F9-1B51FB940473}"/>
              </a:ext>
            </a:extLst>
          </p:cNvPr>
          <p:cNvSpPr/>
          <p:nvPr/>
        </p:nvSpPr>
        <p:spPr>
          <a:xfrm>
            <a:off x="8539567" y="3716618"/>
            <a:ext cx="34996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 (20 nm) with green fluorescence</a:t>
            </a:r>
            <a:endParaRPr lang="zh-CN" alt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9522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D8165B8-05F3-461E-B985-62572BF7C1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47" r="2049"/>
          <a:stretch/>
        </p:blipFill>
        <p:spPr>
          <a:xfrm>
            <a:off x="643027" y="1280810"/>
            <a:ext cx="2725143" cy="404440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E584F87-4303-4FCA-951A-6CA09688AD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9180" y="1533175"/>
            <a:ext cx="2465740" cy="11296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525259B-BCC3-4012-8F95-5AC4714141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6452" y="2867154"/>
            <a:ext cx="2489373" cy="123738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A09545-4EC1-4753-8851-AF04C98436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2425" y="1289508"/>
            <a:ext cx="2777526" cy="404979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BDC5CCC-CF66-4E8F-93E6-7409173A20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6453" y="4283105"/>
            <a:ext cx="2462730" cy="103734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FC8DBDE-652C-4CA5-A3A7-B0159BC29A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29951" y="2408158"/>
            <a:ext cx="2531289" cy="1785128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344EBB1D-C0C6-4A28-89E1-DA748AFD8DA2}"/>
              </a:ext>
            </a:extLst>
          </p:cNvPr>
          <p:cNvSpPr/>
          <p:nvPr/>
        </p:nvSpPr>
        <p:spPr>
          <a:xfrm>
            <a:off x="6350219" y="1297666"/>
            <a:ext cx="5332277" cy="4049794"/>
          </a:xfrm>
          <a:prstGeom prst="rect">
            <a:avLst/>
          </a:prstGeom>
          <a:noFill/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860A7205-FC12-4FFB-9D50-2974DA9B9A6D}"/>
              </a:ext>
            </a:extLst>
          </p:cNvPr>
          <p:cNvSpPr/>
          <p:nvPr/>
        </p:nvSpPr>
        <p:spPr>
          <a:xfrm>
            <a:off x="2586847" y="536970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4">
            <a:extLst>
              <a:ext uri="{FF2B5EF4-FFF2-40B4-BE49-F238E27FC236}">
                <a16:creationId xmlns:a16="http://schemas.microsoft.com/office/drawing/2014/main" id="{65CCE2B9-E8C2-4D91-A2B6-012906779D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544" y="5886141"/>
            <a:ext cx="1107345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3538" indent="-363538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14414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620838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800225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19796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36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894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512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084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just">
              <a:buClr>
                <a:srgbClr val="00FFFF"/>
              </a:buClr>
              <a:buFont typeface="Wingdings" pitchFamily="2" charset="2"/>
              <a:buChar char="n"/>
            </a:pPr>
            <a:r>
              <a:rPr lang="en-US" altLang="zh-CN" sz="2000" dirty="0">
                <a:latin typeface="Times New Roman" pitchFamily="18" charset="0"/>
                <a:cs typeface="Times New Roman" panose="02020603050405020304" pitchFamily="18" charset="0"/>
              </a:rPr>
              <a:t>Toxicity of PS-NH</a:t>
            </a:r>
            <a:r>
              <a:rPr lang="en-US" altLang="zh-CN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000" dirty="0">
                <a:latin typeface="Times New Roman" pitchFamily="18" charset="0"/>
                <a:cs typeface="Times New Roman" panose="02020603050405020304" pitchFamily="18" charset="0"/>
              </a:rPr>
              <a:t> was stronger than PS-SO</a:t>
            </a:r>
            <a:r>
              <a:rPr lang="en-US" altLang="zh-CN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H, because PS-NH</a:t>
            </a:r>
            <a:r>
              <a:rPr lang="en-US" altLang="zh-CN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induced stronger reactive oxygen species accumulation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BAA8B22F-C09C-433C-B8C6-A5E2D8F2B686}"/>
              </a:ext>
            </a:extLst>
          </p:cNvPr>
          <p:cNvSpPr/>
          <p:nvPr/>
        </p:nvSpPr>
        <p:spPr>
          <a:xfrm>
            <a:off x="5258047" y="5480525"/>
            <a:ext cx="27093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sz="1400" i="1" dirty="0">
                <a:solidFill>
                  <a:srgbClr val="FFFF00"/>
                </a:solidFill>
                <a:latin typeface="Times New Roman" pitchFamily="18" charset="0"/>
                <a:cs typeface="Times New Roman" panose="02020603050405020304" pitchFamily="18" charset="0"/>
              </a:rPr>
              <a:t>Sun et al., Nat. Nanotechnol., 2020</a:t>
            </a: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AE1BB6A5-6A66-4967-A496-804BE9B32A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78" y="112414"/>
            <a:ext cx="843429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3538" indent="-363538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14414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620838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800225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19796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36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894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512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084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lvl="0" indent="0">
              <a:spcBef>
                <a:spcPct val="50000"/>
              </a:spcBef>
              <a:buClr>
                <a:srgbClr val="00FFFF"/>
              </a:buClr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Toxicity </a:t>
            </a:r>
            <a:r>
              <a:rPr lang="en-US" altLang="zh-C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microplastics to the terrestrial organisms</a:t>
            </a:r>
            <a:endParaRPr kumimoji="0" lang="fi-FI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21849527-3D9C-4F2B-B76F-910F050011D3}"/>
              </a:ext>
            </a:extLst>
          </p:cNvPr>
          <p:cNvSpPr/>
          <p:nvPr/>
        </p:nvSpPr>
        <p:spPr>
          <a:xfrm>
            <a:off x="1106111" y="1618781"/>
            <a:ext cx="1500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Plants in pots</a:t>
            </a:r>
            <a:endParaRPr lang="zh-CN" altLang="en-US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688162A-7F06-4BB3-A60D-1A029E50E355}"/>
              </a:ext>
            </a:extLst>
          </p:cNvPr>
          <p:cNvSpPr/>
          <p:nvPr/>
        </p:nvSpPr>
        <p:spPr>
          <a:xfrm>
            <a:off x="3644744" y="1257100"/>
            <a:ext cx="21948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Fresh weight of aerial parts</a:t>
            </a:r>
            <a:endParaRPr lang="zh-CN" altLang="en-US" sz="1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B3D7C178-1178-4FA6-B298-B4BF2254A74F}"/>
              </a:ext>
            </a:extLst>
          </p:cNvPr>
          <p:cNvSpPr/>
          <p:nvPr/>
        </p:nvSpPr>
        <p:spPr>
          <a:xfrm>
            <a:off x="4177597" y="2606735"/>
            <a:ext cx="10470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Plant length</a:t>
            </a:r>
            <a:endParaRPr lang="zh-CN" altLang="en-US" sz="1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907E188D-F9F2-4518-A25A-2A19A365015A}"/>
              </a:ext>
            </a:extLst>
          </p:cNvPr>
          <p:cNvSpPr/>
          <p:nvPr/>
        </p:nvSpPr>
        <p:spPr>
          <a:xfrm>
            <a:off x="501001" y="748223"/>
            <a:ext cx="79281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Toxicity of PS </a:t>
            </a:r>
            <a:r>
              <a:rPr lang="en-US" altLang="zh-CN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nanoplastics</a:t>
            </a:r>
            <a:r>
              <a:rPr lang="en-US" altLang="zh-CN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to </a:t>
            </a:r>
            <a:r>
              <a:rPr lang="en-US" altLang="zh-CN" sz="2400" b="1" i="1" dirty="0">
                <a:solidFill>
                  <a:srgbClr val="FFFF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Arabidopsis thaliana</a:t>
            </a:r>
            <a:endParaRPr lang="zh-CN" altLang="en-US" sz="24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1BAEEC36-CF8D-44FD-9A7F-3E4B2437C9B0}"/>
              </a:ext>
            </a:extLst>
          </p:cNvPr>
          <p:cNvSpPr/>
          <p:nvPr/>
        </p:nvSpPr>
        <p:spPr>
          <a:xfrm>
            <a:off x="9781068" y="4295725"/>
            <a:ext cx="12682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Root length</a:t>
            </a:r>
            <a:endParaRPr lang="zh-CN" altLang="en-US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055E5EFD-C1F6-4C93-8B8D-10D2A8BC59FA}"/>
              </a:ext>
            </a:extLst>
          </p:cNvPr>
          <p:cNvSpPr/>
          <p:nvPr/>
        </p:nvSpPr>
        <p:spPr>
          <a:xfrm>
            <a:off x="3825258" y="4031377"/>
            <a:ext cx="17155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Chlorophyll content </a:t>
            </a:r>
            <a:endParaRPr lang="zh-CN" altLang="en-US" sz="1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BE9C22F6-6BF7-4E61-A59B-6F7DBF0CED5D}"/>
              </a:ext>
            </a:extLst>
          </p:cNvPr>
          <p:cNvSpPr/>
          <p:nvPr/>
        </p:nvSpPr>
        <p:spPr>
          <a:xfrm>
            <a:off x="2340494" y="5351804"/>
            <a:ext cx="1813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7-week exposure</a:t>
            </a:r>
            <a:endParaRPr lang="zh-CN" altLang="en-US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A07E29A6-2D00-4D92-8BEC-99B095FF9DFD}"/>
              </a:ext>
            </a:extLst>
          </p:cNvPr>
          <p:cNvSpPr/>
          <p:nvPr/>
        </p:nvSpPr>
        <p:spPr>
          <a:xfrm>
            <a:off x="9560988" y="1374973"/>
            <a:ext cx="1774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10-day exposure </a:t>
            </a:r>
            <a:endParaRPr lang="zh-CN" altLang="en-US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2FA0941-EC1B-44E6-8C2E-62B906901817}"/>
              </a:ext>
            </a:extLst>
          </p:cNvPr>
          <p:cNvSpPr/>
          <p:nvPr/>
        </p:nvSpPr>
        <p:spPr>
          <a:xfrm>
            <a:off x="643026" y="1289507"/>
            <a:ext cx="5302925" cy="4049793"/>
          </a:xfrm>
          <a:prstGeom prst="rect">
            <a:avLst/>
          </a:prstGeom>
          <a:noFill/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5660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4">
            <a:extLst>
              <a:ext uri="{FF2B5EF4-FFF2-40B4-BE49-F238E27FC236}">
                <a16:creationId xmlns:a16="http://schemas.microsoft.com/office/drawing/2014/main" id="{65CCE2B9-E8C2-4D91-A2B6-012906779D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917" y="5576553"/>
            <a:ext cx="11116408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3538" indent="-363538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14414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620838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800225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19796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36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894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512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084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lvl="0" algn="just">
              <a:buClr>
                <a:srgbClr val="00FFFF"/>
              </a:buClr>
              <a:buFont typeface="Wingdings" pitchFamily="2" charset="2"/>
              <a:buChar char="n"/>
              <a:defRPr/>
            </a:pPr>
            <a:r>
              <a:rPr lang="en-US" altLang="zh-CN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 microplastics could accumulate in the earthworm intestines</a:t>
            </a:r>
          </a:p>
          <a:p>
            <a:pPr lvl="0" algn="just">
              <a:buClr>
                <a:srgbClr val="00FFFF"/>
              </a:buClr>
              <a:buFont typeface="Wingdings" pitchFamily="2" charset="2"/>
              <a:buChar char="n"/>
              <a:defRPr/>
            </a:pPr>
            <a:r>
              <a:rPr lang="en-US" altLang="zh-CN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Oxidative stress and DNA damage were induced after PS microplastics exposure</a:t>
            </a:r>
          </a:p>
          <a:p>
            <a:pPr lvl="0" algn="just">
              <a:buClr>
                <a:srgbClr val="00FFFF"/>
              </a:buClr>
              <a:buFont typeface="Wingdings" pitchFamily="2" charset="2"/>
              <a:buChar char="n"/>
              <a:defRPr/>
            </a:pPr>
            <a:r>
              <a:rPr lang="en-US" altLang="zh-CN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 (1300 nm) showed stronger toxicity to earthworms than PS (100 nm) , but the mechanism was unknown </a:t>
            </a: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AE1BB6A5-6A66-4967-A496-804BE9B32A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78" y="194754"/>
            <a:ext cx="843429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3538" indent="-363538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14414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620838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800225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19796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36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894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512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084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FFFF"/>
              </a:buClr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Toxicity of microplastics </a:t>
            </a:r>
            <a:r>
              <a:rPr lang="en-US" altLang="zh-C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the terrestrial organisms</a:t>
            </a:r>
            <a:endParaRPr kumimoji="0" lang="fi-FI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907E188D-F9F2-4518-A25A-2A19A365015A}"/>
              </a:ext>
            </a:extLst>
          </p:cNvPr>
          <p:cNvSpPr/>
          <p:nvPr/>
        </p:nvSpPr>
        <p:spPr>
          <a:xfrm>
            <a:off x="647888" y="822885"/>
            <a:ext cx="61403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Toxicity of PS microplastics to </a:t>
            </a:r>
            <a:r>
              <a:rPr kumimoji="0" lang="en-US" altLang="zh-CN" sz="2400" b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earthworm</a:t>
            </a:r>
            <a:endParaRPr kumimoji="0" lang="zh-CN" altLang="en-US" sz="2400" b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等线" panose="02010600030101010101" pitchFamily="2" charset="-122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DB3F414F-224C-4BBC-B0B7-2DDBD7C4E3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6591" y="233731"/>
            <a:ext cx="2380954" cy="1183474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1744FFB1-14C2-4108-8A99-B5B70829616D}"/>
              </a:ext>
            </a:extLst>
          </p:cNvPr>
          <p:cNvSpPr/>
          <p:nvPr/>
        </p:nvSpPr>
        <p:spPr>
          <a:xfrm>
            <a:off x="10134351" y="1418215"/>
            <a:ext cx="14606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Eisenia </a:t>
            </a:r>
            <a:r>
              <a:rPr lang="en-US" altLang="zh-CN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fetida</a:t>
            </a:r>
            <a:endParaRPr lang="zh-CN" altLang="en-US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CC2303E-E270-473C-A919-8AF713A6D6CA}"/>
              </a:ext>
            </a:extLst>
          </p:cNvPr>
          <p:cNvSpPr/>
          <p:nvPr/>
        </p:nvSpPr>
        <p:spPr>
          <a:xfrm>
            <a:off x="4270565" y="5201481"/>
            <a:ext cx="26706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Jiang et al., Environ. </a:t>
            </a:r>
            <a:r>
              <a:rPr lang="en-US" altLang="zh-CN" sz="14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Pollut</a:t>
            </a:r>
            <a:r>
              <a:rPr lang="en-US" altLang="zh-CN" sz="1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2020</a:t>
            </a:r>
            <a:endParaRPr lang="zh-CN" altLang="en-US" sz="1400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30DCF48F-B44D-4BD7-84D3-3DE8DB8AF196}"/>
              </a:ext>
            </a:extLst>
          </p:cNvPr>
          <p:cNvSpPr/>
          <p:nvPr/>
        </p:nvSpPr>
        <p:spPr>
          <a:xfrm>
            <a:off x="5369649" y="1277652"/>
            <a:ext cx="22463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Superoxide dismutase</a:t>
            </a:r>
            <a:endParaRPr lang="zh-CN" alt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743D2FB3-A727-4473-A5FF-8328293DC60C}"/>
              </a:ext>
            </a:extLst>
          </p:cNvPr>
          <p:cNvSpPr/>
          <p:nvPr/>
        </p:nvSpPr>
        <p:spPr>
          <a:xfrm>
            <a:off x="7977799" y="1273943"/>
            <a:ext cx="1351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Glutathione </a:t>
            </a:r>
            <a:endParaRPr lang="zh-CN" alt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CEE5479C-FC71-4591-AB7F-14F5C07D36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726" y="1709756"/>
            <a:ext cx="4180873" cy="334802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16407DEA-8F0D-4C71-8853-2363E4E058CF}"/>
              </a:ext>
            </a:extLst>
          </p:cNvPr>
          <p:cNvSpPr/>
          <p:nvPr/>
        </p:nvSpPr>
        <p:spPr>
          <a:xfrm>
            <a:off x="977289" y="1270084"/>
            <a:ext cx="3852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Contents of PS in earthworm intestines</a:t>
            </a:r>
            <a:endParaRPr lang="zh-CN" alt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73E0C0C-2E51-4950-A57F-695A1AA494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7428" y="3371294"/>
            <a:ext cx="4180873" cy="167317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3988A41-0EC3-44DA-B489-3A3738D205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7428" y="1696443"/>
            <a:ext cx="4180873" cy="1693196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6565FD8A-F39B-43CE-906F-9F52FA917B49}"/>
              </a:ext>
            </a:extLst>
          </p:cNvPr>
          <p:cNvSpPr/>
          <p:nvPr/>
        </p:nvSpPr>
        <p:spPr>
          <a:xfrm>
            <a:off x="9401204" y="4264022"/>
            <a:ext cx="15056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DNA damage 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0599682F-808E-4165-9225-6C19B2AF2FAD}"/>
              </a:ext>
            </a:extLst>
          </p:cNvPr>
          <p:cNvSpPr/>
          <p:nvPr/>
        </p:nvSpPr>
        <p:spPr>
          <a:xfrm>
            <a:off x="9401204" y="2909119"/>
            <a:ext cx="20633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Enzymatic activities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5449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06BD9494-EB5D-4A4D-AE05-A756658E6C3A}"/>
              </a:ext>
            </a:extLst>
          </p:cNvPr>
          <p:cNvSpPr/>
          <p:nvPr/>
        </p:nvSpPr>
        <p:spPr>
          <a:xfrm>
            <a:off x="8726892" y="5276963"/>
            <a:ext cx="31803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Wang et al., Environ. Sci. Technol., 2020</a:t>
            </a:r>
            <a:endParaRPr lang="zh-CN" altLang="en-US" sz="1400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4">
            <a:extLst>
              <a:ext uri="{FF2B5EF4-FFF2-40B4-BE49-F238E27FC236}">
                <a16:creationId xmlns:a16="http://schemas.microsoft.com/office/drawing/2014/main" id="{725374FA-1B7F-49C0-AFA0-8C02911B30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546" y="148609"/>
            <a:ext cx="806054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3538" indent="-363538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14414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620838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800225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19796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36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894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512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084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FFFF"/>
              </a:buClr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Toxicity of microplastics to marine organisms</a:t>
            </a:r>
            <a:endParaRPr kumimoji="0" lang="fi-FI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FFBA49B-47F1-44A4-BC53-AB93186CF710}"/>
              </a:ext>
            </a:extLst>
          </p:cNvPr>
          <p:cNvSpPr/>
          <p:nvPr/>
        </p:nvSpPr>
        <p:spPr>
          <a:xfrm>
            <a:off x="769384" y="748188"/>
            <a:ext cx="81633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Toxicity of microplastics to Grouper (</a:t>
            </a:r>
            <a:r>
              <a:rPr lang="en-US" altLang="zh-CN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Epinephelus</a:t>
            </a:r>
            <a:r>
              <a:rPr lang="en-US" altLang="zh-CN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moara</a:t>
            </a:r>
            <a:r>
              <a:rPr lang="en-US" altLang="zh-CN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0919A90-4B79-436B-827E-A42ED1360A01}"/>
              </a:ext>
            </a:extLst>
          </p:cNvPr>
          <p:cNvSpPr/>
          <p:nvPr/>
        </p:nvSpPr>
        <p:spPr>
          <a:xfrm>
            <a:off x="9356142" y="1794926"/>
            <a:ext cx="1988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Epinephelus</a:t>
            </a:r>
            <a:r>
              <a:rPr lang="en-US" altLang="zh-CN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moara</a:t>
            </a:r>
            <a:endParaRPr lang="zh-CN" altLang="en-US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D71DD3D2-050E-4E73-BD12-D1628CFCD8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14"/>
          <a:stretch/>
        </p:blipFill>
        <p:spPr>
          <a:xfrm>
            <a:off x="608354" y="1324818"/>
            <a:ext cx="7833281" cy="4520117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7506C84A-E837-4327-A712-2F6B6BA2BE31}"/>
              </a:ext>
            </a:extLst>
          </p:cNvPr>
          <p:cNvSpPr/>
          <p:nvPr/>
        </p:nvSpPr>
        <p:spPr>
          <a:xfrm>
            <a:off x="9718406" y="2565824"/>
            <a:ext cx="13184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Eosinophil infiltration 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660D3696-3FDF-44F1-AE22-8E6E596FDADE}"/>
              </a:ext>
            </a:extLst>
          </p:cNvPr>
          <p:cNvSpPr/>
          <p:nvPr/>
        </p:nvSpPr>
        <p:spPr>
          <a:xfrm>
            <a:off x="9718405" y="3165988"/>
            <a:ext cx="1450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focal necrosis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B392EC5E-4B94-4B8C-A1E0-3C6798256F9C}"/>
              </a:ext>
            </a:extLst>
          </p:cNvPr>
          <p:cNvSpPr/>
          <p:nvPr/>
        </p:nvSpPr>
        <p:spPr>
          <a:xfrm>
            <a:off x="9711957" y="3512554"/>
            <a:ext cx="15978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hydropic degeneration 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0E64CCD8-B9BC-4460-9F33-186007FCF9A5}"/>
              </a:ext>
            </a:extLst>
          </p:cNvPr>
          <p:cNvCxnSpPr/>
          <p:nvPr/>
        </p:nvCxnSpPr>
        <p:spPr>
          <a:xfrm>
            <a:off x="9319395" y="2888989"/>
            <a:ext cx="399011" cy="0"/>
          </a:xfrm>
          <a:prstGeom prst="straightConnector1">
            <a:avLst/>
          </a:prstGeom>
          <a:ln w="476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箭头连接符 31">
            <a:extLst>
              <a:ext uri="{FF2B5EF4-FFF2-40B4-BE49-F238E27FC236}">
                <a16:creationId xmlns:a16="http://schemas.microsoft.com/office/drawing/2014/main" id="{FB28E7B6-5B98-4A77-AAAD-FC742B106E99}"/>
              </a:ext>
            </a:extLst>
          </p:cNvPr>
          <p:cNvCxnSpPr/>
          <p:nvPr/>
        </p:nvCxnSpPr>
        <p:spPr>
          <a:xfrm>
            <a:off x="9319394" y="3298269"/>
            <a:ext cx="399011" cy="0"/>
          </a:xfrm>
          <a:prstGeom prst="straightConnector1">
            <a:avLst/>
          </a:prstGeom>
          <a:ln w="4762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椭圆 32">
            <a:extLst>
              <a:ext uri="{FF2B5EF4-FFF2-40B4-BE49-F238E27FC236}">
                <a16:creationId xmlns:a16="http://schemas.microsoft.com/office/drawing/2014/main" id="{6A386EF5-460A-4102-A100-6E1857F7DB7A}"/>
              </a:ext>
            </a:extLst>
          </p:cNvPr>
          <p:cNvSpPr/>
          <p:nvPr/>
        </p:nvSpPr>
        <p:spPr>
          <a:xfrm>
            <a:off x="9319394" y="3653543"/>
            <a:ext cx="399011" cy="29105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 Box 4">
            <a:extLst>
              <a:ext uri="{FF2B5EF4-FFF2-40B4-BE49-F238E27FC236}">
                <a16:creationId xmlns:a16="http://schemas.microsoft.com/office/drawing/2014/main" id="{6D7AE3BB-63D3-4A44-9ADA-BF4F12F64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966" y="5990752"/>
            <a:ext cx="1165480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3538" indent="-363538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14414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620838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800225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19796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36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894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512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084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buClr>
                <a:srgbClr val="00FFFF"/>
              </a:buClr>
              <a:buFont typeface="Wingdings" pitchFamily="2" charset="2"/>
              <a:buChar char="n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Microplastics induced growth inhibition and hepatic/pathological damage of grouper</a:t>
            </a:r>
          </a:p>
          <a:p>
            <a:pPr>
              <a:buClr>
                <a:srgbClr val="00FFFF"/>
              </a:buClr>
              <a:buFont typeface="Wingdings" pitchFamily="2" charset="2"/>
              <a:buChar char="n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enhanced lipid deposition was one of the reasons for the aggravated hepatic lesion upon PD-PS exposure</a:t>
            </a: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626D0D79-CBFA-45B3-8794-C8BD6DF46BB8}"/>
              </a:ext>
            </a:extLst>
          </p:cNvPr>
          <p:cNvSpPr/>
          <p:nvPr/>
        </p:nvSpPr>
        <p:spPr>
          <a:xfrm>
            <a:off x="8932709" y="4299871"/>
            <a:ext cx="27687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PD-PS (photodegraded PS)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&gt; P-PS (pristine PS)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&gt; C-PS (commercial PS)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C8E6FB8-B7F2-43E3-B0C9-610E7ACE0A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3300" y="559855"/>
            <a:ext cx="2266516" cy="11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1776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06BD9494-EB5D-4A4D-AE05-A756658E6C3A}"/>
              </a:ext>
            </a:extLst>
          </p:cNvPr>
          <p:cNvSpPr/>
          <p:nvPr/>
        </p:nvSpPr>
        <p:spPr>
          <a:xfrm>
            <a:off x="6233405" y="5563892"/>
            <a:ext cx="311123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Natarajan  et al., Environ. Res., 2020</a:t>
            </a:r>
            <a:endParaRPr lang="zh-CN" altLang="en-US" sz="1200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4">
            <a:extLst>
              <a:ext uri="{FF2B5EF4-FFF2-40B4-BE49-F238E27FC236}">
                <a16:creationId xmlns:a16="http://schemas.microsoft.com/office/drawing/2014/main" id="{725374FA-1B7F-49C0-AFA0-8C02911B30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147" y="107978"/>
            <a:ext cx="1194770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3538" indent="-363538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14414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620838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800225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19796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36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894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512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084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lvl="0" indent="0">
              <a:spcBef>
                <a:spcPct val="50000"/>
              </a:spcBef>
              <a:buClr>
                <a:srgbClr val="00FFFF"/>
              </a:buClr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Effect of eco-corona on PS </a:t>
            </a:r>
            <a:r>
              <a:rPr lang="en-US" altLang="zh-C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nanoplastics</a:t>
            </a:r>
            <a:r>
              <a:rPr lang="en-US" altLang="zh-C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toxicity towards marine microalgae </a:t>
            </a:r>
          </a:p>
        </p:txBody>
      </p:sp>
      <p:sp>
        <p:nvSpPr>
          <p:cNvPr id="34" name="Text Box 4">
            <a:extLst>
              <a:ext uri="{FF2B5EF4-FFF2-40B4-BE49-F238E27FC236}">
                <a16:creationId xmlns:a16="http://schemas.microsoft.com/office/drawing/2014/main" id="{6D7AE3BB-63D3-4A44-9ADA-BF4F12F64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147" y="5811857"/>
            <a:ext cx="1165167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3538" indent="-363538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14414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620838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800225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19796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36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894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512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084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buClr>
                <a:srgbClr val="00FFFF"/>
              </a:buClr>
              <a:buFont typeface="Wingdings" pitchFamily="2" charset="2"/>
              <a:buChar char="n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Eco-corona formed on PS lessened the toxicity of PS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nanoplastics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towards algae by preventing direct contact between PS and algae</a:t>
            </a:r>
          </a:p>
          <a:p>
            <a:pPr>
              <a:buClr>
                <a:srgbClr val="00FFFF"/>
              </a:buClr>
              <a:buFont typeface="Wingdings" pitchFamily="2" charset="2"/>
              <a:buChar char="n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Negatively charged PS lessened the toxicity  more obviously, due to the higher binding affinity for EPS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AECA4E6-4C98-465A-BCF1-D51435D5F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0160" y="1065465"/>
            <a:ext cx="3815854" cy="210195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1734D20-D957-4974-873B-94810BB2A8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9848" y="1077871"/>
            <a:ext cx="4281360" cy="210195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3BBF847-C3F0-4999-B038-3703EB2010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0160" y="3573910"/>
            <a:ext cx="3815854" cy="198998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7423922-E561-444D-A565-A3240DE10E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9848" y="3566637"/>
            <a:ext cx="4281360" cy="199725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1DCA8AB-82BC-4B4E-AD78-5920B4B7EB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03346" y="1097846"/>
            <a:ext cx="1807009" cy="1458763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3C7C3038-8ECE-4010-9910-43A6F275D05E}"/>
              </a:ext>
            </a:extLst>
          </p:cNvPr>
          <p:cNvSpPr/>
          <p:nvPr/>
        </p:nvSpPr>
        <p:spPr>
          <a:xfrm>
            <a:off x="10269264" y="2579848"/>
            <a:ext cx="1381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Chlorella </a:t>
            </a:r>
            <a:r>
              <a:rPr lang="en-US" altLang="zh-CN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</a:t>
            </a:r>
            <a:endParaRPr lang="zh-CN" alt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EECF99C-8F60-4D66-AEE7-7AE4EA3C7578}"/>
              </a:ext>
            </a:extLst>
          </p:cNvPr>
          <p:cNvSpPr txBox="1"/>
          <p:nvPr/>
        </p:nvSpPr>
        <p:spPr>
          <a:xfrm>
            <a:off x="801328" y="701117"/>
            <a:ext cx="5102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 size  after incubation for EPS (extract from algae)</a:t>
            </a:r>
            <a:endParaRPr lang="zh-CN" alt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F518D39D-62B9-437D-88BA-94963E69DB93}"/>
              </a:ext>
            </a:extLst>
          </p:cNvPr>
          <p:cNvSpPr/>
          <p:nvPr/>
        </p:nvSpPr>
        <p:spPr>
          <a:xfrm>
            <a:off x="6728934" y="728514"/>
            <a:ext cx="13965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Cell viability</a:t>
            </a:r>
            <a:endParaRPr lang="zh-CN" alt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FE23A8AA-697D-4040-957F-1B124CD4D2B2}"/>
              </a:ext>
            </a:extLst>
          </p:cNvPr>
          <p:cNvSpPr/>
          <p:nvPr/>
        </p:nvSpPr>
        <p:spPr>
          <a:xfrm>
            <a:off x="2288641" y="3213001"/>
            <a:ext cx="18517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Cell permeability </a:t>
            </a:r>
            <a:endParaRPr lang="zh-CN" alt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8D51B6E1-104F-4900-BFF2-114F45FCDAED}"/>
              </a:ext>
            </a:extLst>
          </p:cNvPr>
          <p:cNvSpPr/>
          <p:nvPr/>
        </p:nvSpPr>
        <p:spPr>
          <a:xfrm>
            <a:off x="5941019" y="3213001"/>
            <a:ext cx="34714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Quantum yield of  plasma sheath II </a:t>
            </a:r>
            <a:endParaRPr lang="zh-CN" alt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170388CC-C4B4-4499-9D4D-6AD6685D79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16234" y="3042481"/>
            <a:ext cx="1807009" cy="173268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6863927B-E349-4367-BB59-9BBB6BA49B2C}"/>
              </a:ext>
            </a:extLst>
          </p:cNvPr>
          <p:cNvSpPr/>
          <p:nvPr/>
        </p:nvSpPr>
        <p:spPr>
          <a:xfrm>
            <a:off x="9786974" y="4807316"/>
            <a:ext cx="19979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Dong et al.,</a:t>
            </a:r>
            <a:r>
              <a:rPr lang="zh-CN" altLang="en-US" sz="12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Water</a:t>
            </a:r>
            <a:r>
              <a:rPr lang="zh-CN" altLang="en-US" sz="12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Res., 2020</a:t>
            </a:r>
            <a:endParaRPr lang="zh-CN" altLang="en-US" sz="1200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0131AB-3B74-4C0E-98BD-E2359EE7DB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28863" y="3151424"/>
            <a:ext cx="240401" cy="20244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4CEDDB6B-E06E-4419-84F0-2FF3545892F2}"/>
              </a:ext>
            </a:extLst>
          </p:cNvPr>
          <p:cNvSpPr/>
          <p:nvPr/>
        </p:nvSpPr>
        <p:spPr>
          <a:xfrm>
            <a:off x="4248456" y="2179898"/>
            <a:ext cx="94769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altLang="zh-CN" sz="1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 </a:t>
            </a:r>
            <a:r>
              <a:rPr lang="en-US" altLang="zh-CN" sz="1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l-GR" altLang="zh-CN" sz="1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 &lt; 0.001</a:t>
            </a:r>
          </a:p>
          <a:p>
            <a:r>
              <a:rPr lang="el-GR" altLang="zh-CN" sz="1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 </a:t>
            </a:r>
            <a:r>
              <a:rPr lang="en-US" altLang="zh-CN" sz="1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l-GR" altLang="zh-CN" sz="1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 &gt; 0.05</a:t>
            </a:r>
            <a:endParaRPr lang="zh-CN" altLang="en-US" sz="11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9C0C381D-A60E-4DAD-8A35-6F02A6EA70D6}"/>
              </a:ext>
            </a:extLst>
          </p:cNvPr>
          <p:cNvSpPr/>
          <p:nvPr/>
        </p:nvSpPr>
        <p:spPr>
          <a:xfrm>
            <a:off x="8938571" y="2179899"/>
            <a:ext cx="94769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altLang="zh-CN" sz="1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 </a:t>
            </a:r>
            <a:r>
              <a:rPr lang="en-US" altLang="zh-CN" sz="1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l-GR" altLang="zh-CN" sz="1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 &lt; 0.001</a:t>
            </a:r>
          </a:p>
          <a:p>
            <a:r>
              <a:rPr lang="el-GR" altLang="zh-CN" sz="1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1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l-GR" altLang="zh-CN" sz="1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 &lt; 0.01</a:t>
            </a:r>
            <a:endParaRPr lang="zh-CN" altLang="en-US" sz="11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AAB6B511-2543-4A65-9BB0-1C7932B1DD38}"/>
              </a:ext>
            </a:extLst>
          </p:cNvPr>
          <p:cNvSpPr/>
          <p:nvPr/>
        </p:nvSpPr>
        <p:spPr>
          <a:xfrm>
            <a:off x="4240245" y="4590316"/>
            <a:ext cx="947695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altLang="zh-CN" sz="1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 </a:t>
            </a:r>
            <a:r>
              <a:rPr lang="en-US" altLang="zh-CN" sz="1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l-GR" altLang="zh-CN" sz="1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 &lt; 0.001</a:t>
            </a:r>
          </a:p>
          <a:p>
            <a:r>
              <a:rPr lang="el-GR" altLang="zh-CN" sz="1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 </a:t>
            </a:r>
            <a:r>
              <a:rPr lang="en-US" altLang="zh-CN" sz="1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l-GR" altLang="zh-CN" sz="1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 &lt; 0.05</a:t>
            </a:r>
          </a:p>
          <a:p>
            <a:r>
              <a:rPr lang="el-GR" altLang="zh-CN" sz="1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 </a:t>
            </a:r>
            <a:r>
              <a:rPr lang="en-US" altLang="zh-CN" sz="1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l-GR" altLang="zh-CN" sz="1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p&gt; 0.05</a:t>
            </a:r>
            <a:endParaRPr lang="zh-CN" altLang="en-US" sz="11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DEE200D6-04FB-4C61-BC15-A0E822B5F894}"/>
              </a:ext>
            </a:extLst>
          </p:cNvPr>
          <p:cNvSpPr/>
          <p:nvPr/>
        </p:nvSpPr>
        <p:spPr>
          <a:xfrm>
            <a:off x="1108030" y="5568141"/>
            <a:ext cx="450796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1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Note: ‘*’ indicates the difference in percentage noted with respect to control</a:t>
            </a:r>
            <a:endParaRPr lang="zh-CN" altLang="en-US" sz="11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74175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>
            <a:extLst>
              <a:ext uri="{FF2B5EF4-FFF2-40B4-BE49-F238E27FC236}">
                <a16:creationId xmlns:a16="http://schemas.microsoft.com/office/drawing/2014/main" id="{10B88039-CC06-4BEB-8B4F-0F99FA390F71}"/>
              </a:ext>
            </a:extLst>
          </p:cNvPr>
          <p:cNvSpPr/>
          <p:nvPr/>
        </p:nvSpPr>
        <p:spPr>
          <a:xfrm>
            <a:off x="49992" y="-481"/>
            <a:ext cx="120024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69913" lvl="0" indent="-569913">
              <a:buClr>
                <a:srgbClr val="FFFF00"/>
              </a:buClr>
            </a:pPr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V. Potential risk of microplastics to human health</a:t>
            </a:r>
          </a:p>
        </p:txBody>
      </p: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577F28A9-4458-4DDA-9DEA-4CCB9C6CF94C}"/>
              </a:ext>
            </a:extLst>
          </p:cNvPr>
          <p:cNvGrpSpPr/>
          <p:nvPr/>
        </p:nvGrpSpPr>
        <p:grpSpPr>
          <a:xfrm>
            <a:off x="6863512" y="3675648"/>
            <a:ext cx="4288587" cy="2549878"/>
            <a:chOff x="672572" y="602631"/>
            <a:chExt cx="3425329" cy="2316754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17CE28B9-CDB9-4826-92DB-3E91440C88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2572" y="602631"/>
              <a:ext cx="3425329" cy="2316754"/>
            </a:xfrm>
            <a:prstGeom prst="rect">
              <a:avLst/>
            </a:prstGeom>
          </p:spPr>
        </p:pic>
        <p:sp>
          <p:nvSpPr>
            <p:cNvPr id="48" name="矩形 47">
              <a:extLst>
                <a:ext uri="{FF2B5EF4-FFF2-40B4-BE49-F238E27FC236}">
                  <a16:creationId xmlns:a16="http://schemas.microsoft.com/office/drawing/2014/main" id="{3E8111F0-B085-413C-A06A-19CD6AA34807}"/>
                </a:ext>
              </a:extLst>
            </p:cNvPr>
            <p:cNvSpPr/>
            <p:nvPr/>
          </p:nvSpPr>
          <p:spPr>
            <a:xfrm>
              <a:off x="2147829" y="1080289"/>
              <a:ext cx="1804244" cy="3635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altLang="zh-CN" sz="2000" dirty="0">
                  <a:solidFill>
                    <a:srgbClr val="FF0000"/>
                  </a:solidFill>
                  <a:latin typeface="Times New Roman" panose="02020603050405020304" pitchFamily="18" charset="0"/>
                  <a:ea typeface="宋体" charset="-122"/>
                  <a:cs typeface="Times New Roman" panose="02020603050405020304" pitchFamily="18" charset="0"/>
                  <a:sym typeface="+mn-lt"/>
                </a:rPr>
                <a:t>200 particles/g stool</a:t>
              </a:r>
              <a:endParaRPr lang="zh-CN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56" name="Picture 6" descr="Plastic ingestion by humans could equate to eating a credit card a ...">
            <a:extLst>
              <a:ext uri="{FF2B5EF4-FFF2-40B4-BE49-F238E27FC236}">
                <a16:creationId xmlns:a16="http://schemas.microsoft.com/office/drawing/2014/main" id="{8DE7AE50-F86A-4EBB-97DB-769D59AEC5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/>
          <a:stretch/>
        </p:blipFill>
        <p:spPr bwMode="auto">
          <a:xfrm>
            <a:off x="889426" y="927056"/>
            <a:ext cx="5567042" cy="5190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7" name="矩形 56">
            <a:extLst>
              <a:ext uri="{FF2B5EF4-FFF2-40B4-BE49-F238E27FC236}">
                <a16:creationId xmlns:a16="http://schemas.microsoft.com/office/drawing/2014/main" id="{A13A871B-09A3-45B8-803D-834EE5F0849A}"/>
              </a:ext>
            </a:extLst>
          </p:cNvPr>
          <p:cNvSpPr/>
          <p:nvPr/>
        </p:nvSpPr>
        <p:spPr>
          <a:xfrm>
            <a:off x="3094286" y="6181471"/>
            <a:ext cx="115732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WWF, 2019</a:t>
            </a:r>
            <a:endParaRPr lang="zh-CN" altLang="en-US" sz="1200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EDAD7578-EA32-4A44-A687-BE994A4064F5}"/>
              </a:ext>
            </a:extLst>
          </p:cNvPr>
          <p:cNvSpPr/>
          <p:nvPr/>
        </p:nvSpPr>
        <p:spPr>
          <a:xfrm>
            <a:off x="7313104" y="6162830"/>
            <a:ext cx="350905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CNN, 2018; </a:t>
            </a:r>
            <a:r>
              <a:rPr lang="en-US" altLang="zh-CN" sz="12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Schwabl</a:t>
            </a:r>
            <a:r>
              <a:rPr lang="en-US" altLang="zh-CN" sz="12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et al., Ann Intern Med. 2019</a:t>
            </a:r>
            <a:endParaRPr lang="zh-CN" altLang="en-US" sz="1200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0074A449-B70A-4C3B-AF68-96DC75AD3196}"/>
              </a:ext>
            </a:extLst>
          </p:cNvPr>
          <p:cNvSpPr/>
          <p:nvPr/>
        </p:nvSpPr>
        <p:spPr>
          <a:xfrm>
            <a:off x="9501670" y="3832039"/>
            <a:ext cx="1580289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F1561F90-F8DE-41DA-BC0E-86C6A3688EFB}"/>
              </a:ext>
            </a:extLst>
          </p:cNvPr>
          <p:cNvSpPr/>
          <p:nvPr/>
        </p:nvSpPr>
        <p:spPr>
          <a:xfrm>
            <a:off x="7385427" y="4539669"/>
            <a:ext cx="36965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plastics types (PP 63%, PET 17%)</a:t>
            </a:r>
            <a:endParaRPr lang="zh-CN" altLang="en-US" dirty="0"/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BE9D8472-D9EA-4994-A997-F0EE036D89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650" y="6439257"/>
            <a:ext cx="712039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3538" indent="-363538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14414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620838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800225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19796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36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894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512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084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lvl="0" algn="just">
              <a:buClr>
                <a:srgbClr val="00FFFF"/>
              </a:buClr>
              <a:buFont typeface="Wingdings" pitchFamily="2" charset="2"/>
              <a:buChar char="n"/>
              <a:defRPr/>
            </a:pPr>
            <a:r>
              <a:rPr lang="en-US" altLang="zh-CN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Microplastics could enter the human body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FD48B5DB-0C92-4056-BF09-9581074974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3799" y="867160"/>
            <a:ext cx="4131358" cy="2454356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849218EE-4DEA-4A14-BF2E-CD198636DDC3}"/>
              </a:ext>
            </a:extLst>
          </p:cNvPr>
          <p:cNvSpPr/>
          <p:nvPr/>
        </p:nvSpPr>
        <p:spPr>
          <a:xfrm>
            <a:off x="6993799" y="868817"/>
            <a:ext cx="4131358" cy="338554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1600" dirty="0">
                <a:solidFill>
                  <a:schemeClr val="bg1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  <a:sym typeface="+mn-lt"/>
              </a:rPr>
              <a:t>Microplastics in seafood (0-10.5 particles/g)</a:t>
            </a:r>
            <a:endParaRPr lang="zh-CN" altLang="en-US" sz="1600" dirty="0">
              <a:solidFill>
                <a:schemeClr val="bg1"/>
              </a:solidFill>
              <a:latin typeface="Times New Roman" panose="02020603050405020304" pitchFamily="18" charset="0"/>
              <a:ea typeface="宋体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D2AE89D-AFE9-44DF-89B3-BF6F1315AEEA}"/>
              </a:ext>
            </a:extLst>
          </p:cNvPr>
          <p:cNvSpPr/>
          <p:nvPr/>
        </p:nvSpPr>
        <p:spPr>
          <a:xfrm>
            <a:off x="7385427" y="3336369"/>
            <a:ext cx="32086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Danopoulos</a:t>
            </a:r>
            <a:r>
              <a:rPr lang="en-US" altLang="zh-CN" sz="12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al., Environ. Health. </a:t>
            </a:r>
            <a:r>
              <a:rPr lang="en-US" altLang="zh-CN" sz="12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Persp</a:t>
            </a:r>
            <a:r>
              <a:rPr lang="en-US" altLang="zh-CN" sz="12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2020</a:t>
            </a:r>
            <a:endParaRPr lang="zh-CN" altLang="en-US" sz="1200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7378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>
            <a:extLst>
              <a:ext uri="{FF2B5EF4-FFF2-40B4-BE49-F238E27FC236}">
                <a16:creationId xmlns:a16="http://schemas.microsoft.com/office/drawing/2014/main" id="{7342C7A5-1EDF-4DCD-BE7C-B2C810D210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324" y="288289"/>
            <a:ext cx="907152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3538" indent="-363538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14414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620838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800225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19796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36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894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512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084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indent="0">
              <a:spcBef>
                <a:spcPct val="50000"/>
              </a:spcBef>
              <a:buClr>
                <a:srgbClr val="00FFFF"/>
              </a:buClr>
            </a:pPr>
            <a:r>
              <a:rPr lang="en-US" altLang="zh-CN" sz="3200" b="1" i="1" dirty="0">
                <a:solidFill>
                  <a:srgbClr val="00FFFF"/>
                </a:solidFill>
                <a:latin typeface="Times New Roman" panose="02020603050405020304" pitchFamily="18" charset="0"/>
                <a:ea typeface="华文中宋" pitchFamily="2" charset="-122"/>
                <a:cs typeface="Times New Roman" panose="02020603050405020304" pitchFamily="18" charset="0"/>
              </a:rPr>
              <a:t>Major pathways of human exposure to microplastics</a:t>
            </a:r>
            <a:endParaRPr lang="fi-FI" altLang="zh-CN" sz="3200" b="1" i="1" dirty="0">
              <a:solidFill>
                <a:srgbClr val="00FFFF"/>
              </a:solidFill>
              <a:latin typeface="Times New Roman" panose="02020603050405020304" pitchFamily="18" charset="0"/>
              <a:ea typeface="华文中宋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F496E363-0759-4139-A915-BA74C7F2F528}"/>
              </a:ext>
            </a:extLst>
          </p:cNvPr>
          <p:cNvGrpSpPr/>
          <p:nvPr/>
        </p:nvGrpSpPr>
        <p:grpSpPr>
          <a:xfrm>
            <a:off x="260024" y="1128704"/>
            <a:ext cx="12065472" cy="4614883"/>
            <a:chOff x="330606" y="1136944"/>
            <a:chExt cx="11779159" cy="4211099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9437CAFE-708E-4886-A36B-F3E04DE48E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70507" y="1208002"/>
              <a:ext cx="2158943" cy="1479378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98ABE33A-A5B7-4FF3-BF92-B4C1AA3EEC6A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4"/>
            <a:srcRect l="4084" r="19282" b="5644"/>
            <a:stretch/>
          </p:blipFill>
          <p:spPr>
            <a:xfrm>
              <a:off x="2554210" y="3204787"/>
              <a:ext cx="2157881" cy="1542252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666EF61F-9E8D-4540-93F2-9C391B8441D0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t="11819"/>
            <a:stretch/>
          </p:blipFill>
          <p:spPr>
            <a:xfrm>
              <a:off x="388891" y="3197374"/>
              <a:ext cx="2011587" cy="1511474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54F632C5-F75C-463F-8C97-0CE3AB4AB3EC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556534" y="1206603"/>
              <a:ext cx="2134800" cy="1479378"/>
            </a:xfrm>
            <a:prstGeom prst="rect">
              <a:avLst/>
            </a:prstGeom>
          </p:spPr>
        </p:pic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C25B9378-8B4C-478E-8B8A-D4790EAAB0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5899" y="1239446"/>
              <a:ext cx="2158942" cy="1479378"/>
            </a:xfrm>
            <a:prstGeom prst="rect">
              <a:avLst/>
            </a:prstGeom>
            <a:noFill/>
            <a:ln w="28575">
              <a:noFill/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401CC427-2712-4755-A9CF-656494E145A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77839" y="1230883"/>
              <a:ext cx="1993630" cy="1492469"/>
            </a:xfrm>
            <a:prstGeom prst="rect">
              <a:avLst/>
            </a:prstGeom>
          </p:spPr>
        </p:pic>
        <p:sp>
          <p:nvSpPr>
            <p:cNvPr id="26" name="文本框 5">
              <a:extLst>
                <a:ext uri="{FF2B5EF4-FFF2-40B4-BE49-F238E27FC236}">
                  <a16:creationId xmlns:a16="http://schemas.microsoft.com/office/drawing/2014/main" id="{C7D11FB6-524A-49CA-897D-C8C225904B81}"/>
                </a:ext>
              </a:extLst>
            </p:cNvPr>
            <p:cNvSpPr txBox="1"/>
            <p:nvPr/>
          </p:nvSpPr>
          <p:spPr>
            <a:xfrm>
              <a:off x="330606" y="1156280"/>
              <a:ext cx="256938" cy="421269"/>
            </a:xfrm>
            <a:prstGeom prst="rect">
              <a:avLst/>
            </a:prstGeom>
            <a:noFill/>
          </p:spPr>
          <p:txBody>
            <a:bodyPr wrap="square" lIns="91436" tIns="45719" rIns="91436" bIns="45719" rtlCol="0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endPara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文本框 5">
              <a:extLst>
                <a:ext uri="{FF2B5EF4-FFF2-40B4-BE49-F238E27FC236}">
                  <a16:creationId xmlns:a16="http://schemas.microsoft.com/office/drawing/2014/main" id="{B12392E0-86B2-46AB-8C02-479CE059E245}"/>
                </a:ext>
              </a:extLst>
            </p:cNvPr>
            <p:cNvSpPr txBox="1"/>
            <p:nvPr/>
          </p:nvSpPr>
          <p:spPr>
            <a:xfrm>
              <a:off x="4801361" y="1162654"/>
              <a:ext cx="522140" cy="421269"/>
            </a:xfrm>
            <a:prstGeom prst="rect">
              <a:avLst/>
            </a:prstGeom>
            <a:noFill/>
          </p:spPr>
          <p:txBody>
            <a:bodyPr wrap="square" lIns="91436" tIns="45719" rIns="91436" bIns="45719" rtlCol="0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</a:t>
              </a:r>
              <a:endPara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文本框 5">
              <a:extLst>
                <a:ext uri="{FF2B5EF4-FFF2-40B4-BE49-F238E27FC236}">
                  <a16:creationId xmlns:a16="http://schemas.microsoft.com/office/drawing/2014/main" id="{77D2E67F-5248-4AF4-81ED-3EEED04F610A}"/>
                </a:ext>
              </a:extLst>
            </p:cNvPr>
            <p:cNvSpPr txBox="1"/>
            <p:nvPr/>
          </p:nvSpPr>
          <p:spPr>
            <a:xfrm>
              <a:off x="377839" y="3165391"/>
              <a:ext cx="522140" cy="421269"/>
            </a:xfrm>
            <a:prstGeom prst="rect">
              <a:avLst/>
            </a:prstGeom>
            <a:noFill/>
          </p:spPr>
          <p:txBody>
            <a:bodyPr wrap="square" lIns="91436" tIns="45719" rIns="91436" bIns="45719" rtlCol="0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</a:t>
              </a:r>
              <a:endPara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文本框 5">
              <a:extLst>
                <a:ext uri="{FF2B5EF4-FFF2-40B4-BE49-F238E27FC236}">
                  <a16:creationId xmlns:a16="http://schemas.microsoft.com/office/drawing/2014/main" id="{B9DB4049-B0F6-4097-B240-0B798E383267}"/>
                </a:ext>
              </a:extLst>
            </p:cNvPr>
            <p:cNvSpPr txBox="1"/>
            <p:nvPr/>
          </p:nvSpPr>
          <p:spPr>
            <a:xfrm>
              <a:off x="7265480" y="1146319"/>
              <a:ext cx="522140" cy="421269"/>
            </a:xfrm>
            <a:prstGeom prst="rect">
              <a:avLst/>
            </a:prstGeom>
            <a:noFill/>
          </p:spPr>
          <p:txBody>
            <a:bodyPr wrap="square" lIns="91436" tIns="45719" rIns="91436" bIns="45719" rtlCol="0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</a:t>
              </a:r>
              <a:endPara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文本框 5">
              <a:extLst>
                <a:ext uri="{FF2B5EF4-FFF2-40B4-BE49-F238E27FC236}">
                  <a16:creationId xmlns:a16="http://schemas.microsoft.com/office/drawing/2014/main" id="{E47D0425-7A1F-4B52-B1F5-C1FCA6DFC632}"/>
                </a:ext>
              </a:extLst>
            </p:cNvPr>
            <p:cNvSpPr txBox="1"/>
            <p:nvPr/>
          </p:nvSpPr>
          <p:spPr>
            <a:xfrm>
              <a:off x="11258826" y="1136944"/>
              <a:ext cx="522140" cy="421269"/>
            </a:xfrm>
            <a:prstGeom prst="rect">
              <a:avLst/>
            </a:prstGeom>
            <a:noFill/>
          </p:spPr>
          <p:txBody>
            <a:bodyPr wrap="square" lIns="91436" tIns="45719" rIns="91436" bIns="45719" rtlCol="0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</a:t>
              </a:r>
              <a:endPara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文本框 5">
              <a:extLst>
                <a:ext uri="{FF2B5EF4-FFF2-40B4-BE49-F238E27FC236}">
                  <a16:creationId xmlns:a16="http://schemas.microsoft.com/office/drawing/2014/main" id="{D357A0D9-2F74-47CC-BFEA-9FA15B03B4E5}"/>
                </a:ext>
              </a:extLst>
            </p:cNvPr>
            <p:cNvSpPr txBox="1"/>
            <p:nvPr/>
          </p:nvSpPr>
          <p:spPr>
            <a:xfrm>
              <a:off x="4846713" y="3092142"/>
              <a:ext cx="512778" cy="4212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91436" tIns="45719" rIns="91436" bIns="45719" rtlCol="0">
              <a:spAutoFit/>
            </a:bodyPr>
            <a:lstStyle/>
            <a:p>
              <a:r>
                <a: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III</a:t>
              </a:r>
              <a:endPara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CA07324A-4180-47D8-B899-DB7856771C1D}"/>
                </a:ext>
              </a:extLst>
            </p:cNvPr>
            <p:cNvSpPr/>
            <p:nvPr/>
          </p:nvSpPr>
          <p:spPr>
            <a:xfrm>
              <a:off x="351306" y="2732459"/>
              <a:ext cx="2102060" cy="3370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altLang="zh-CN" dirty="0">
                  <a:solidFill>
                    <a:srgbClr val="FFFF00"/>
                  </a:solidFill>
                  <a:latin typeface="Times New Roman" panose="02020603050405020304" pitchFamily="18" charset="0"/>
                  <a:ea typeface="宋体" charset="-122"/>
                  <a:cs typeface="Times New Roman" panose="02020603050405020304" pitchFamily="18" charset="0"/>
                  <a:sym typeface="+mn-lt"/>
                </a:rPr>
                <a:t>0-3.0</a:t>
              </a:r>
              <a:r>
                <a:rPr lang="en-US" altLang="zh-CN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×</a:t>
              </a:r>
              <a:r>
                <a:rPr lang="en-US" altLang="zh-CN" dirty="0">
                  <a:solidFill>
                    <a:srgbClr val="FFFF00"/>
                  </a:solidFill>
                  <a:latin typeface="Times New Roman" panose="02020603050405020304" pitchFamily="18" charset="0"/>
                  <a:ea typeface="宋体" charset="-122"/>
                  <a:cs typeface="Times New Roman" panose="02020603050405020304" pitchFamily="18" charset="0"/>
                  <a:sym typeface="+mn-lt"/>
                </a:rPr>
                <a:t>10</a:t>
              </a:r>
              <a:r>
                <a:rPr lang="en-US" altLang="zh-CN" baseline="30000" dirty="0">
                  <a:solidFill>
                    <a:srgbClr val="FFFF00"/>
                  </a:solidFill>
                  <a:latin typeface="Times New Roman" panose="02020603050405020304" pitchFamily="18" charset="0"/>
                  <a:ea typeface="宋体" charset="-122"/>
                  <a:cs typeface="Times New Roman" panose="02020603050405020304" pitchFamily="18" charset="0"/>
                  <a:sym typeface="+mn-lt"/>
                </a:rPr>
                <a:t>7 </a:t>
              </a:r>
              <a:r>
                <a:rPr lang="en-US" altLang="zh-CN" dirty="0">
                  <a:solidFill>
                    <a:srgbClr val="FFFF00"/>
                  </a:solidFill>
                  <a:latin typeface="Times New Roman" panose="02020603050405020304" pitchFamily="18" charset="0"/>
                  <a:ea typeface="宋体" charset="-122"/>
                  <a:cs typeface="Times New Roman" panose="02020603050405020304" pitchFamily="18" charset="0"/>
                  <a:sym typeface="+mn-lt"/>
                </a:rPr>
                <a:t>particles/L</a:t>
              </a:r>
              <a:endParaRPr lang="zh-CN" altLang="en-US" dirty="0">
                <a:solidFill>
                  <a:srgbClr val="FFFF00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184F5384-4B56-4FAB-9DFA-3CF178BA4FA6}"/>
                </a:ext>
              </a:extLst>
            </p:cNvPr>
            <p:cNvSpPr/>
            <p:nvPr/>
          </p:nvSpPr>
          <p:spPr>
            <a:xfrm>
              <a:off x="4780322" y="2718823"/>
              <a:ext cx="2177179" cy="3370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altLang="zh-CN" dirty="0">
                  <a:solidFill>
                    <a:srgbClr val="FFFF00"/>
                  </a:solidFill>
                  <a:latin typeface="Times New Roman" panose="02020603050405020304" pitchFamily="18" charset="0"/>
                  <a:ea typeface="宋体" charset="-122"/>
                  <a:cs typeface="Times New Roman" panose="02020603050405020304" pitchFamily="18" charset="0"/>
                  <a:sym typeface="+mn-lt"/>
                </a:rPr>
                <a:t>1.62</a:t>
              </a:r>
              <a:r>
                <a:rPr lang="en-US" altLang="zh-CN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×</a:t>
              </a:r>
              <a:r>
                <a:rPr lang="en-US" altLang="zh-CN" dirty="0">
                  <a:solidFill>
                    <a:srgbClr val="FFFF00"/>
                  </a:solidFill>
                  <a:latin typeface="Times New Roman" panose="02020603050405020304" pitchFamily="18" charset="0"/>
                  <a:ea typeface="宋体" charset="-122"/>
                  <a:cs typeface="Times New Roman" panose="02020603050405020304" pitchFamily="18" charset="0"/>
                  <a:sym typeface="+mn-lt"/>
                </a:rPr>
                <a:t>10</a:t>
              </a:r>
              <a:r>
                <a:rPr lang="en-US" altLang="zh-CN" baseline="30000" dirty="0">
                  <a:solidFill>
                    <a:srgbClr val="FFFF00"/>
                  </a:solidFill>
                  <a:latin typeface="Times New Roman" panose="02020603050405020304" pitchFamily="18" charset="0"/>
                  <a:ea typeface="宋体" charset="-122"/>
                  <a:cs typeface="Times New Roman" panose="02020603050405020304" pitchFamily="18" charset="0"/>
                  <a:sym typeface="+mn-lt"/>
                </a:rPr>
                <a:t>7</a:t>
              </a:r>
              <a:r>
                <a:rPr lang="en-US" altLang="zh-CN" dirty="0">
                  <a:solidFill>
                    <a:srgbClr val="FFFF00"/>
                  </a:solidFill>
                  <a:latin typeface="Times New Roman" panose="02020603050405020304" pitchFamily="18" charset="0"/>
                  <a:ea typeface="宋体" charset="-122"/>
                  <a:cs typeface="Times New Roman" panose="02020603050405020304" pitchFamily="18" charset="0"/>
                  <a:sym typeface="+mn-lt"/>
                </a:rPr>
                <a:t>  particles/L</a:t>
              </a:r>
              <a:endParaRPr lang="zh-CN" altLang="en-US" dirty="0">
                <a:solidFill>
                  <a:srgbClr val="FFFF00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EE8E15C6-2827-420F-A4BD-A4DBCD75935D}"/>
                </a:ext>
              </a:extLst>
            </p:cNvPr>
            <p:cNvSpPr/>
            <p:nvPr/>
          </p:nvSpPr>
          <p:spPr>
            <a:xfrm>
              <a:off x="2608849" y="4758263"/>
              <a:ext cx="1814107" cy="3370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altLang="zh-CN" dirty="0">
                  <a:solidFill>
                    <a:srgbClr val="FFFF00"/>
                  </a:solidFill>
                  <a:latin typeface="Times New Roman" panose="02020603050405020304" pitchFamily="18" charset="0"/>
                  <a:ea typeface="宋体" charset="-122"/>
                  <a:cs typeface="Times New Roman" panose="02020603050405020304" pitchFamily="18" charset="0"/>
                  <a:sym typeface="+mn-lt"/>
                </a:rPr>
                <a:t> 0-10.5 particles/g</a:t>
              </a:r>
              <a:endParaRPr lang="zh-CN" altLang="en-US" dirty="0">
                <a:solidFill>
                  <a:srgbClr val="FFFF00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307C997C-EB97-4E34-A98E-AF84AFCBF26B}"/>
                </a:ext>
              </a:extLst>
            </p:cNvPr>
            <p:cNvSpPr/>
            <p:nvPr/>
          </p:nvSpPr>
          <p:spPr>
            <a:xfrm>
              <a:off x="363147" y="4751828"/>
              <a:ext cx="1980994" cy="3370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altLang="zh-CN" dirty="0">
                  <a:solidFill>
                    <a:srgbClr val="FFFF00"/>
                  </a:solidFill>
                  <a:latin typeface="Times New Roman" panose="02020603050405020304" pitchFamily="18" charset="0"/>
                  <a:ea typeface="宋体" charset="-122"/>
                  <a:cs typeface="Times New Roman" panose="02020603050405020304" pitchFamily="18" charset="0"/>
                  <a:sym typeface="+mn-lt"/>
                </a:rPr>
                <a:t>118±88 particles/L</a:t>
              </a:r>
              <a:endParaRPr lang="zh-CN" altLang="en-US" dirty="0">
                <a:solidFill>
                  <a:srgbClr val="FFFF00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AEF005FF-D301-488F-92C0-E56E46D18088}"/>
                </a:ext>
              </a:extLst>
            </p:cNvPr>
            <p:cNvSpPr/>
            <p:nvPr/>
          </p:nvSpPr>
          <p:spPr>
            <a:xfrm>
              <a:off x="9293250" y="2712192"/>
              <a:ext cx="2816515" cy="5897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altLang="zh-CN" dirty="0">
                  <a:solidFill>
                    <a:srgbClr val="FFFF00"/>
                  </a:solidFill>
                  <a:latin typeface="Times New Roman" panose="02020603050405020304" pitchFamily="18" charset="0"/>
                  <a:ea typeface="宋体" charset="-122"/>
                  <a:cs typeface="Times New Roman" panose="02020603050405020304" pitchFamily="18" charset="0"/>
                  <a:sym typeface="+mn-lt"/>
                </a:rPr>
                <a:t>11.6 billion microplastics</a:t>
              </a:r>
            </a:p>
            <a:p>
              <a:pPr algn="ctr">
                <a:spcBef>
                  <a:spcPct val="0"/>
                </a:spcBef>
              </a:pPr>
              <a:r>
                <a:rPr lang="en-US" altLang="zh-CN" dirty="0">
                  <a:solidFill>
                    <a:srgbClr val="FFFF00"/>
                  </a:solidFill>
                  <a:latin typeface="Times New Roman" panose="02020603050405020304" pitchFamily="18" charset="0"/>
                  <a:ea typeface="宋体" charset="-122"/>
                  <a:cs typeface="Times New Roman" panose="02020603050405020304" pitchFamily="18" charset="0"/>
                  <a:sym typeface="+mn-lt"/>
                </a:rPr>
                <a:t>3.1 billion </a:t>
              </a:r>
              <a:r>
                <a:rPr lang="en-US" altLang="zh-CN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宋体" charset="-122"/>
                  <a:cs typeface="Times New Roman" panose="02020603050405020304" pitchFamily="18" charset="0"/>
                  <a:sym typeface="+mn-lt"/>
                </a:rPr>
                <a:t>nanoplastics</a:t>
              </a:r>
              <a:endParaRPr lang="zh-CN" altLang="en-US" dirty="0">
                <a:solidFill>
                  <a:srgbClr val="FFFF00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CC4CEE53-4C63-4423-A519-A00BB42C60C6}"/>
                </a:ext>
              </a:extLst>
            </p:cNvPr>
            <p:cNvSpPr/>
            <p:nvPr/>
          </p:nvSpPr>
          <p:spPr>
            <a:xfrm>
              <a:off x="4650021" y="4758263"/>
              <a:ext cx="3599566" cy="5897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Nanoplastics</a:t>
              </a:r>
              <a:r>
                <a:rPr lang="en-US" altLang="zh-CN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in human skin epidermal cells (LSCM image)</a:t>
              </a:r>
              <a:endParaRPr lang="zh-CN" alt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8179A6D0-59C4-461D-82F4-E915DFD1B05C}"/>
                </a:ext>
              </a:extLst>
            </p:cNvPr>
            <p:cNvGrpSpPr/>
            <p:nvPr/>
          </p:nvGrpSpPr>
          <p:grpSpPr>
            <a:xfrm>
              <a:off x="8166628" y="3293271"/>
              <a:ext cx="3943137" cy="1871289"/>
              <a:chOff x="5538418" y="5022352"/>
              <a:chExt cx="3943137" cy="1871289"/>
            </a:xfrm>
          </p:grpSpPr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4BFE22DB-E891-4D7E-9C86-C9F1257F2F7E}"/>
                  </a:ext>
                </a:extLst>
              </p:cNvPr>
              <p:cNvSpPr/>
              <p:nvPr/>
            </p:nvSpPr>
            <p:spPr>
              <a:xfrm>
                <a:off x="5730053" y="5022352"/>
                <a:ext cx="180347" cy="2808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endParaRPr lang="zh-CN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id="{B9F341FB-250E-45B4-A43B-3DDC8C6FD514}"/>
                  </a:ext>
                </a:extLst>
              </p:cNvPr>
              <p:cNvSpPr/>
              <p:nvPr/>
            </p:nvSpPr>
            <p:spPr>
              <a:xfrm>
                <a:off x="5538418" y="5040049"/>
                <a:ext cx="3943137" cy="18535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FR" altLang="zh-CN" sz="1400" i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Lehner et al., Environ. Sci. Technol., 2019</a:t>
                </a:r>
              </a:p>
              <a:p>
                <a:r>
                  <a:rPr lang="fr-FR" altLang="zh-CN" sz="1400" i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Zhang et al., Environ. Sci. Technol., 2020</a:t>
                </a:r>
              </a:p>
              <a:p>
                <a:r>
                  <a:rPr lang="en-US" altLang="zh-CN" sz="1400" i="1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Danopoulos</a:t>
                </a:r>
                <a:r>
                  <a:rPr lang="en-US" altLang="zh-CN" sz="1400" i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 et al., Environ. Health. </a:t>
                </a:r>
                <a:r>
                  <a:rPr lang="en-US" altLang="zh-CN" sz="1400" i="1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Persp</a:t>
                </a:r>
                <a:r>
                  <a:rPr lang="en-US" altLang="zh-CN" sz="1400" i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., 2020</a:t>
                </a:r>
              </a:p>
              <a:p>
                <a:r>
                  <a:rPr lang="en-US" altLang="zh-CN" sz="1400" i="1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Schymanski</a:t>
                </a:r>
                <a:r>
                  <a:rPr lang="en-US" altLang="zh-CN" sz="1400" i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 et al., Water Res., 2018</a:t>
                </a:r>
              </a:p>
              <a:p>
                <a:r>
                  <a:rPr lang="en-US" altLang="zh-CN" sz="1400" i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Hernandez et al., Environ. Sci. Technol., 2019</a:t>
                </a:r>
              </a:p>
              <a:p>
                <a:r>
                  <a:rPr lang="en-US" altLang="zh-CN" sz="1400" i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Li et al., Nature Food, 2020</a:t>
                </a:r>
              </a:p>
              <a:p>
                <a:r>
                  <a:rPr lang="en-US" altLang="zh-CN" sz="1400" i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Zhang et al., Environ. Sci. Technol.,  2020</a:t>
                </a:r>
              </a:p>
              <a:p>
                <a:r>
                  <a:rPr lang="en-US" altLang="zh-CN" sz="1400" i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Vogt et al., J. Invest. Dermatol., 2006</a:t>
                </a:r>
              </a:p>
              <a:p>
                <a:r>
                  <a:rPr lang="en-US" altLang="zh-CN" sz="1400" i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Ranjan </a:t>
                </a:r>
                <a:r>
                  <a:rPr lang="zh-CN" altLang="en-US" sz="1400" i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lang="en-US" altLang="zh-CN" sz="1400" i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et</a:t>
                </a:r>
                <a:r>
                  <a:rPr lang="zh-CN" altLang="en-US" sz="1400" i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lang="en-US" altLang="zh-CN" sz="1400" i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al.,</a:t>
                </a:r>
                <a:r>
                  <a:rPr lang="zh-CN" altLang="en-US" sz="1400" i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lang="en-US" altLang="zh-CN" sz="1400" i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J.</a:t>
                </a:r>
                <a:r>
                  <a:rPr lang="zh-CN" altLang="en-US" sz="1400" i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lang="en-US" altLang="zh-CN" sz="1400" i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Hazar.</a:t>
                </a:r>
                <a:r>
                  <a:rPr lang="zh-CN" altLang="en-US" sz="1400" i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lang="en-US" altLang="zh-CN" sz="1400" i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Mater., 2021</a:t>
                </a:r>
              </a:p>
            </p:txBody>
          </p:sp>
        </p:grp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C9567A23-CC56-485D-8B8E-478FCFA602EB}"/>
                </a:ext>
              </a:extLst>
            </p:cNvPr>
            <p:cNvSpPr/>
            <p:nvPr/>
          </p:nvSpPr>
          <p:spPr>
            <a:xfrm>
              <a:off x="6872953" y="2727820"/>
              <a:ext cx="2665447" cy="33701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(102±21.1)×10</a:t>
              </a:r>
              <a:r>
                <a:rPr lang="en-US" altLang="zh-CN" baseline="300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 </a:t>
              </a:r>
              <a:r>
                <a:rPr lang="en-US" altLang="zh-CN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particles/L</a:t>
              </a:r>
              <a:endParaRPr lang="zh-CN" alt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1" name="文本框 5">
            <a:extLst>
              <a:ext uri="{FF2B5EF4-FFF2-40B4-BE49-F238E27FC236}">
                <a16:creationId xmlns:a16="http://schemas.microsoft.com/office/drawing/2014/main" id="{E71A9700-696A-439B-85A5-0923F85B17DE}"/>
              </a:ext>
            </a:extLst>
          </p:cNvPr>
          <p:cNvSpPr txBox="1"/>
          <p:nvPr/>
        </p:nvSpPr>
        <p:spPr>
          <a:xfrm>
            <a:off x="2602600" y="3319011"/>
            <a:ext cx="534832" cy="461663"/>
          </a:xfrm>
          <a:prstGeom prst="rect">
            <a:avLst/>
          </a:prstGeom>
          <a:noFill/>
        </p:spPr>
        <p:txBody>
          <a:bodyPr wrap="square" lIns="91436" tIns="45719" rIns="91436" bIns="45719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endParaRPr lang="zh-CN" alt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 Box 4">
            <a:extLst>
              <a:ext uri="{FF2B5EF4-FFF2-40B4-BE49-F238E27FC236}">
                <a16:creationId xmlns:a16="http://schemas.microsoft.com/office/drawing/2014/main" id="{4BA96F52-0798-4924-A66F-D1236CB925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554" y="6035005"/>
            <a:ext cx="995878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3538" indent="-363538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14414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620838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800225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19796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36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894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512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084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lvl="0" algn="just">
              <a:buClr>
                <a:srgbClr val="00FFFF"/>
              </a:buClr>
              <a:buFont typeface="Wingdings" pitchFamily="2" charset="2"/>
              <a:buChar char="n"/>
              <a:defRPr/>
            </a:pPr>
            <a:r>
              <a:rPr lang="en-US" altLang="zh-CN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Microplastics can enter the human body through ingestion and inhalation easily in daily life </a:t>
            </a:r>
          </a:p>
        </p:txBody>
      </p:sp>
      <p:sp>
        <p:nvSpPr>
          <p:cNvPr id="41" name="文本框 5">
            <a:extLst>
              <a:ext uri="{FF2B5EF4-FFF2-40B4-BE49-F238E27FC236}">
                <a16:creationId xmlns:a16="http://schemas.microsoft.com/office/drawing/2014/main" id="{32860390-A8D1-40CC-9F64-90EF0042E35B}"/>
              </a:ext>
            </a:extLst>
          </p:cNvPr>
          <p:cNvSpPr txBox="1"/>
          <p:nvPr/>
        </p:nvSpPr>
        <p:spPr>
          <a:xfrm>
            <a:off x="474440" y="5541342"/>
            <a:ext cx="4093698" cy="400108"/>
          </a:xfrm>
          <a:prstGeom prst="rect">
            <a:avLst/>
          </a:prstGeom>
          <a:noFill/>
        </p:spPr>
        <p:txBody>
          <a:bodyPr wrap="square" lIns="91436" tIns="45719" rIns="91436" bIns="45719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I: Lung; II: Gastrointestinal; III: Skin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5C52D66-003D-4671-A06C-653BD68E40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01179" y="1231650"/>
            <a:ext cx="2221885" cy="1615921"/>
          </a:xfrm>
          <a:prstGeom prst="rect">
            <a:avLst/>
          </a:prstGeom>
        </p:spPr>
      </p:pic>
      <p:sp>
        <p:nvSpPr>
          <p:cNvPr id="42" name="文本框 5">
            <a:extLst>
              <a:ext uri="{FF2B5EF4-FFF2-40B4-BE49-F238E27FC236}">
                <a16:creationId xmlns:a16="http://schemas.microsoft.com/office/drawing/2014/main" id="{2F478085-60B4-472A-A32F-29995227053D}"/>
              </a:ext>
            </a:extLst>
          </p:cNvPr>
          <p:cNvSpPr txBox="1"/>
          <p:nvPr/>
        </p:nvSpPr>
        <p:spPr>
          <a:xfrm>
            <a:off x="2440219" y="1150838"/>
            <a:ext cx="463453" cy="461663"/>
          </a:xfrm>
          <a:prstGeom prst="rect">
            <a:avLst/>
          </a:prstGeom>
          <a:noFill/>
        </p:spPr>
        <p:txBody>
          <a:bodyPr wrap="square" lIns="91436" tIns="45719" rIns="91436" bIns="45719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zh-CN" alt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5710404-F48D-4B6A-947F-627CE9921975}"/>
              </a:ext>
            </a:extLst>
          </p:cNvPr>
          <p:cNvSpPr/>
          <p:nvPr/>
        </p:nvSpPr>
        <p:spPr>
          <a:xfrm>
            <a:off x="2478784" y="2873065"/>
            <a:ext cx="2274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9.9</a:t>
            </a:r>
            <a:r>
              <a:rPr lang="en-US" altLang="zh-CN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fr-FR" altLang="zh-CN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fr-FR" altLang="zh-CN" baseline="30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fr-FR" altLang="zh-CN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particles</a:t>
            </a:r>
            <a:r>
              <a:rPr lang="fr-FR" altLang="zh-CN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/m</a:t>
            </a:r>
            <a:r>
              <a:rPr lang="fr-FR" altLang="zh-CN" baseline="30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fr-FR" altLang="zh-CN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/d</a:t>
            </a:r>
            <a:endParaRPr lang="zh-CN" alt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6DB1F18-814E-4AFE-BBC9-9E6AA8D7BE8B}"/>
              </a:ext>
            </a:extLst>
          </p:cNvPr>
          <p:cNvSpPr/>
          <p:nvPr/>
        </p:nvSpPr>
        <p:spPr>
          <a:xfrm>
            <a:off x="3585586" y="1195311"/>
            <a:ext cx="10534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Dormitory</a:t>
            </a:r>
            <a:endParaRPr lang="zh-CN" alt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7382614C-8369-416F-97E6-E12D36F1A8C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996"/>
          <a:stretch/>
        </p:blipFill>
        <p:spPr>
          <a:xfrm>
            <a:off x="5327706" y="3403040"/>
            <a:ext cx="1478352" cy="1716643"/>
          </a:xfrm>
          <a:prstGeom prst="rect">
            <a:avLst/>
          </a:prstGeom>
        </p:spPr>
      </p:pic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C5E99C2F-31BA-4C4B-A8B0-7A9B73B97D47}"/>
              </a:ext>
            </a:extLst>
          </p:cNvPr>
          <p:cNvCxnSpPr>
            <a:cxnSpLocks/>
          </p:cNvCxnSpPr>
          <p:nvPr/>
        </p:nvCxnSpPr>
        <p:spPr>
          <a:xfrm flipH="1" flipV="1">
            <a:off x="6290758" y="4380759"/>
            <a:ext cx="167152" cy="146022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箭头连接符 42">
            <a:extLst>
              <a:ext uri="{FF2B5EF4-FFF2-40B4-BE49-F238E27FC236}">
                <a16:creationId xmlns:a16="http://schemas.microsoft.com/office/drawing/2014/main" id="{338A976D-EA3D-4D97-9A2C-879ACF9A0930}"/>
              </a:ext>
            </a:extLst>
          </p:cNvPr>
          <p:cNvCxnSpPr>
            <a:cxnSpLocks/>
          </p:cNvCxnSpPr>
          <p:nvPr/>
        </p:nvCxnSpPr>
        <p:spPr>
          <a:xfrm flipH="1" flipV="1">
            <a:off x="5546318" y="4929861"/>
            <a:ext cx="122413" cy="104878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箭头连接符 45">
            <a:extLst>
              <a:ext uri="{FF2B5EF4-FFF2-40B4-BE49-F238E27FC236}">
                <a16:creationId xmlns:a16="http://schemas.microsoft.com/office/drawing/2014/main" id="{5D1A0DAE-C519-4D8B-849C-5D54EE09ED49}"/>
              </a:ext>
            </a:extLst>
          </p:cNvPr>
          <p:cNvCxnSpPr>
            <a:cxnSpLocks/>
          </p:cNvCxnSpPr>
          <p:nvPr/>
        </p:nvCxnSpPr>
        <p:spPr>
          <a:xfrm flipH="1" flipV="1">
            <a:off x="5400804" y="4487872"/>
            <a:ext cx="122413" cy="104878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本框 46">
            <a:extLst>
              <a:ext uri="{FF2B5EF4-FFF2-40B4-BE49-F238E27FC236}">
                <a16:creationId xmlns:a16="http://schemas.microsoft.com/office/drawing/2014/main" id="{FF1ED62F-FAC4-4841-944C-0EF309E63AF5}"/>
              </a:ext>
            </a:extLst>
          </p:cNvPr>
          <p:cNvSpPr txBox="1"/>
          <p:nvPr/>
        </p:nvSpPr>
        <p:spPr>
          <a:xfrm>
            <a:off x="6425632" y="436770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PS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9DFDEA2F-23E1-467F-9D0B-8AC88F5B156E}"/>
              </a:ext>
            </a:extLst>
          </p:cNvPr>
          <p:cNvSpPr txBox="1"/>
          <p:nvPr/>
        </p:nvSpPr>
        <p:spPr>
          <a:xfrm>
            <a:off x="6367605" y="3328078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PS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9" name="直接箭头连接符 48">
            <a:extLst>
              <a:ext uri="{FF2B5EF4-FFF2-40B4-BE49-F238E27FC236}">
                <a16:creationId xmlns:a16="http://schemas.microsoft.com/office/drawing/2014/main" id="{FF65359F-5268-4B6F-8AD4-B3097032EC9B}"/>
              </a:ext>
            </a:extLst>
          </p:cNvPr>
          <p:cNvCxnSpPr>
            <a:cxnSpLocks/>
          </p:cNvCxnSpPr>
          <p:nvPr/>
        </p:nvCxnSpPr>
        <p:spPr>
          <a:xfrm flipH="1">
            <a:off x="6389774" y="3584961"/>
            <a:ext cx="136272" cy="252965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30464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1963D1A-F954-4FDA-A05E-C76E95E306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990" y="1320773"/>
            <a:ext cx="1504950" cy="3371850"/>
          </a:xfrm>
          <a:prstGeom prst="rect">
            <a:avLst/>
          </a:prstGeom>
        </p:spPr>
      </p:pic>
      <p:sp>
        <p:nvSpPr>
          <p:cNvPr id="6" name="Text Box 4">
            <a:extLst>
              <a:ext uri="{FF2B5EF4-FFF2-40B4-BE49-F238E27FC236}">
                <a16:creationId xmlns:a16="http://schemas.microsoft.com/office/drawing/2014/main" id="{36579614-D6F8-499E-A1ED-4FA008D517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482" y="183047"/>
            <a:ext cx="1023413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3538" indent="-363538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14414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620838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800225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19796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36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894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512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084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indent="0">
              <a:spcBef>
                <a:spcPct val="50000"/>
              </a:spcBef>
              <a:buClr>
                <a:srgbClr val="00FFFF"/>
              </a:buClr>
            </a:pPr>
            <a:r>
              <a:rPr lang="en-US" altLang="zh-CN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华文中宋" pitchFamily="2" charset="-122"/>
                <a:cs typeface="Times New Roman" panose="02020603050405020304" pitchFamily="18" charset="0"/>
              </a:rPr>
              <a:t>Release of micro(nano)plastics from plastic infant feeding bottles</a:t>
            </a:r>
          </a:p>
        </p:txBody>
      </p: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1E6701E1-6EBF-4E18-A222-411D0A3CF0E2}"/>
              </a:ext>
            </a:extLst>
          </p:cNvPr>
          <p:cNvCxnSpPr>
            <a:cxnSpLocks/>
          </p:cNvCxnSpPr>
          <p:nvPr/>
        </p:nvCxnSpPr>
        <p:spPr>
          <a:xfrm flipV="1">
            <a:off x="1557867" y="1534415"/>
            <a:ext cx="1196537" cy="41291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F10E6618-D2CC-44D0-BDA4-3443A6C7D921}"/>
              </a:ext>
            </a:extLst>
          </p:cNvPr>
          <p:cNvCxnSpPr>
            <a:cxnSpLocks/>
          </p:cNvCxnSpPr>
          <p:nvPr/>
        </p:nvCxnSpPr>
        <p:spPr>
          <a:xfrm>
            <a:off x="2007388" y="4159639"/>
            <a:ext cx="766706" cy="40166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>
            <a:extLst>
              <a:ext uri="{FF2B5EF4-FFF2-40B4-BE49-F238E27FC236}">
                <a16:creationId xmlns:a16="http://schemas.microsoft.com/office/drawing/2014/main" id="{7DFB3415-510F-453E-85CC-0B708A673CE2}"/>
              </a:ext>
            </a:extLst>
          </p:cNvPr>
          <p:cNvSpPr txBox="1"/>
          <p:nvPr/>
        </p:nvSpPr>
        <p:spPr>
          <a:xfrm>
            <a:off x="3940685" y="3673514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PP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BA7C7D1-B8F3-4070-8D57-2668F80948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8404" y="1517518"/>
            <a:ext cx="2914290" cy="1949574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2CDFD3C9-A2B0-43F7-B749-97932F2203EB}"/>
              </a:ext>
            </a:extLst>
          </p:cNvPr>
          <p:cNvSpPr/>
          <p:nvPr/>
        </p:nvSpPr>
        <p:spPr>
          <a:xfrm>
            <a:off x="280225" y="4601736"/>
            <a:ext cx="25199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Plastic feeding bottles</a:t>
            </a:r>
            <a:endParaRPr lang="zh-CN" altLang="en-US" sz="2400" dirty="0">
              <a:latin typeface="Times New Roman" panose="02020603050405020304" pitchFamily="18" charset="0"/>
              <a:ea typeface="宋体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F8BCBBBC-B51A-42F1-BDA5-87D02FE4C30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632"/>
          <a:stretch/>
        </p:blipFill>
        <p:spPr>
          <a:xfrm>
            <a:off x="2754404" y="4166263"/>
            <a:ext cx="2938290" cy="151906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B452C0C1-5E4F-43FE-B41B-918CCCDA73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5940" y="1475366"/>
            <a:ext cx="3009900" cy="3679826"/>
          </a:xfrm>
          <a:prstGeom prst="rect">
            <a:avLst/>
          </a:prstGeom>
        </p:spPr>
      </p:pic>
      <p:sp>
        <p:nvSpPr>
          <p:cNvPr id="22" name="箭头: 右 21">
            <a:extLst>
              <a:ext uri="{FF2B5EF4-FFF2-40B4-BE49-F238E27FC236}">
                <a16:creationId xmlns:a16="http://schemas.microsoft.com/office/drawing/2014/main" id="{BA39D82C-069F-408F-8C8C-4383FDD4F508}"/>
              </a:ext>
            </a:extLst>
          </p:cNvPr>
          <p:cNvSpPr/>
          <p:nvPr/>
        </p:nvSpPr>
        <p:spPr>
          <a:xfrm>
            <a:off x="5856813" y="2986450"/>
            <a:ext cx="658900" cy="356311"/>
          </a:xfrm>
          <a:prstGeom prst="rightArrow">
            <a:avLst/>
          </a:prstGeom>
          <a:noFill/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箭头: 右 22">
            <a:extLst>
              <a:ext uri="{FF2B5EF4-FFF2-40B4-BE49-F238E27FC236}">
                <a16:creationId xmlns:a16="http://schemas.microsoft.com/office/drawing/2014/main" id="{17B1B6C5-2D89-49E8-9194-05D89215C51C}"/>
              </a:ext>
            </a:extLst>
          </p:cNvPr>
          <p:cNvSpPr/>
          <p:nvPr/>
        </p:nvSpPr>
        <p:spPr>
          <a:xfrm>
            <a:off x="9711449" y="2972344"/>
            <a:ext cx="461730" cy="365714"/>
          </a:xfrm>
          <a:prstGeom prst="rightArrow">
            <a:avLst/>
          </a:prstGeom>
          <a:noFill/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45922EEB-C68F-48C1-90AF-18EFCA9225A5}"/>
              </a:ext>
            </a:extLst>
          </p:cNvPr>
          <p:cNvSpPr txBox="1"/>
          <p:nvPr/>
        </p:nvSpPr>
        <p:spPr>
          <a:xfrm>
            <a:off x="10247916" y="2688946"/>
            <a:ext cx="18483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Micro(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nano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)plastics?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89C1A4A6-857A-4F34-A51D-F51D462386D3}"/>
              </a:ext>
            </a:extLst>
          </p:cNvPr>
          <p:cNvSpPr/>
          <p:nvPr/>
        </p:nvSpPr>
        <p:spPr>
          <a:xfrm>
            <a:off x="6916464" y="5445938"/>
            <a:ext cx="22823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World Health Organization, 2007 </a:t>
            </a:r>
            <a:endParaRPr lang="zh-CN" altLang="en-US" sz="1200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Box 4">
            <a:extLst>
              <a:ext uri="{FF2B5EF4-FFF2-40B4-BE49-F238E27FC236}">
                <a16:creationId xmlns:a16="http://schemas.microsoft.com/office/drawing/2014/main" id="{A723E427-1447-4F83-9767-1F623C939C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622" y="6042723"/>
            <a:ext cx="1078687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3538" indent="-363538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14414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620838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800225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19796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36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894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512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084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buClr>
                <a:srgbClr val="00FFFF"/>
              </a:buClr>
              <a:buFont typeface="Wingdings" pitchFamily="2" charset="2"/>
              <a:buChar char="n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micro(nano)plastics be released from plastic infant feeding bottles?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E12C500D-C733-4736-A379-0FFE645BCA91}"/>
              </a:ext>
            </a:extLst>
          </p:cNvPr>
          <p:cNvSpPr/>
          <p:nvPr/>
        </p:nvSpPr>
        <p:spPr>
          <a:xfrm>
            <a:off x="479422" y="5296936"/>
            <a:ext cx="22749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 et al., Nature Food, 2020</a:t>
            </a:r>
          </a:p>
          <a:p>
            <a:r>
              <a:rPr lang="en-US" altLang="zh-CN" sz="12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altLang="zh-CN" sz="12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al., </a:t>
            </a:r>
            <a:r>
              <a:rPr lang="fr-FR" altLang="zh-CN" sz="12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Nat. Nanotechnol., 2022</a:t>
            </a:r>
            <a:endParaRPr lang="en-US" altLang="zh-CN" sz="1200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6E49F760-0648-487F-96FA-03E61CCDEA22}"/>
              </a:ext>
            </a:extLst>
          </p:cNvPr>
          <p:cNvSpPr/>
          <p:nvPr/>
        </p:nvSpPr>
        <p:spPr>
          <a:xfrm>
            <a:off x="7218310" y="1011195"/>
            <a:ext cx="14638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Sterilizing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7ABF94C2-B24E-4F50-A6BA-8A078CF5AD6C}"/>
              </a:ext>
            </a:extLst>
          </p:cNvPr>
          <p:cNvSpPr/>
          <p:nvPr/>
        </p:nvSpPr>
        <p:spPr>
          <a:xfrm>
            <a:off x="402711" y="1011195"/>
            <a:ext cx="5364781" cy="4740782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BA586C88-8A31-47B5-A627-41858A3F65BD}"/>
              </a:ext>
            </a:extLst>
          </p:cNvPr>
          <p:cNvSpPr/>
          <p:nvPr/>
        </p:nvSpPr>
        <p:spPr>
          <a:xfrm>
            <a:off x="6526163" y="1005643"/>
            <a:ext cx="3110549" cy="4740782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B7F6B863-532B-4F03-A083-9F0F579AE3EE}"/>
              </a:ext>
            </a:extLst>
          </p:cNvPr>
          <p:cNvSpPr txBox="1"/>
          <p:nvPr/>
        </p:nvSpPr>
        <p:spPr>
          <a:xfrm>
            <a:off x="2514142" y="1117408"/>
            <a:ext cx="33489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Polydimethylsiloxane (PDMS)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9727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>
            <a:extLst>
              <a:ext uri="{FF2B5EF4-FFF2-40B4-BE49-F238E27FC236}">
                <a16:creationId xmlns:a16="http://schemas.microsoft.com/office/drawing/2014/main" id="{298F7F26-561D-4C3E-B517-959A925B90ED}"/>
              </a:ext>
            </a:extLst>
          </p:cNvPr>
          <p:cNvSpPr/>
          <p:nvPr/>
        </p:nvSpPr>
        <p:spPr>
          <a:xfrm>
            <a:off x="254466" y="159352"/>
            <a:ext cx="93904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buClr>
                <a:srgbClr val="00FFFF"/>
              </a:buClr>
            </a:pPr>
            <a:r>
              <a:rPr lang="en-US" altLang="zh-CN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Micro(</a:t>
            </a:r>
            <a:r>
              <a:rPr lang="en-US" altLang="zh-CN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nano</a:t>
            </a:r>
            <a:r>
              <a:rPr lang="en-US" altLang="zh-CN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)plastics release from silicone-rubber baby </a:t>
            </a:r>
            <a:r>
              <a:rPr lang="en-US" altLang="zh-CN" sz="2800" b="1" dirty="0">
                <a:solidFill>
                  <a:srgbClr val="00FFFF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teats </a:t>
            </a:r>
            <a:endParaRPr lang="zh-CN" altLang="en-US" sz="2800" b="1" dirty="0">
              <a:solidFill>
                <a:srgbClr val="00FFFF"/>
              </a:solidFill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EFD5DA42-826B-4544-9189-4F0D92AB756C}"/>
              </a:ext>
            </a:extLst>
          </p:cNvPr>
          <p:cNvSpPr/>
          <p:nvPr/>
        </p:nvSpPr>
        <p:spPr>
          <a:xfrm>
            <a:off x="4565018" y="6043541"/>
            <a:ext cx="51697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Teat and micro(nano)plastic sample preparation</a:t>
            </a:r>
            <a:endParaRPr lang="zh-CN" altLang="en-US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3FDF2D0-7B43-4ABF-A4FF-D7FFACD14F2E}"/>
              </a:ext>
            </a:extLst>
          </p:cNvPr>
          <p:cNvSpPr/>
          <p:nvPr/>
        </p:nvSpPr>
        <p:spPr>
          <a:xfrm>
            <a:off x="6598346" y="5834807"/>
            <a:ext cx="227498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12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altLang="zh-CN" sz="12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al., </a:t>
            </a:r>
            <a:r>
              <a:rPr lang="fr-FR" altLang="zh-CN" sz="12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Nat. Nanotechnol., 2022</a:t>
            </a:r>
            <a:endParaRPr lang="en-US" altLang="zh-CN" sz="1200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13AD9C1-FACA-486E-9F67-8B98A1DE89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381"/>
          <a:stretch/>
        </p:blipFill>
        <p:spPr>
          <a:xfrm>
            <a:off x="3068810" y="3512348"/>
            <a:ext cx="8274623" cy="2288593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5F6CF1B1-572A-42D4-A1F3-D50D4FB6D6CD}"/>
              </a:ext>
            </a:extLst>
          </p:cNvPr>
          <p:cNvGrpSpPr/>
          <p:nvPr/>
        </p:nvGrpSpPr>
        <p:grpSpPr>
          <a:xfrm>
            <a:off x="354379" y="1268685"/>
            <a:ext cx="1794756" cy="4182532"/>
            <a:chOff x="354379" y="1268685"/>
            <a:chExt cx="1794756" cy="4182532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A46A010E-146F-49D8-ACA2-5DA1E2C35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4379" y="1268685"/>
              <a:ext cx="1794756" cy="4182532"/>
            </a:xfrm>
            <a:prstGeom prst="rect">
              <a:avLst/>
            </a:prstGeom>
          </p:spPr>
        </p:pic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62DB1FE6-EAB7-4EAF-B36A-F8F3FBB3EA89}"/>
                </a:ext>
              </a:extLst>
            </p:cNvPr>
            <p:cNvSpPr/>
            <p:nvPr/>
          </p:nvSpPr>
          <p:spPr>
            <a:xfrm>
              <a:off x="643467" y="1305643"/>
              <a:ext cx="1267616" cy="1217423"/>
            </a:xfrm>
            <a:prstGeom prst="rect">
              <a:avLst/>
            </a:prstGeom>
            <a:noFill/>
            <a:ln>
              <a:solidFill>
                <a:srgbClr val="0000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3B75F664-9352-440B-9F4F-E37C1F846D86}"/>
              </a:ext>
            </a:extLst>
          </p:cNvPr>
          <p:cNvGrpSpPr/>
          <p:nvPr/>
        </p:nvGrpSpPr>
        <p:grpSpPr>
          <a:xfrm>
            <a:off x="1894959" y="1057059"/>
            <a:ext cx="9448474" cy="4142597"/>
            <a:chOff x="1894959" y="1057059"/>
            <a:chExt cx="9448474" cy="4142597"/>
          </a:xfrm>
        </p:grpSpPr>
        <p:cxnSp>
          <p:nvCxnSpPr>
            <p:cNvPr id="19" name="直接箭头连接符 18">
              <a:extLst>
                <a:ext uri="{FF2B5EF4-FFF2-40B4-BE49-F238E27FC236}">
                  <a16:creationId xmlns:a16="http://schemas.microsoft.com/office/drawing/2014/main" id="{24B42C7A-65E7-49A1-84EB-F0E18B409049}"/>
                </a:ext>
              </a:extLst>
            </p:cNvPr>
            <p:cNvCxnSpPr>
              <a:cxnSpLocks/>
            </p:cNvCxnSpPr>
            <p:nvPr/>
          </p:nvCxnSpPr>
          <p:spPr>
            <a:xfrm>
              <a:off x="1894959" y="1793772"/>
              <a:ext cx="1116000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0CB7F455-0F6D-41D2-9082-EBE5ED3D9C84}"/>
                </a:ext>
              </a:extLst>
            </p:cNvPr>
            <p:cNvGrpSpPr/>
            <p:nvPr/>
          </p:nvGrpSpPr>
          <p:grpSpPr>
            <a:xfrm>
              <a:off x="3068810" y="1057059"/>
              <a:ext cx="8274623" cy="2346783"/>
              <a:chOff x="3068810" y="1057059"/>
              <a:chExt cx="8274623" cy="2346783"/>
            </a:xfrm>
          </p:grpSpPr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B1142964-E88C-4E86-BBFD-ED7EBA1BF44A}"/>
                  </a:ext>
                </a:extLst>
              </p:cNvPr>
              <p:cNvSpPr/>
              <p:nvPr/>
            </p:nvSpPr>
            <p:spPr>
              <a:xfrm>
                <a:off x="3068810" y="1057059"/>
                <a:ext cx="8274623" cy="234678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pic>
            <p:nvPicPr>
              <p:cNvPr id="23" name="图片 22">
                <a:extLst>
                  <a:ext uri="{FF2B5EF4-FFF2-40B4-BE49-F238E27FC236}">
                    <a16:creationId xmlns:a16="http://schemas.microsoft.com/office/drawing/2014/main" id="{6E9BB8A9-BCCF-4103-9B9A-33E5936EA08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60906"/>
              <a:stretch/>
            </p:blipFill>
            <p:spPr>
              <a:xfrm>
                <a:off x="3176161" y="1095793"/>
                <a:ext cx="6677137" cy="2244607"/>
              </a:xfrm>
              <a:prstGeom prst="rect">
                <a:avLst/>
              </a:prstGeom>
            </p:spPr>
          </p:pic>
          <p:cxnSp>
            <p:nvCxnSpPr>
              <p:cNvPr id="17" name="直接箭头连接符 16">
                <a:extLst>
                  <a:ext uri="{FF2B5EF4-FFF2-40B4-BE49-F238E27FC236}">
                    <a16:creationId xmlns:a16="http://schemas.microsoft.com/office/drawing/2014/main" id="{8F5B5559-D95A-4ED9-BEA7-E4DA3D4DAA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34767" y="2267905"/>
                <a:ext cx="1196537" cy="0"/>
              </a:xfrm>
              <a:prstGeom prst="straightConnector1">
                <a:avLst/>
              </a:prstGeom>
              <a:ln w="22225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FF9645CE-5768-49FA-849E-C92167E00BF8}"/>
                </a:ext>
              </a:extLst>
            </p:cNvPr>
            <p:cNvSpPr/>
            <p:nvPr/>
          </p:nvSpPr>
          <p:spPr>
            <a:xfrm>
              <a:off x="8511278" y="1301345"/>
              <a:ext cx="2064155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Washing three times</a:t>
              </a:r>
              <a:endPara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915AE71C-8874-4E82-97C2-8103BFED4C20}"/>
                </a:ext>
              </a:extLst>
            </p:cNvPr>
            <p:cNvSpPr/>
            <p:nvPr/>
          </p:nvSpPr>
          <p:spPr>
            <a:xfrm>
              <a:off x="5590436" y="1266612"/>
              <a:ext cx="1978427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Steaming at 100 </a:t>
              </a:r>
              <a:r>
                <a:rPr lang="zh-CN" alt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℃</a:t>
              </a: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62DF61BF-C3E9-45CD-B0CC-F633A30BE466}"/>
                </a:ext>
              </a:extLst>
            </p:cNvPr>
            <p:cNvSpPr/>
            <p:nvPr/>
          </p:nvSpPr>
          <p:spPr>
            <a:xfrm>
              <a:off x="3268111" y="1057059"/>
              <a:ext cx="1721168" cy="64633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Silicone baby bottle teats</a:t>
              </a:r>
              <a:endPara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E42B3E14-B776-4ABA-801D-6D71DC425D5E}"/>
                </a:ext>
              </a:extLst>
            </p:cNvPr>
            <p:cNvSpPr/>
            <p:nvPr/>
          </p:nvSpPr>
          <p:spPr>
            <a:xfrm>
              <a:off x="7005552" y="3021263"/>
              <a:ext cx="1614545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Steaming again</a:t>
              </a:r>
              <a:endPara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9415591E-E23E-4295-976D-32D93A376C79}"/>
                </a:ext>
              </a:extLst>
            </p:cNvPr>
            <p:cNvSpPr/>
            <p:nvPr/>
          </p:nvSpPr>
          <p:spPr>
            <a:xfrm>
              <a:off x="7383058" y="2463697"/>
              <a:ext cx="955711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>
              <a:spAutoFit/>
            </a:bodyPr>
            <a:lstStyle/>
            <a:p>
              <a:r>
                <a:rPr lang="en-US" altLang="zh-CN" sz="1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60 cycles</a:t>
              </a:r>
              <a:endParaRPr lang="zh-CN" alt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7EEA10DD-8B1F-4A82-96F7-C35F5FFE2AA3}"/>
                </a:ext>
              </a:extLst>
            </p:cNvPr>
            <p:cNvSpPr/>
            <p:nvPr/>
          </p:nvSpPr>
          <p:spPr>
            <a:xfrm>
              <a:off x="8212177" y="3531759"/>
              <a:ext cx="1046124" cy="64633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O-PTIR imaging</a:t>
              </a:r>
              <a:endPara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259D076F-CA2F-48A1-85A3-CA4D363E088C}"/>
                </a:ext>
              </a:extLst>
            </p:cNvPr>
            <p:cNvSpPr/>
            <p:nvPr/>
          </p:nvSpPr>
          <p:spPr>
            <a:xfrm>
              <a:off x="5344242" y="3575654"/>
              <a:ext cx="2224621" cy="52322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Sample preparation and air drying</a:t>
              </a:r>
              <a:endParaRPr lang="zh-CN" alt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6307680A-16A1-4FFF-B44E-F998CE8367FD}"/>
                </a:ext>
              </a:extLst>
            </p:cNvPr>
            <p:cNvSpPr/>
            <p:nvPr/>
          </p:nvSpPr>
          <p:spPr>
            <a:xfrm>
              <a:off x="4668126" y="4642130"/>
              <a:ext cx="922310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Filtration</a:t>
              </a:r>
              <a:endParaRPr lang="zh-CN" alt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0855D082-7944-469B-9176-B0A5622DE1FD}"/>
                </a:ext>
              </a:extLst>
            </p:cNvPr>
            <p:cNvSpPr/>
            <p:nvPr/>
          </p:nvSpPr>
          <p:spPr>
            <a:xfrm>
              <a:off x="6504759" y="4635272"/>
              <a:ext cx="1064104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Deposition</a:t>
              </a:r>
              <a:endParaRPr lang="zh-CN" alt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4CC5A80E-243D-4C9A-B4F5-47AA69ADC165}"/>
                </a:ext>
              </a:extLst>
            </p:cNvPr>
            <p:cNvSpPr/>
            <p:nvPr/>
          </p:nvSpPr>
          <p:spPr>
            <a:xfrm>
              <a:off x="3522476" y="4553325"/>
              <a:ext cx="691984" cy="646331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Wash</a:t>
              </a:r>
            </a:p>
            <a:p>
              <a:r>
                <a:rPr lang="en-US" altLang="zh-CN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water</a:t>
              </a:r>
              <a:endPara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12702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455D176-7637-4026-9EB6-B4437C6103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68" y="1420943"/>
            <a:ext cx="6381265" cy="4348714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301123DE-DD6F-4590-8D39-96269A37716E}"/>
              </a:ext>
            </a:extLst>
          </p:cNvPr>
          <p:cNvSpPr/>
          <p:nvPr/>
        </p:nvSpPr>
        <p:spPr>
          <a:xfrm>
            <a:off x="270934" y="413218"/>
            <a:ext cx="93904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buClr>
                <a:srgbClr val="00FFFF"/>
              </a:buClr>
            </a:pPr>
            <a:r>
              <a:rPr lang="en-US" altLang="zh-CN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Micro(</a:t>
            </a:r>
            <a:r>
              <a:rPr lang="en-US" altLang="zh-CN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nano</a:t>
            </a:r>
            <a:r>
              <a:rPr lang="en-US" altLang="zh-CN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)plastics release from silicone-rubber baby teats </a:t>
            </a:r>
            <a:endParaRPr lang="zh-CN" altLang="en-US" sz="2800" b="1" dirty="0">
              <a:solidFill>
                <a:srgbClr val="FFFF00"/>
              </a:solidFill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B93307F7-D7DC-49AE-80C5-1E6E086C70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1066" y="1477279"/>
            <a:ext cx="5367867" cy="3903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3538" indent="-363538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14414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620838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800225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19796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36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894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512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084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lnSpc>
                <a:spcPts val="3000"/>
              </a:lnSpc>
              <a:buClr>
                <a:srgbClr val="00FFFF"/>
              </a:buClr>
              <a:buFont typeface="Wingdings" pitchFamily="2" charset="2"/>
              <a:buChar char="n"/>
              <a:defRPr/>
            </a:pPr>
            <a:r>
              <a:rPr lang="en-US" altLang="zh-CN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Flake- or oil-film-shaped </a:t>
            </a:r>
            <a:r>
              <a:rPr lang="en-US" altLang="zh-CN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micro(</a:t>
            </a:r>
            <a:r>
              <a:rPr lang="en-US" altLang="zh-CN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nano</a:t>
            </a:r>
            <a:r>
              <a:rPr lang="en-US" altLang="zh-CN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)plastics </a:t>
            </a:r>
            <a:r>
              <a:rPr lang="en-US" altLang="zh-CN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(0.6–332 </a:t>
            </a:r>
            <a:r>
              <a:rPr lang="en-US" altLang="zh-CN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μm</a:t>
            </a:r>
            <a:r>
              <a:rPr lang="en-US" altLang="zh-CN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were generated by the steam-induced degradation of baby teats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ts val="3000"/>
              </a:lnSpc>
              <a:buClr>
                <a:srgbClr val="00FFFF"/>
              </a:buClr>
              <a:buFont typeface="Wingdings" pitchFamily="2" charset="2"/>
              <a:buChar char="n"/>
              <a:defRPr/>
            </a:pPr>
            <a:r>
              <a:rPr lang="en-US" altLang="zh-CN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the age of one year, a baby could ingest &gt;</a:t>
            </a:r>
            <a:r>
              <a:rPr lang="en-US" altLang="zh-CN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0.66 million </a:t>
            </a:r>
            <a:r>
              <a:rPr lang="en-US" altLang="zh-CN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elastomer-derived microplastics  </a:t>
            </a:r>
          </a:p>
          <a:p>
            <a:pPr lvl="0" algn="just">
              <a:lnSpc>
                <a:spcPts val="3000"/>
              </a:lnSpc>
              <a:buClr>
                <a:srgbClr val="00FFFF"/>
              </a:buClr>
              <a:buFont typeface="Wingdings" pitchFamily="2" charset="2"/>
              <a:buChar char="n"/>
              <a:defRPr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Global microplastics emission from teats sterilization may be as high as </a:t>
            </a:r>
            <a:r>
              <a:rPr lang="en-US" altLang="zh-CN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5.2×10</a:t>
            </a:r>
            <a:r>
              <a:rPr lang="en-US" altLang="zh-CN" sz="2000" baseline="30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en-US" altLang="zh-CN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particles/year</a:t>
            </a:r>
          </a:p>
          <a:p>
            <a:pPr lvl="0" algn="just">
              <a:lnSpc>
                <a:spcPts val="3000"/>
              </a:lnSpc>
              <a:buClr>
                <a:srgbClr val="00FFFF"/>
              </a:buClr>
              <a:buFont typeface="Wingdings" pitchFamily="2" charset="2"/>
              <a:buChar char="n"/>
              <a:defRPr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health and environmental risks of the particles are yet unknown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BE54ECA-555B-4C12-861D-AF00777EF767}"/>
              </a:ext>
            </a:extLst>
          </p:cNvPr>
          <p:cNvSpPr/>
          <p:nvPr/>
        </p:nvSpPr>
        <p:spPr>
          <a:xfrm>
            <a:off x="2301714" y="5769657"/>
            <a:ext cx="227498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12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altLang="zh-CN" sz="12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al., </a:t>
            </a:r>
            <a:r>
              <a:rPr lang="fr-FR" altLang="zh-CN" sz="12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Nat. Nanotechnol., 2022</a:t>
            </a:r>
            <a:endParaRPr lang="en-US" altLang="zh-CN" sz="1200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5548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E6FE1B5-4FE2-4CA8-A2AE-7352F405E8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7" r="2122" b="1006"/>
          <a:stretch/>
        </p:blipFill>
        <p:spPr>
          <a:xfrm>
            <a:off x="309070" y="1406428"/>
            <a:ext cx="3923508" cy="278640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5481C65B-15CD-4965-A124-7541BA9A0D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8281" y="1387701"/>
            <a:ext cx="3740279" cy="278773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0577AFD3-7572-4D5A-927A-5B2D6F300D43}"/>
              </a:ext>
            </a:extLst>
          </p:cNvPr>
          <p:cNvSpPr/>
          <p:nvPr/>
        </p:nvSpPr>
        <p:spPr>
          <a:xfrm>
            <a:off x="5051816" y="1014903"/>
            <a:ext cx="2299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Release into ocean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7EE1E2E-E122-4803-82FC-EFD5ACCF9F6C}"/>
              </a:ext>
            </a:extLst>
          </p:cNvPr>
          <p:cNvSpPr/>
          <p:nvPr/>
        </p:nvSpPr>
        <p:spPr>
          <a:xfrm>
            <a:off x="145222" y="125757"/>
            <a:ext cx="121760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1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itchFamily="2" charset="-122"/>
                <a:cs typeface="Times New Roman" panose="02020603050405020304" pitchFamily="18" charset="0"/>
                <a:sym typeface="+mn-lt"/>
              </a:rPr>
              <a:t>Plastics pollution: one of the world’s greatest environmental problems</a:t>
            </a:r>
            <a:endParaRPr kumimoji="0" lang="zh-CN" altLang="en-US" sz="3200" b="1" i="1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Times New Roman" panose="02020603050405020304" pitchFamily="18" charset="0"/>
              <a:ea typeface="华文中宋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84BC2E9-11AC-4903-85F3-556110F75BDB}"/>
              </a:ext>
            </a:extLst>
          </p:cNvPr>
          <p:cNvSpPr/>
          <p:nvPr/>
        </p:nvSpPr>
        <p:spPr>
          <a:xfrm>
            <a:off x="309070" y="4690026"/>
            <a:ext cx="41391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8.37 billion tons of accumulated plastic waste in the world (1950-2019)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296D64AD-02FC-4F3E-B1DD-615D83617386}"/>
              </a:ext>
            </a:extLst>
          </p:cNvPr>
          <p:cNvSpPr/>
          <p:nvPr/>
        </p:nvSpPr>
        <p:spPr>
          <a:xfrm>
            <a:off x="4669094" y="4758380"/>
            <a:ext cx="34245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4-12 million tons/year in ocean 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EFEEBAED-DE5B-440A-BC8F-D3ED1B4E05AD}"/>
              </a:ext>
            </a:extLst>
          </p:cNvPr>
          <p:cNvSpPr/>
          <p:nvPr/>
        </p:nvSpPr>
        <p:spPr>
          <a:xfrm>
            <a:off x="72331" y="4243378"/>
            <a:ext cx="44059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Editors</a:t>
            </a:r>
            <a:r>
              <a:rPr lang="en-US" altLang="zh-CN" sz="1400" i="1" dirty="0">
                <a:solidFill>
                  <a:srgbClr val="FFFF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en-US" sz="1400" i="1" dirty="0">
                <a:solidFill>
                  <a:srgbClr val="FFFF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Nat. </a:t>
            </a:r>
            <a:r>
              <a:rPr kumimoji="0" lang="en-US" altLang="zh-CN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Commun</a:t>
            </a:r>
            <a:r>
              <a:rPr kumimoji="0" lang="en-US" altLang="zh-CN" sz="1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.</a:t>
            </a:r>
            <a:r>
              <a:rPr lang="en-US" altLang="zh-CN" sz="1400" i="1" dirty="0">
                <a:solidFill>
                  <a:srgbClr val="FFFF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kumimoji="0" lang="en-US" altLang="zh-CN" sz="1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2018; Wang et al., Sci. Adv., 2018 </a:t>
            </a:r>
            <a:endParaRPr kumimoji="0" lang="zh-CN" altLang="en-US" sz="14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6FBE64B4-A5A2-42EE-A06B-D1EAD7F0EC42}"/>
              </a:ext>
            </a:extLst>
          </p:cNvPr>
          <p:cNvSpPr/>
          <p:nvPr/>
        </p:nvSpPr>
        <p:spPr>
          <a:xfrm>
            <a:off x="4319223" y="4245222"/>
            <a:ext cx="433307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400" i="1" dirty="0">
                <a:solidFill>
                  <a:srgbClr val="FFFF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Silva et al., Chem. Eng. J., 2021;</a:t>
            </a:r>
            <a:r>
              <a:rPr lang="en-US" altLang="zh-CN" sz="1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Cressey, Nature, 2016</a:t>
            </a:r>
            <a:endParaRPr lang="zh-CN" altLang="en-US" sz="1400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06F77E30-587F-49A9-9EAC-3DC3EF8ED76C}"/>
              </a:ext>
            </a:extLst>
          </p:cNvPr>
          <p:cNvSpPr/>
          <p:nvPr/>
        </p:nvSpPr>
        <p:spPr>
          <a:xfrm>
            <a:off x="8766116" y="4748997"/>
            <a:ext cx="34245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Killing 100,000/year marine mammals and turtles</a:t>
            </a:r>
            <a:endParaRPr lang="zh-CN" altLang="en-US" sz="2000" dirty="0">
              <a:solidFill>
                <a:srgbClr val="00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2A31A26E-23D2-44E5-B9E9-89EA78A4B42E}"/>
              </a:ext>
            </a:extLst>
          </p:cNvPr>
          <p:cNvSpPr/>
          <p:nvPr/>
        </p:nvSpPr>
        <p:spPr>
          <a:xfrm>
            <a:off x="9453426" y="4210771"/>
            <a:ext cx="15392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OceansAsia</a:t>
            </a:r>
            <a:r>
              <a:rPr kumimoji="0" lang="en-US" altLang="zh-CN" sz="1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, 2020</a:t>
            </a:r>
            <a:endParaRPr kumimoji="0" lang="zh-CN" altLang="en-US" sz="14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85D05C6-0DD4-4A3A-A2F4-F6478A71D1DF}"/>
              </a:ext>
            </a:extLst>
          </p:cNvPr>
          <p:cNvSpPr/>
          <p:nvPr/>
        </p:nvSpPr>
        <p:spPr>
          <a:xfrm>
            <a:off x="8776397" y="1000535"/>
            <a:ext cx="32368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Pose threat to marine animals</a:t>
            </a:r>
            <a:endParaRPr lang="zh-CN" alt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箭头: 下 25">
            <a:extLst>
              <a:ext uri="{FF2B5EF4-FFF2-40B4-BE49-F238E27FC236}">
                <a16:creationId xmlns:a16="http://schemas.microsoft.com/office/drawing/2014/main" id="{FA079C25-4727-4703-A980-8E2546C0CC4D}"/>
              </a:ext>
            </a:extLst>
          </p:cNvPr>
          <p:cNvSpPr/>
          <p:nvPr/>
        </p:nvSpPr>
        <p:spPr>
          <a:xfrm rot="16200000">
            <a:off x="4115729" y="796684"/>
            <a:ext cx="309215" cy="748433"/>
          </a:xfrm>
          <a:prstGeom prst="downArrow">
            <a:avLst/>
          </a:prstGeom>
          <a:noFill/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Rectangle 5">
            <a:extLst>
              <a:ext uri="{FF2B5EF4-FFF2-40B4-BE49-F238E27FC236}">
                <a16:creationId xmlns:a16="http://schemas.microsoft.com/office/drawing/2014/main" id="{058EBC11-FB44-4AB9-8CD2-36745EECD5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347" y="5593636"/>
            <a:ext cx="1146611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lvl="0" indent="-342900" algn="just">
              <a:buClr>
                <a:srgbClr val="00FFFF"/>
              </a:buClr>
              <a:buFont typeface="Wingdings" panose="05000000000000000000" pitchFamily="2" charset="2"/>
              <a:buChar char="n"/>
              <a:defRPr/>
            </a:pPr>
            <a:r>
              <a:rPr lang="en-US" altLang="zh-CN" sz="2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Huge amounts of plastics waste enter oceans and pose serious threats to marine ecosystems</a:t>
            </a:r>
          </a:p>
          <a:p>
            <a:pPr marL="342900" lvl="0" indent="-342900" algn="just">
              <a:buClr>
                <a:srgbClr val="00FFFF"/>
              </a:buClr>
              <a:buFont typeface="Wingdings" panose="05000000000000000000" pitchFamily="2" charset="2"/>
              <a:buChar char="n"/>
              <a:defRPr/>
            </a:pPr>
            <a:r>
              <a:rPr lang="en-US" sz="2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lang="en-US" sz="2200" u="sng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March 2, 2022</a:t>
            </a:r>
            <a:r>
              <a:rPr lang="en-US" sz="2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 resolution was endorsed at the UN Environment Assembly (UNEA-5) to end plastic pollution and forge an international legally binding agreement by 2024</a:t>
            </a:r>
            <a:endParaRPr lang="en-US" altLang="zh-CN" sz="2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箭头: 下 22">
            <a:extLst>
              <a:ext uri="{FF2B5EF4-FFF2-40B4-BE49-F238E27FC236}">
                <a16:creationId xmlns:a16="http://schemas.microsoft.com/office/drawing/2014/main" id="{C85A9E4E-D7B0-40C3-81DC-CD429F64E592}"/>
              </a:ext>
            </a:extLst>
          </p:cNvPr>
          <p:cNvSpPr/>
          <p:nvPr/>
        </p:nvSpPr>
        <p:spPr>
          <a:xfrm rot="16200000">
            <a:off x="8123476" y="780926"/>
            <a:ext cx="309215" cy="748433"/>
          </a:xfrm>
          <a:prstGeom prst="downArrow">
            <a:avLst/>
          </a:prstGeom>
          <a:noFill/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B732D66C-D701-4C4A-9844-60FDFDFFEC94}"/>
              </a:ext>
            </a:extLst>
          </p:cNvPr>
          <p:cNvSpPr/>
          <p:nvPr/>
        </p:nvSpPr>
        <p:spPr>
          <a:xfrm>
            <a:off x="1015618" y="1007376"/>
            <a:ext cx="2299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Total plastics waste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421BD10-6961-45EA-BB97-F76E6684FE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872" r="18409"/>
          <a:stretch/>
        </p:blipFill>
        <p:spPr>
          <a:xfrm>
            <a:off x="8450264" y="1406429"/>
            <a:ext cx="3545528" cy="28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6432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02E66006-334E-4714-9593-258C77C0F9DB}"/>
              </a:ext>
            </a:extLst>
          </p:cNvPr>
          <p:cNvSpPr/>
          <p:nvPr/>
        </p:nvSpPr>
        <p:spPr>
          <a:xfrm>
            <a:off x="2472758" y="202485"/>
            <a:ext cx="84011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i="1" dirty="0">
                <a:solidFill>
                  <a:srgbClr val="00FFFF"/>
                </a:solidFill>
                <a:latin typeface="Times New Roman"/>
                <a:ea typeface="华文中宋" pitchFamily="2" charset="-122"/>
              </a:rPr>
              <a:t>Microplastics and inflammatory bowel disease</a:t>
            </a:r>
            <a:endParaRPr lang="zh-CN" altLang="en-US" sz="3200" b="1" i="1" dirty="0">
              <a:solidFill>
                <a:srgbClr val="00FFFF"/>
              </a:solidFill>
              <a:latin typeface="Times New Roman"/>
              <a:ea typeface="华文中宋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2EA05D5-E703-434D-9A4A-E1BAFBED7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1872" y="1020652"/>
            <a:ext cx="8870540" cy="22868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799E15C-2009-46D5-B386-832747F694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1872" y="3357904"/>
            <a:ext cx="2320413" cy="214519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D5D75E0-9605-4CDE-818F-5C1FCABAD2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3343" y="3357904"/>
            <a:ext cx="3899069" cy="211157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052AD19-DE84-4101-9A61-7405EC8589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8646" y="3357904"/>
            <a:ext cx="2458336" cy="2127660"/>
          </a:xfrm>
          <a:prstGeom prst="rect">
            <a:avLst/>
          </a:prstGeom>
        </p:spPr>
      </p:pic>
      <p:sp>
        <p:nvSpPr>
          <p:cNvPr id="11" name="Text Box 4">
            <a:extLst>
              <a:ext uri="{FF2B5EF4-FFF2-40B4-BE49-F238E27FC236}">
                <a16:creationId xmlns:a16="http://schemas.microsoft.com/office/drawing/2014/main" id="{54A9BF63-A7BE-47A5-850B-FF7A161FAF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804" y="5780094"/>
            <a:ext cx="1154172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3538" indent="-363538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14414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620838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800225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19796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36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894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512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084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lvl="0" algn="just">
              <a:buClr>
                <a:srgbClr val="00FFFF"/>
              </a:buClr>
              <a:buFont typeface="Wingdings" pitchFamily="2" charset="2"/>
              <a:buChar char="n"/>
              <a:defRPr/>
            </a:pPr>
            <a:r>
              <a:rPr lang="en-US" altLang="zh-CN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both healthy and inflammatory bowel disease (IBD) human stools, most microplastics were &lt; 300 </a:t>
            </a:r>
            <a:r>
              <a:rPr lang="en-US" altLang="zh-CN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μm</a:t>
            </a:r>
            <a:r>
              <a:rPr lang="en-US" altLang="zh-CN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with the shape of sheets and fibers</a:t>
            </a:r>
          </a:p>
          <a:p>
            <a:pPr lvl="0" algn="just">
              <a:buClr>
                <a:srgbClr val="00FFFF"/>
              </a:buClr>
              <a:buFont typeface="Wingdings" pitchFamily="2" charset="2"/>
              <a:buChar char="n"/>
              <a:defRPr/>
            </a:pPr>
            <a:r>
              <a:rPr lang="en-US" altLang="zh-CN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 was a correlation between fecal microplastics and inflammatory bowel disease status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40683ECB-6C2B-49EF-AD4B-79B35610ED61}"/>
              </a:ext>
            </a:extLst>
          </p:cNvPr>
          <p:cNvSpPr/>
          <p:nvPr/>
        </p:nvSpPr>
        <p:spPr>
          <a:xfrm>
            <a:off x="4407257" y="5519844"/>
            <a:ext cx="25744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Yan et al., Environ. Sci. Technol. 2022</a:t>
            </a:r>
            <a:endParaRPr lang="zh-CN" altLang="en-US" sz="1200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EA7BA0A-1C61-4E7C-B6EB-253B37B64EC9}"/>
              </a:ext>
            </a:extLst>
          </p:cNvPr>
          <p:cNvSpPr/>
          <p:nvPr/>
        </p:nvSpPr>
        <p:spPr>
          <a:xfrm>
            <a:off x="4631335" y="688721"/>
            <a:ext cx="32716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Microplastics in human stools</a:t>
            </a:r>
            <a:endParaRPr lang="zh-CN" alt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41193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770556C1-4C9E-491B-8111-B182A10CDFEB}"/>
              </a:ext>
            </a:extLst>
          </p:cNvPr>
          <p:cNvSpPr/>
          <p:nvPr/>
        </p:nvSpPr>
        <p:spPr>
          <a:xfrm>
            <a:off x="1511926" y="927549"/>
            <a:ext cx="35573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Microplastics in human nasal mucus</a:t>
            </a:r>
            <a:endParaRPr lang="zh-CN" altLang="en-US" dirty="0">
              <a:solidFill>
                <a:srgbClr val="FFFF00"/>
              </a:solidFill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069539B-18A2-4BDF-8CC4-5D129B86E53B}"/>
              </a:ext>
            </a:extLst>
          </p:cNvPr>
          <p:cNvSpPr/>
          <p:nvPr/>
        </p:nvSpPr>
        <p:spPr>
          <a:xfrm>
            <a:off x="651288" y="203125"/>
            <a:ext cx="109988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i="1" dirty="0">
                <a:solidFill>
                  <a:srgbClr val="00FFFF"/>
                </a:solidFill>
                <a:latin typeface="Times New Roman"/>
                <a:ea typeface="华文中宋" pitchFamily="2" charset="-122"/>
              </a:rPr>
              <a:t>Microplastics detected in nasal mucus after wearing a mask </a:t>
            </a:r>
            <a:endParaRPr lang="zh-CN" altLang="en-US" sz="3200" b="1" i="1" dirty="0">
              <a:solidFill>
                <a:srgbClr val="00FFFF"/>
              </a:solidFill>
              <a:latin typeface="Times New Roman"/>
              <a:ea typeface="华文中宋" pitchFamily="2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1ECE67A-5328-48D3-827F-A308CAC22CBC}"/>
              </a:ext>
            </a:extLst>
          </p:cNvPr>
          <p:cNvSpPr/>
          <p:nvPr/>
        </p:nvSpPr>
        <p:spPr>
          <a:xfrm>
            <a:off x="6820240" y="949378"/>
            <a:ext cx="47595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 </a:t>
            </a:r>
            <a:r>
              <a:rPr lang="en-US" altLang="zh-CN" dirty="0">
                <a:solidFill>
                  <a:srgbClr val="FFFF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Number of microplastics detected in nasal mucus</a:t>
            </a:r>
            <a:endParaRPr lang="zh-CN" altLang="en-US" dirty="0">
              <a:solidFill>
                <a:srgbClr val="FFFF00"/>
              </a:solidFill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3FF556E-8BB0-48D4-9005-F31DF58C2480}"/>
              </a:ext>
            </a:extLst>
          </p:cNvPr>
          <p:cNvSpPr/>
          <p:nvPr/>
        </p:nvSpPr>
        <p:spPr>
          <a:xfrm>
            <a:off x="4933502" y="4884389"/>
            <a:ext cx="21843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 et al., Environ. Pollut.,2021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97CB20BD-0A15-4E5A-9F16-797E19E6F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958" y="5264061"/>
            <a:ext cx="1128666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3538" indent="-363538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14414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620838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800225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19796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36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894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512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084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buClr>
                <a:srgbClr val="00FFFF"/>
              </a:buClr>
              <a:buFont typeface="Wingdings" pitchFamily="2" charset="2"/>
              <a:buChar char="n"/>
            </a:pPr>
            <a:r>
              <a:rPr lang="en-US" altLang="zh-CN" sz="2400" dirty="0">
                <a:solidFill>
                  <a:prstClr val="white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Fiber-like and spherical microplastics in the masks could be inhaled by human when wearing a mask, while the exact size and quantity are unknown</a:t>
            </a:r>
          </a:p>
          <a:p>
            <a:pPr>
              <a:buClr>
                <a:srgbClr val="00FFFF"/>
              </a:buClr>
              <a:buFont typeface="Wingdings" pitchFamily="2" charset="2"/>
              <a:buChar char="n"/>
            </a:pPr>
            <a:r>
              <a:rPr lang="en-US" altLang="zh-CN" sz="2400" dirty="0">
                <a:solidFill>
                  <a:prstClr val="white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A higher breathing frequency resulted in a larger number of microplastics detected in the nasal mucus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2B204CB-F266-42C5-887A-00EF985B0C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72" t="48808"/>
          <a:stretch/>
        </p:blipFill>
        <p:spPr>
          <a:xfrm>
            <a:off x="6657773" y="1297734"/>
            <a:ext cx="4922020" cy="337714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8665C2F-60E6-4CF7-BE05-DA0EA68535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17" r="4487" b="56321"/>
          <a:stretch/>
        </p:blipFill>
        <p:spPr>
          <a:xfrm>
            <a:off x="657990" y="1297733"/>
            <a:ext cx="5616314" cy="33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8023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Box 4">
            <a:extLst>
              <a:ext uri="{FF2B5EF4-FFF2-40B4-BE49-F238E27FC236}">
                <a16:creationId xmlns:a16="http://schemas.microsoft.com/office/drawing/2014/main" id="{32D2F62F-6209-4FEC-95A0-4C87BECE6A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869" y="623195"/>
            <a:ext cx="820644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3538" indent="-363538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14414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620838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800225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19796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36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894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512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084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indent="0">
              <a:spcBef>
                <a:spcPct val="50000"/>
              </a:spcBef>
              <a:buClr>
                <a:srgbClr val="00FFFF"/>
              </a:buClr>
            </a:pPr>
            <a:r>
              <a:rPr lang="en-US" altLang="zh-C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Effect of microplastics on lipid digestion</a:t>
            </a:r>
            <a:endParaRPr lang="fi-FI" altLang="zh-CN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DBE5D4AA-7777-4687-AD3A-D62FCAF3989E}"/>
              </a:ext>
            </a:extLst>
          </p:cNvPr>
          <p:cNvSpPr/>
          <p:nvPr/>
        </p:nvSpPr>
        <p:spPr>
          <a:xfrm>
            <a:off x="1418468" y="1209699"/>
            <a:ext cx="1629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Different types</a:t>
            </a:r>
            <a:endParaRPr lang="zh-CN" alt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722A5C42-A87E-4904-A61A-65A052194036}"/>
              </a:ext>
            </a:extLst>
          </p:cNvPr>
          <p:cNvSpPr/>
          <p:nvPr/>
        </p:nvSpPr>
        <p:spPr>
          <a:xfrm>
            <a:off x="8799324" y="1211616"/>
            <a:ext cx="2488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Different concentrations</a:t>
            </a:r>
            <a:endParaRPr lang="zh-CN" alt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88DB58A8-CFFB-4969-A44E-9E0C4016B5CF}"/>
              </a:ext>
            </a:extLst>
          </p:cNvPr>
          <p:cNvSpPr/>
          <p:nvPr/>
        </p:nvSpPr>
        <p:spPr>
          <a:xfrm>
            <a:off x="5325084" y="1211289"/>
            <a:ext cx="1591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Different sizes</a:t>
            </a:r>
            <a:endParaRPr lang="zh-CN" alt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Box 5">
            <a:extLst>
              <a:ext uri="{FF2B5EF4-FFF2-40B4-BE49-F238E27FC236}">
                <a16:creationId xmlns:a16="http://schemas.microsoft.com/office/drawing/2014/main" id="{334D6C35-530D-416D-AE02-54CABAB9D9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483" y="5577328"/>
            <a:ext cx="1099191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3538" indent="-363538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14414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620838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800225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19796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36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894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512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084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buClr>
                <a:srgbClr val="00FFFF"/>
              </a:buClr>
              <a:buFont typeface="Wingdings" pitchFamily="2" charset="2"/>
              <a:buChar char="n"/>
            </a:pPr>
            <a:r>
              <a:rPr lang="en-US" altLang="zh-CN" sz="2000" dirty="0">
                <a:solidFill>
                  <a:prstClr val="white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PS, PE, and PET had the strongest inhibition, much higher than PVC and poly(lactic-co-glycolic acid) (PLGA) </a:t>
            </a:r>
          </a:p>
          <a:p>
            <a:pPr>
              <a:buClr>
                <a:srgbClr val="00FFFF"/>
              </a:buClr>
              <a:buFont typeface="Wingdings" pitchFamily="2" charset="2"/>
              <a:buChar char="n"/>
            </a:pPr>
            <a:r>
              <a:rPr lang="en-US" altLang="zh-CN" sz="2000" dirty="0">
                <a:solidFill>
                  <a:prstClr val="white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Lipid digestion was highly PS concentration-dependent, while size-independent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BD02C92-6C31-48E1-8585-1779AEB34AAB}"/>
              </a:ext>
            </a:extLst>
          </p:cNvPr>
          <p:cNvSpPr/>
          <p:nvPr/>
        </p:nvSpPr>
        <p:spPr>
          <a:xfrm>
            <a:off x="4364322" y="5175787"/>
            <a:ext cx="29871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sz="1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Tan et al., Environ. Sci. Technol., 2020</a:t>
            </a:r>
            <a:endParaRPr lang="zh-CN" altLang="en-US" sz="1400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A64A844B-2DA7-42BB-9ACE-0C345B4763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869" y="1588655"/>
            <a:ext cx="3535444" cy="343013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7CEBABE-D074-4C6F-AF0E-5245136469FB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t="1447" b="-1069"/>
          <a:stretch/>
        </p:blipFill>
        <p:spPr>
          <a:xfrm>
            <a:off x="4364322" y="1588655"/>
            <a:ext cx="3535200" cy="34714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7D65FA3-4561-4400-8B43-849F14D6B642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8172531" y="1583385"/>
            <a:ext cx="3535200" cy="343080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22E9929C-D3E3-4898-B80C-3BC23CA6AE5A}"/>
              </a:ext>
            </a:extLst>
          </p:cNvPr>
          <p:cNvSpPr/>
          <p:nvPr/>
        </p:nvSpPr>
        <p:spPr>
          <a:xfrm>
            <a:off x="3384205" y="62002"/>
            <a:ext cx="63207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i="1" dirty="0">
                <a:solidFill>
                  <a:srgbClr val="00FFFF"/>
                </a:solidFill>
                <a:latin typeface="Times New Roman"/>
                <a:ea typeface="华文中宋" pitchFamily="2" charset="-122"/>
              </a:rPr>
              <a:t>Microplastics reduce lipid digestion</a:t>
            </a:r>
            <a:endParaRPr lang="zh-CN" altLang="en-US" sz="3200" b="1" i="1" dirty="0">
              <a:solidFill>
                <a:srgbClr val="00FFFF"/>
              </a:solidFill>
              <a:latin typeface="Times New Roman"/>
              <a:ea typeface="华文中宋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144447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D7C305BB-F3F6-4E32-B8EE-252A87D55326}"/>
              </a:ext>
            </a:extLst>
          </p:cNvPr>
          <p:cNvSpPr txBox="1">
            <a:spLocks noChangeArrowheads="1"/>
          </p:cNvSpPr>
          <p:nvPr/>
        </p:nvSpPr>
        <p:spPr>
          <a:xfrm>
            <a:off x="441714" y="252264"/>
            <a:ext cx="4843208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FFFF00"/>
              </a:buClr>
              <a:buNone/>
            </a:pPr>
            <a:r>
              <a:rPr lang="en-US" altLang="zh-CN" sz="36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Concluding remarks: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5382400-9036-4846-BFD8-5032C99E1107}"/>
              </a:ext>
            </a:extLst>
          </p:cNvPr>
          <p:cNvSpPr txBox="1"/>
          <p:nvPr/>
        </p:nvSpPr>
        <p:spPr>
          <a:xfrm>
            <a:off x="441714" y="1255878"/>
            <a:ext cx="11482808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Bef>
                <a:spcPts val="1200"/>
              </a:spcBef>
              <a:buClr>
                <a:srgbClr val="00FFFF"/>
              </a:buClr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Microplastics are widely distributed in seawater, soils, sediments and freshwater, even  reach the most remote regions. Atmospheric transport is an important pathway for microplastics transport to remote regions.</a:t>
            </a:r>
          </a:p>
          <a:p>
            <a:pPr marL="342900" indent="-342900" algn="just">
              <a:spcBef>
                <a:spcPts val="1200"/>
              </a:spcBef>
              <a:buClr>
                <a:srgbClr val="00FFFF"/>
              </a:buClr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Adsorption, aggregation and degradation are the most important environmental processes of microplastics; degradation could regulate adsorption and aggregation behavior.</a:t>
            </a:r>
          </a:p>
          <a:p>
            <a:pPr marL="342900" indent="-342900" algn="just">
              <a:spcBef>
                <a:spcPts val="1200"/>
              </a:spcBef>
              <a:buClr>
                <a:srgbClr val="00FFFF"/>
              </a:buClr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Microplastics can be ingested by terrestrial, marine and freshwater organisms, and could become toxic by inducing oxidative stress and DNA damage; microplastics additives also increase toxicity while eco-corona/biofilm could mitigate their toxicity.</a:t>
            </a:r>
          </a:p>
          <a:p>
            <a:pPr marL="342900" indent="-342900" algn="just">
              <a:spcBef>
                <a:spcPts val="1200"/>
              </a:spcBef>
              <a:buClr>
                <a:srgbClr val="00FFFF"/>
              </a:buClr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Microplastics can enter the human body through ingestion and inhalation, possibly leading to health risks (e.g., inflammation, reduced digestion health &amp;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nutrient assimilation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9023362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F8C25CF-3E58-4037-9EA6-706B8D11C4C4}"/>
              </a:ext>
            </a:extLst>
          </p:cNvPr>
          <p:cNvSpPr txBox="1">
            <a:spLocks noChangeArrowheads="1"/>
          </p:cNvSpPr>
          <p:nvPr/>
        </p:nvSpPr>
        <p:spPr>
          <a:xfrm>
            <a:off x="156626" y="0"/>
            <a:ext cx="10918545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FFFF00"/>
              </a:buClr>
              <a:buNone/>
            </a:pPr>
            <a:r>
              <a:rPr lang="en-US" altLang="zh-CN" sz="36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Knowledge gaps needs to be addressed in the future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53008DC-0A78-4818-B61B-ED6C30D970F2}"/>
              </a:ext>
            </a:extLst>
          </p:cNvPr>
          <p:cNvSpPr txBox="1"/>
          <p:nvPr/>
        </p:nvSpPr>
        <p:spPr>
          <a:xfrm>
            <a:off x="564535" y="858337"/>
            <a:ext cx="11190315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indent="-360000" algn="just">
              <a:spcBef>
                <a:spcPts val="1200"/>
              </a:spcBef>
              <a:buClr>
                <a:srgbClr val="00FFFF"/>
              </a:buClr>
              <a:buFont typeface="Wingdings" panose="05000000000000000000" pitchFamily="2" charset="2"/>
              <a:buChar char="p"/>
            </a:pP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Nanoplastics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should be further studied (e.g., collection, detection, environmental concentration, distribution and fate) in addition to microplastics.</a:t>
            </a:r>
          </a:p>
          <a:p>
            <a:pPr marL="360000" indent="-360000" algn="just">
              <a:spcBef>
                <a:spcPts val="1200"/>
              </a:spcBef>
              <a:buClr>
                <a:srgbClr val="00FFFF"/>
              </a:buClr>
              <a:buFont typeface="Wingdings" panose="05000000000000000000" pitchFamily="2" charset="2"/>
              <a:buChar char="p"/>
            </a:pPr>
            <a:r>
              <a:rPr lang="en-US" altLang="zh-C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In-situ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detection and characterization of microplastics in the environment and organisms need to be developed.</a:t>
            </a:r>
          </a:p>
          <a:p>
            <a:pPr marL="360000" indent="-360000" algn="just">
              <a:spcBef>
                <a:spcPts val="1200"/>
              </a:spcBef>
              <a:buClr>
                <a:srgbClr val="00FFFF"/>
              </a:buClr>
              <a:buFont typeface="Wingdings" panose="05000000000000000000" pitchFamily="2" charset="2"/>
              <a:buChar char="p"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standard approaches on microplastics research (e.g., detection, characterization, toxicity) should be established for comparisons.</a:t>
            </a:r>
          </a:p>
          <a:p>
            <a:pPr marL="360000" indent="-360000" algn="just">
              <a:spcBef>
                <a:spcPts val="1200"/>
              </a:spcBef>
              <a:buClr>
                <a:srgbClr val="00FFFF"/>
              </a:buClr>
              <a:buFont typeface="Wingdings" panose="05000000000000000000" pitchFamily="2" charset="2"/>
              <a:buChar char="p"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role of eco-corona/biofilm should be better understood, including formation mechanism, and its effect on the behavior, toxicity, internalization of microplastics</a:t>
            </a:r>
          </a:p>
          <a:p>
            <a:pPr marL="360000" indent="-360000" algn="just">
              <a:spcBef>
                <a:spcPts val="1200"/>
              </a:spcBef>
              <a:buClr>
                <a:srgbClr val="00FFFF"/>
              </a:buClr>
              <a:buFont typeface="Wingdings" panose="05000000000000000000" pitchFamily="2" charset="2"/>
              <a:buChar char="p"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“Trojan horse” effect need to be considered on the toxicity of microplastics and co-existing contaminants to organisms and humans.</a:t>
            </a:r>
          </a:p>
          <a:p>
            <a:pPr marL="360000" indent="-360000" algn="just">
              <a:spcBef>
                <a:spcPts val="1200"/>
              </a:spcBef>
              <a:buClr>
                <a:srgbClr val="00FFFF"/>
              </a:buClr>
              <a:buFont typeface="Wingdings" panose="05000000000000000000" pitchFamily="2" charset="2"/>
              <a:buChar char="p"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Transport of microplastics through important tissue barriers, including skin, intestine epithelium, placenta, and blood-to-brain barriers should be better examined and understood.</a:t>
            </a:r>
          </a:p>
        </p:txBody>
      </p:sp>
    </p:spTree>
    <p:extLst>
      <p:ext uri="{BB962C8B-B14F-4D97-AF65-F5344CB8AC3E}">
        <p14:creationId xmlns:p14="http://schemas.microsoft.com/office/powerpoint/2010/main" val="19473956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FCCBADB-C0B8-4647-BDEA-9A8C2AD8467C}"/>
              </a:ext>
            </a:extLst>
          </p:cNvPr>
          <p:cNvSpPr>
            <a:spLocks noChangeArrowheads="1"/>
          </p:cNvSpPr>
          <p:nvPr/>
        </p:nvSpPr>
        <p:spPr bwMode="gray">
          <a:xfrm>
            <a:off x="2445860" y="370769"/>
            <a:ext cx="6886575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Acknowledgments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D7592E8D-F0B8-4880-A471-085A0E4931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8886" y="4436106"/>
            <a:ext cx="3880842" cy="558801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85000"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USDA-NIFA: MAS 00549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buSzPct val="85000"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buSzPct val="85000"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FF00"/>
              </a:buClr>
              <a:buSzPct val="85000"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endParaRPr kumimoji="0" lang="en-US" altLang="zh-CN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0522FB43-FEB6-4720-A7F0-481A7B4286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0430" y="1823985"/>
            <a:ext cx="3821924" cy="1569660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itchFamily="2" charset="-122"/>
              </a:rPr>
              <a:t>My research group: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itchFamily="2" charset="-122"/>
              </a:rPr>
              <a:t>Students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itchFamily="2" charset="-122"/>
              </a:rPr>
              <a:t>Postdocs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b="1" kern="0" dirty="0">
                <a:solidFill>
                  <a:prstClr val="black"/>
                </a:solidFill>
                <a:latin typeface="Calibri"/>
              </a:rPr>
              <a:t>Visiting scientists</a:t>
            </a:r>
            <a:endParaRPr kumimoji="0" lang="en-US" alt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itchFamily="2" charset="-122"/>
            </a:endParaRP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149434C4-5A33-41B6-AF48-E84F704FB442}"/>
              </a:ext>
            </a:extLst>
          </p:cNvPr>
          <p:cNvSpPr/>
          <p:nvPr/>
        </p:nvSpPr>
        <p:spPr bwMode="auto">
          <a:xfrm>
            <a:off x="6599121" y="1784883"/>
            <a:ext cx="3798689" cy="1603412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F84D93BD-3C70-4446-ADCC-49E4AB548D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8419" y="1818635"/>
            <a:ext cx="388084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u="sng" dirty="0">
                <a:solidFill>
                  <a:prstClr val="black"/>
                </a:solidFill>
                <a:latin typeface="Calibri"/>
              </a:rPr>
              <a:t>Collaborators: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i="1" u="sng" dirty="0">
                <a:solidFill>
                  <a:srgbClr val="0000FF"/>
                </a:solidFill>
                <a:latin typeface="Calibri"/>
              </a:rPr>
              <a:t>Dr. Jian Zhao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i="1" u="sng" dirty="0">
                <a:solidFill>
                  <a:srgbClr val="0000FF"/>
                </a:solidFill>
                <a:latin typeface="Calibri"/>
              </a:rPr>
              <a:t>Dr. Hao Zheng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i="1" u="sng" dirty="0">
                <a:solidFill>
                  <a:srgbClr val="0000FF"/>
                </a:solidFill>
                <a:latin typeface="Calibri"/>
              </a:rPr>
              <a:t>Dr. Zhenyu Wang</a:t>
            </a:r>
          </a:p>
        </p:txBody>
      </p:sp>
    </p:spTree>
    <p:extLst>
      <p:ext uri="{BB962C8B-B14F-4D97-AF65-F5344CB8AC3E}">
        <p14:creationId xmlns:p14="http://schemas.microsoft.com/office/powerpoint/2010/main" val="5378659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>
            <a:extLst>
              <a:ext uri="{FF2B5EF4-FFF2-40B4-BE49-F238E27FC236}">
                <a16:creationId xmlns:a16="http://schemas.microsoft.com/office/drawing/2014/main" id="{72DB2D27-D12B-4BF6-BE80-9E3741C094A5}"/>
              </a:ext>
            </a:extLst>
          </p:cNvPr>
          <p:cNvSpPr/>
          <p:nvPr/>
        </p:nvSpPr>
        <p:spPr>
          <a:xfrm>
            <a:off x="5441336" y="4624382"/>
            <a:ext cx="16085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altLang="zh-CN" sz="1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OceansAsia</a:t>
            </a:r>
            <a:r>
              <a:rPr kumimoji="0" lang="en-US" altLang="zh-CN" sz="1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, 2020</a:t>
            </a:r>
            <a:endParaRPr lang="en-US" altLang="zh-CN" sz="1400" i="1" dirty="0">
              <a:solidFill>
                <a:srgbClr val="FFFF00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14AB76D8-F2D8-453E-93BE-BF2C6E857540}"/>
              </a:ext>
            </a:extLst>
          </p:cNvPr>
          <p:cNvSpPr/>
          <p:nvPr/>
        </p:nvSpPr>
        <p:spPr>
          <a:xfrm>
            <a:off x="8748794" y="4603114"/>
            <a:ext cx="3140695" cy="3181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Fadare</a:t>
            </a:r>
            <a:r>
              <a:rPr kumimoji="0" lang="en-US" altLang="zh-CN" sz="1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et al., Sci. Total Environ., 2020</a:t>
            </a:r>
            <a:endParaRPr kumimoji="0" lang="zh-CN" altLang="en-US" sz="14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5DD0444A-7D23-456E-9F54-ECB2FBA73E46}"/>
              </a:ext>
            </a:extLst>
          </p:cNvPr>
          <p:cNvSpPr/>
          <p:nvPr/>
        </p:nvSpPr>
        <p:spPr>
          <a:xfrm>
            <a:off x="8637442" y="1204837"/>
            <a:ext cx="2808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Pose risk to marine animals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FAC7A951-4586-4BFF-ACD4-377B6E8A7D33}"/>
              </a:ext>
            </a:extLst>
          </p:cNvPr>
          <p:cNvSpPr/>
          <p:nvPr/>
        </p:nvSpPr>
        <p:spPr>
          <a:xfrm>
            <a:off x="980064" y="1217863"/>
            <a:ext cx="21050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Masks on the beach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705484B-5DE1-4100-A9E5-6DD0D11A343F}"/>
              </a:ext>
            </a:extLst>
          </p:cNvPr>
          <p:cNvSpPr/>
          <p:nvPr/>
        </p:nvSpPr>
        <p:spPr>
          <a:xfrm>
            <a:off x="1589354" y="179486"/>
            <a:ext cx="93801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1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itchFamily="2" charset="-122"/>
                <a:cs typeface="Times New Roman" panose="02020603050405020304" pitchFamily="18" charset="0"/>
              </a:rPr>
              <a:t>The impact of COVID-19 on marine plastics pollution </a:t>
            </a:r>
            <a:endParaRPr kumimoji="0" lang="zh-CN" altLang="en-US" sz="3200" b="1" i="1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Times New Roman" panose="02020603050405020304" pitchFamily="18" charset="0"/>
              <a:ea typeface="华文中宋" pitchFamily="2" charset="-122"/>
              <a:cs typeface="Times New Roman" panose="02020603050405020304" pitchFamily="18" charset="0"/>
            </a:endParaRP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72076B9E-31C5-4F81-9D59-F363C6496B64}"/>
              </a:ext>
            </a:extLst>
          </p:cNvPr>
          <p:cNvSpPr/>
          <p:nvPr/>
        </p:nvSpPr>
        <p:spPr>
          <a:xfrm>
            <a:off x="4412841" y="1197880"/>
            <a:ext cx="35195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Masks could be released into </a:t>
            </a:r>
            <a:r>
              <a:rPr lang="en-US" altLang="zh-CN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oceans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3" name="Rectangle 5">
            <a:extLst>
              <a:ext uri="{FF2B5EF4-FFF2-40B4-BE49-F238E27FC236}">
                <a16:creationId xmlns:a16="http://schemas.microsoft.com/office/drawing/2014/main" id="{3225A783-828E-4665-B2C7-14E1C66C65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285" y="5259309"/>
            <a:ext cx="1058132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buClr>
                <a:srgbClr val="00FFFF"/>
              </a:buClr>
              <a:buFont typeface="Wingdings" panose="05000000000000000000" pitchFamily="2" charset="2"/>
              <a:buChar char="n"/>
              <a:defRPr/>
            </a:pPr>
            <a:r>
              <a:rPr lang="en-US" altLang="zh-CN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a result of the COVID-19 pandemic, the number of masks (</a:t>
            </a:r>
            <a:r>
              <a:rPr lang="en-US" altLang="zh-CN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1.56 billion in 2020</a:t>
            </a:r>
            <a:r>
              <a:rPr lang="en-US" altLang="zh-CN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entering the ocean is staggering; about </a:t>
            </a:r>
            <a:r>
              <a:rPr lang="en-US" altLang="zh-CN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400-500</a:t>
            </a:r>
            <a:r>
              <a:rPr lang="en-US" altLang="zh-CN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years are needed to degrade these masks in the environment</a:t>
            </a:r>
          </a:p>
          <a:p>
            <a:pPr marL="342900" indent="-342900" algn="just">
              <a:buClr>
                <a:srgbClr val="00FFFF"/>
              </a:buClr>
              <a:buFont typeface="Wingdings" panose="05000000000000000000" pitchFamily="2" charset="2"/>
              <a:buChar char="n"/>
              <a:defRPr/>
            </a:pPr>
            <a:r>
              <a:rPr lang="en-US" altLang="zh-CN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Disposable masks pose serious threat to marine organisms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4D0DAC3-E507-4193-9E66-BEF6BDF0BA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820" b="5513"/>
          <a:stretch/>
        </p:blipFill>
        <p:spPr>
          <a:xfrm>
            <a:off x="4289225" y="1585106"/>
            <a:ext cx="3766814" cy="296719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DA9A026-8AE7-4949-BAC2-3BCE4ECDAF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642"/>
          <a:stretch/>
        </p:blipFill>
        <p:spPr>
          <a:xfrm>
            <a:off x="285414" y="1592540"/>
            <a:ext cx="3819208" cy="2938506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295E607C-9E82-4892-9F25-B9E7F329B7DF}"/>
              </a:ext>
            </a:extLst>
          </p:cNvPr>
          <p:cNvSpPr/>
          <p:nvPr/>
        </p:nvSpPr>
        <p:spPr>
          <a:xfrm>
            <a:off x="5326133" y="1603477"/>
            <a:ext cx="20633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1.56 billion in 2020 </a:t>
            </a:r>
            <a:endParaRPr lang="zh-CN" alt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5076425E-AA2E-41A2-A0CC-FDF56AE49846}"/>
              </a:ext>
            </a:extLst>
          </p:cNvPr>
          <p:cNvSpPr/>
          <p:nvPr/>
        </p:nvSpPr>
        <p:spPr>
          <a:xfrm>
            <a:off x="1390757" y="4607437"/>
            <a:ext cx="16085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OceansAsia</a:t>
            </a:r>
            <a:r>
              <a:rPr kumimoji="0" lang="en-US" altLang="zh-CN" sz="1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, 2020</a:t>
            </a:r>
            <a:endParaRPr kumimoji="0" lang="zh-CN" altLang="en-US" sz="14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1C44249-BB2E-4B16-89AD-02BB181899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3090" b="5233"/>
          <a:stretch/>
        </p:blipFill>
        <p:spPr>
          <a:xfrm>
            <a:off x="8240643" y="1603477"/>
            <a:ext cx="3663660" cy="294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2089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DE0410E-00DD-478D-B289-8014D51418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612" y="1214707"/>
            <a:ext cx="5794335" cy="354756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CFDFE42B-9F53-4376-8F77-731B8FC94FE9}"/>
              </a:ext>
            </a:extLst>
          </p:cNvPr>
          <p:cNvSpPr/>
          <p:nvPr/>
        </p:nvSpPr>
        <p:spPr>
          <a:xfrm>
            <a:off x="3106403" y="161599"/>
            <a:ext cx="58617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i="1" dirty="0">
                <a:solidFill>
                  <a:srgbClr val="00FFFF"/>
                </a:solidFill>
                <a:latin typeface="Times New Roman" panose="02020603050405020304" pitchFamily="18" charset="0"/>
                <a:ea typeface="华文中宋" pitchFamily="2" charset="-122"/>
                <a:cs typeface="Times New Roman" panose="02020603050405020304" pitchFamily="18" charset="0"/>
              </a:rPr>
              <a:t>Plastics pollution is a global issue</a:t>
            </a:r>
            <a:endParaRPr lang="zh-CN" altLang="en-US" sz="3200" b="1" i="1" dirty="0">
              <a:solidFill>
                <a:srgbClr val="00FFFF"/>
              </a:solidFill>
              <a:latin typeface="Times New Roman" panose="02020603050405020304" pitchFamily="18" charset="0"/>
              <a:ea typeface="华文中宋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AED5533-55B6-40BE-8E4B-654B58E5C8E0}"/>
              </a:ext>
            </a:extLst>
          </p:cNvPr>
          <p:cNvSpPr/>
          <p:nvPr/>
        </p:nvSpPr>
        <p:spPr>
          <a:xfrm>
            <a:off x="482896" y="762353"/>
            <a:ext cx="58958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Plastic waste inputs from land into the ocean</a:t>
            </a:r>
            <a:endParaRPr lang="zh-CN" alt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A31EE2F6-4936-4B94-ABDC-127CF99D6E0C}"/>
              </a:ext>
            </a:extLst>
          </p:cNvPr>
          <p:cNvSpPr/>
          <p:nvPr/>
        </p:nvSpPr>
        <p:spPr>
          <a:xfrm>
            <a:off x="2139376" y="4871085"/>
            <a:ext cx="23070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4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Jambeck</a:t>
            </a:r>
            <a:r>
              <a:rPr lang="en-US" altLang="zh-CN" sz="1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al., Science, 2015</a:t>
            </a:r>
            <a:endParaRPr lang="zh-CN" altLang="en-US" sz="1400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E2EECA5-EB65-4B1D-9130-28DAA980591A}"/>
              </a:ext>
            </a:extLst>
          </p:cNvPr>
          <p:cNvSpPr/>
          <p:nvPr/>
        </p:nvSpPr>
        <p:spPr>
          <a:xfrm>
            <a:off x="8128030" y="4840089"/>
            <a:ext cx="20531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Law et al., Sci. Adv., 2020</a:t>
            </a:r>
            <a:endParaRPr lang="zh-CN" altLang="en-US" sz="1400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40E0617-AC47-4859-9C80-BD9EA4CFCB25}"/>
              </a:ext>
            </a:extLst>
          </p:cNvPr>
          <p:cNvSpPr/>
          <p:nvPr/>
        </p:nvSpPr>
        <p:spPr>
          <a:xfrm>
            <a:off x="6750317" y="762353"/>
            <a:ext cx="50246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Contribution of plastic waste by U.S. </a:t>
            </a: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62C2BBFF-9019-47A1-BF1C-03478F20A5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310" y="5267612"/>
            <a:ext cx="1148464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3538" indent="-363538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14414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620838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800225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19796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36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894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512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084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just">
              <a:buClr>
                <a:srgbClr val="00FFFF"/>
              </a:buClr>
              <a:buFont typeface="Wingdings" pitchFamily="2" charset="2"/>
              <a:buChar char="n"/>
            </a:pPr>
            <a:r>
              <a:rPr lang="en-US" altLang="zh-CN" sz="20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Plastics waste input to the ocean, and </a:t>
            </a:r>
            <a:r>
              <a:rPr lang="en-US" altLang="zh-CN" sz="2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China contributed the largest in the world in 2010 </a:t>
            </a:r>
            <a:r>
              <a:rPr lang="en-US" altLang="zh-CN" sz="2000" dirty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(one year)</a:t>
            </a:r>
          </a:p>
          <a:p>
            <a:pPr algn="just">
              <a:buClr>
                <a:srgbClr val="00FFFF"/>
              </a:buClr>
              <a:buFont typeface="Wingdings" pitchFamily="2" charset="2"/>
              <a:buChar char="n"/>
            </a:pPr>
            <a:r>
              <a:rPr lang="en-US" altLang="zh-CN" sz="2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The United States’ contribution was the highest in the world after accounting for illegally dumped and e</a:t>
            </a:r>
            <a:r>
              <a:rPr lang="en-US" altLang="zh-CN" sz="2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xported waste </a:t>
            </a:r>
            <a:r>
              <a:rPr lang="en-US" altLang="zh-CN" sz="2000" dirty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 2016 (one year)</a:t>
            </a:r>
            <a:endParaRPr lang="en-US" altLang="zh-CN" sz="2000" dirty="0">
              <a:solidFill>
                <a:srgbClr val="FFFF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3E41BFD5-B087-428B-BA12-E77BCAA6FFD4}"/>
              </a:ext>
            </a:extLst>
          </p:cNvPr>
          <p:cNvSpPr/>
          <p:nvPr/>
        </p:nvSpPr>
        <p:spPr>
          <a:xfrm>
            <a:off x="2379016" y="3605496"/>
            <a:ext cx="36293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2010, global plastic waste in the ocean: 4.8-12.7 MT</a:t>
            </a:r>
            <a:endParaRPr lang="en-US" altLang="zh-CN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02A0267-5831-4F07-816D-53EBA86CD8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5469" y="1208535"/>
            <a:ext cx="5153025" cy="354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8925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>
            <a:extLst>
              <a:ext uri="{FF2B5EF4-FFF2-40B4-BE49-F238E27FC236}">
                <a16:creationId xmlns:a16="http://schemas.microsoft.com/office/drawing/2014/main" id="{4D2A2C87-5A89-4572-8247-46127F5B46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408" y="5360329"/>
            <a:ext cx="10547181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3538" indent="-363538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14414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620838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800225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19796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36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894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512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084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just">
              <a:buClr>
                <a:srgbClr val="00FFFF"/>
              </a:buClr>
              <a:buFont typeface="Wingdings" pitchFamily="2" charset="2"/>
              <a:buChar char="n"/>
            </a:pPr>
            <a:r>
              <a:rPr lang="en-US" altLang="zh-CN" sz="2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Small plastics are more bioavailable and may trigger interactions with a variety of species, leading to more ecological risk </a:t>
            </a:r>
          </a:p>
          <a:p>
            <a:pPr algn="just">
              <a:buClr>
                <a:srgbClr val="00FFFF"/>
              </a:buClr>
              <a:buFont typeface="Wingdings" pitchFamily="2" charset="2"/>
              <a:buChar char="n"/>
            </a:pPr>
            <a:r>
              <a:rPr lang="en-US" altLang="zh-CN" sz="2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Small plastics are highly polydisperse in physical properties and heterogeneous in composition, leading to longer transport distance in the environment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850510E-968B-4932-A464-921EFBDA01F4}"/>
              </a:ext>
            </a:extLst>
          </p:cNvPr>
          <p:cNvSpPr/>
          <p:nvPr/>
        </p:nvSpPr>
        <p:spPr>
          <a:xfrm>
            <a:off x="822408" y="5087836"/>
            <a:ext cx="35744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14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Koelmans</a:t>
            </a:r>
            <a:r>
              <a:rPr lang="en-US" altLang="zh-CN" sz="1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al. , </a:t>
            </a:r>
            <a:r>
              <a:rPr lang="fr-FR" altLang="zh-CN" sz="1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Nat. Rev. Mater., </a:t>
            </a:r>
            <a:r>
              <a:rPr lang="en-US" altLang="zh-CN" sz="1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  <a:endParaRPr lang="zh-CN" altLang="en-US" sz="1400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55468A6D-EB33-45EE-A000-B516756FD4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6"/>
          <a:stretch/>
        </p:blipFill>
        <p:spPr>
          <a:xfrm>
            <a:off x="304196" y="1314565"/>
            <a:ext cx="6006012" cy="3749062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E056625A-1539-40BB-A194-75DE07D829A7}"/>
              </a:ext>
            </a:extLst>
          </p:cNvPr>
          <p:cNvSpPr/>
          <p:nvPr/>
        </p:nvSpPr>
        <p:spPr>
          <a:xfrm>
            <a:off x="1197054" y="174232"/>
            <a:ext cx="97978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i="1" dirty="0">
                <a:solidFill>
                  <a:srgbClr val="00FFFF"/>
                </a:solidFill>
                <a:latin typeface="Times New Roman" panose="02020603050405020304" pitchFamily="18" charset="0"/>
                <a:ea typeface="华文中宋" pitchFamily="2" charset="-122"/>
                <a:cs typeface="Times New Roman" panose="02020603050405020304" pitchFamily="18" charset="0"/>
              </a:rPr>
              <a:t>Small plastics should be better understood</a:t>
            </a:r>
            <a:endParaRPr lang="zh-CN" altLang="en-US" sz="3200" b="1" i="1" dirty="0">
              <a:solidFill>
                <a:srgbClr val="00FFFF"/>
              </a:solidFill>
              <a:latin typeface="Times New Roman" panose="02020603050405020304" pitchFamily="18" charset="0"/>
              <a:ea typeface="华文中宋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7018E0FC-2BA4-46D6-AE5B-86C03FFC5D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6217" y="1306116"/>
            <a:ext cx="5271586" cy="3749062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A7D50869-30CD-4FA4-AF31-3556702DD199}"/>
              </a:ext>
            </a:extLst>
          </p:cNvPr>
          <p:cNvSpPr/>
          <p:nvPr/>
        </p:nvSpPr>
        <p:spPr>
          <a:xfrm>
            <a:off x="7717776" y="5077689"/>
            <a:ext cx="30684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Mitrano</a:t>
            </a:r>
            <a:r>
              <a:rPr lang="en-US" altLang="zh-CN" sz="1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al., </a:t>
            </a:r>
            <a:r>
              <a:rPr lang="fr-FR" altLang="zh-CN" sz="1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Nat. Nanotechnol., 2021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B6E52EA-B08A-4240-9345-EBB7DD244CD7}"/>
              </a:ext>
            </a:extLst>
          </p:cNvPr>
          <p:cNvSpPr/>
          <p:nvPr/>
        </p:nvSpPr>
        <p:spPr>
          <a:xfrm>
            <a:off x="1631406" y="880981"/>
            <a:ext cx="37455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Interactions of plastics with organisms</a:t>
            </a:r>
            <a:endParaRPr lang="zh-CN" alt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E890367D-6378-413F-9E42-7CAEFFB41A89}"/>
              </a:ext>
            </a:extLst>
          </p:cNvPr>
          <p:cNvSpPr/>
          <p:nvPr/>
        </p:nvSpPr>
        <p:spPr>
          <a:xfrm>
            <a:off x="6616217" y="708334"/>
            <a:ext cx="52715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Effect of particle size on the biological interactions and transport of plastic wastes </a:t>
            </a:r>
            <a:endParaRPr lang="zh-CN" alt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31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3E8DAFF4-4FC7-44A9-8FA1-2A425B202326}"/>
              </a:ext>
            </a:extLst>
          </p:cNvPr>
          <p:cNvSpPr/>
          <p:nvPr/>
        </p:nvSpPr>
        <p:spPr>
          <a:xfrm>
            <a:off x="3953488" y="169484"/>
            <a:ext cx="42915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1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Times New Roman"/>
                <a:ea typeface="华文中宋" pitchFamily="2" charset="-122"/>
                <a:cs typeface="+mn-cs"/>
              </a:rPr>
              <a:t>What are microplastics?</a:t>
            </a:r>
            <a:endParaRPr kumimoji="0" lang="zh-CN" altLang="en-US" sz="3200" b="1" i="1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Times New Roman"/>
              <a:ea typeface="华文中宋" pitchFamily="2" charset="-122"/>
              <a:cs typeface="+mn-cs"/>
            </a:endParaRPr>
          </a:p>
        </p:txBody>
      </p:sp>
      <p:pic>
        <p:nvPicPr>
          <p:cNvPr id="6" name="内容占位符 3">
            <a:extLst>
              <a:ext uri="{FF2B5EF4-FFF2-40B4-BE49-F238E27FC236}">
                <a16:creationId xmlns:a16="http://schemas.microsoft.com/office/drawing/2014/main" id="{ED746070-3F96-45C3-8361-D97C734607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7841" t="1592" r="12695"/>
          <a:stretch/>
        </p:blipFill>
        <p:spPr>
          <a:xfrm>
            <a:off x="533460" y="1206320"/>
            <a:ext cx="4082386" cy="3090492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F1FF7BC3-E75F-46B5-90F5-A01CFC5B87A5}"/>
              </a:ext>
            </a:extLst>
          </p:cNvPr>
          <p:cNvGrpSpPr/>
          <p:nvPr/>
        </p:nvGrpSpPr>
        <p:grpSpPr>
          <a:xfrm>
            <a:off x="5181582" y="3322691"/>
            <a:ext cx="6060798" cy="226748"/>
            <a:chOff x="5650173" y="3084394"/>
            <a:chExt cx="5049671" cy="218365"/>
          </a:xfrm>
        </p:grpSpPr>
        <p:cxnSp>
          <p:nvCxnSpPr>
            <p:cNvPr id="3" name="直接箭头连接符 2">
              <a:extLst>
                <a:ext uri="{FF2B5EF4-FFF2-40B4-BE49-F238E27FC236}">
                  <a16:creationId xmlns:a16="http://schemas.microsoft.com/office/drawing/2014/main" id="{91B9033B-5347-42D6-AAF3-7F22D80425C5}"/>
                </a:ext>
              </a:extLst>
            </p:cNvPr>
            <p:cNvCxnSpPr/>
            <p:nvPr/>
          </p:nvCxnSpPr>
          <p:spPr>
            <a:xfrm>
              <a:off x="5650173" y="3302759"/>
              <a:ext cx="5049671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0E4F6635-3A37-4E53-84F1-C9582E734AE0}"/>
                </a:ext>
              </a:extLst>
            </p:cNvPr>
            <p:cNvCxnSpPr/>
            <p:nvPr/>
          </p:nvCxnSpPr>
          <p:spPr>
            <a:xfrm>
              <a:off x="7190985" y="3084394"/>
              <a:ext cx="0" cy="218365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ECE90979-C043-4BA9-8A89-F5EA2601AB63}"/>
                </a:ext>
              </a:extLst>
            </p:cNvPr>
            <p:cNvCxnSpPr/>
            <p:nvPr/>
          </p:nvCxnSpPr>
          <p:spPr>
            <a:xfrm>
              <a:off x="9099286" y="3084394"/>
              <a:ext cx="0" cy="218365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41FA7FFF-E36E-4F57-A9ED-426B07C2F268}"/>
              </a:ext>
            </a:extLst>
          </p:cNvPr>
          <p:cNvSpPr txBox="1"/>
          <p:nvPr/>
        </p:nvSpPr>
        <p:spPr>
          <a:xfrm>
            <a:off x="9015457" y="3725080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5 mm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83CA794-46A3-4C2F-9B89-BDF3EEDBD61B}"/>
              </a:ext>
            </a:extLst>
          </p:cNvPr>
          <p:cNvSpPr txBox="1"/>
          <p:nvPr/>
        </p:nvSpPr>
        <p:spPr>
          <a:xfrm>
            <a:off x="6577933" y="3726766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1 </a:t>
            </a:r>
            <a:r>
              <a:rPr kumimoji="0" lang="el-GR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μ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8A9EAE9-C16C-4794-B35C-7EDFEB38497E}"/>
              </a:ext>
            </a:extLst>
          </p:cNvPr>
          <p:cNvSpPr txBox="1"/>
          <p:nvPr/>
        </p:nvSpPr>
        <p:spPr>
          <a:xfrm>
            <a:off x="10108486" y="3753702"/>
            <a:ext cx="1550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Macroplastics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BD7B83EA-BCCF-43F7-9528-A0B0A9A00B91}"/>
              </a:ext>
            </a:extLst>
          </p:cNvPr>
          <p:cNvSpPr txBox="1"/>
          <p:nvPr/>
        </p:nvSpPr>
        <p:spPr>
          <a:xfrm>
            <a:off x="7472756" y="3723231"/>
            <a:ext cx="1439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Microplastics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(MPs)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1FC0B521-A9DD-463F-B7F5-266E28536C39}"/>
              </a:ext>
            </a:extLst>
          </p:cNvPr>
          <p:cNvSpPr txBox="1"/>
          <p:nvPr/>
        </p:nvSpPr>
        <p:spPr>
          <a:xfrm>
            <a:off x="4793815" y="3723231"/>
            <a:ext cx="1550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Nanoplastics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(NPs)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FCC8A651-50DD-4805-8CFB-F7460EF33C08}"/>
              </a:ext>
            </a:extLst>
          </p:cNvPr>
          <p:cNvSpPr/>
          <p:nvPr/>
        </p:nvSpPr>
        <p:spPr>
          <a:xfrm>
            <a:off x="6419040" y="4671981"/>
            <a:ext cx="28764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Thompson et al., Science, 2004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0373FC8E-3782-425A-A863-9B2A423E07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15" r="3410"/>
          <a:stretch/>
        </p:blipFill>
        <p:spPr>
          <a:xfrm>
            <a:off x="7272450" y="1245412"/>
            <a:ext cx="1743007" cy="1740225"/>
          </a:xfrm>
          <a:prstGeom prst="rect">
            <a:avLst/>
          </a:prstGeom>
        </p:spPr>
      </p:pic>
      <p:sp>
        <p:nvSpPr>
          <p:cNvPr id="20" name="Text Box 5">
            <a:extLst>
              <a:ext uri="{FF2B5EF4-FFF2-40B4-BE49-F238E27FC236}">
                <a16:creationId xmlns:a16="http://schemas.microsoft.com/office/drawing/2014/main" id="{07634FE9-9F9C-4488-BC07-797B162A77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431" y="5368492"/>
            <a:ext cx="894899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3538" indent="-363538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14414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620838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800225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1979613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36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894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512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084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363538" marR="0" lvl="0" indent="-363538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FFFF"/>
              </a:buClr>
              <a:buSzTx/>
              <a:buFont typeface="Wingdings" pitchFamily="2" charset="2"/>
              <a:buChar char="n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In 2004, the term “microplastics” was first used</a:t>
            </a:r>
          </a:p>
          <a:p>
            <a:pPr marL="363538" marR="0" lvl="0" indent="-363538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rgbClr val="00FFFF"/>
              </a:buClr>
              <a:buSzTx/>
              <a:buFont typeface="Wingdings" pitchFamily="2" charset="2"/>
              <a:buChar char="n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In 2008, microplastics were defined as particles less than 5 mm in size</a:t>
            </a:r>
          </a:p>
          <a:p>
            <a:pPr marL="363538" marR="0" lvl="0" indent="-363538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rgbClr val="00FFFF"/>
              </a:buClr>
              <a:buSzTx/>
              <a:buFont typeface="Wingdings" pitchFamily="2" charset="2"/>
              <a:buChar char="n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Definition of nanoplastics is still under debate: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1-1000 nm </a:t>
            </a:r>
            <a:r>
              <a:rPr kumimoji="0" lang="en-US" altLang="zh-CN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vs.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1-100 nm</a:t>
            </a:r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C56B33AB-9FCD-4F7D-ACD7-6052BC25874E}"/>
              </a:ext>
            </a:extLst>
          </p:cNvPr>
          <p:cNvGrpSpPr/>
          <p:nvPr/>
        </p:nvGrpSpPr>
        <p:grpSpPr>
          <a:xfrm>
            <a:off x="4993449" y="1245412"/>
            <a:ext cx="1665906" cy="1817720"/>
            <a:chOff x="5363573" y="1274077"/>
            <a:chExt cx="1239904" cy="1277990"/>
          </a:xfrm>
        </p:grpSpPr>
        <p:pic>
          <p:nvPicPr>
            <p:cNvPr id="23" name="Picture 1">
              <a:extLst>
                <a:ext uri="{FF2B5EF4-FFF2-40B4-BE49-F238E27FC236}">
                  <a16:creationId xmlns:a16="http://schemas.microsoft.com/office/drawing/2014/main" id="{142E23C2-04CD-47E5-8084-C93FC1203C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/>
            <a:srcRect l="19237" t="19706" r="19570" b="13099"/>
            <a:stretch/>
          </p:blipFill>
          <p:spPr bwMode="auto">
            <a:xfrm>
              <a:off x="5363573" y="1274077"/>
              <a:ext cx="1239904" cy="1220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6" name="直接连接符 25">
              <a:extLst>
                <a:ext uri="{FF2B5EF4-FFF2-40B4-BE49-F238E27FC236}">
                  <a16:creationId xmlns:a16="http://schemas.microsoft.com/office/drawing/2014/main" id="{002BC9F6-F841-459C-8ABC-7C619124E8C3}"/>
                </a:ext>
              </a:extLst>
            </p:cNvPr>
            <p:cNvCxnSpPr/>
            <p:nvPr/>
          </p:nvCxnSpPr>
          <p:spPr>
            <a:xfrm>
              <a:off x="5532861" y="2443921"/>
              <a:ext cx="28108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27A27C45-3FAC-4B25-A2FD-AD3D75A8560A}"/>
                </a:ext>
              </a:extLst>
            </p:cNvPr>
            <p:cNvSpPr txBox="1"/>
            <p:nvPr/>
          </p:nvSpPr>
          <p:spPr>
            <a:xfrm>
              <a:off x="5407906" y="2275068"/>
              <a:ext cx="6511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100 nm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文本框 23">
            <a:extLst>
              <a:ext uri="{FF2B5EF4-FFF2-40B4-BE49-F238E27FC236}">
                <a16:creationId xmlns:a16="http://schemas.microsoft.com/office/drawing/2014/main" id="{DDAAECF0-98B2-4886-9074-69479B15B06F}"/>
              </a:ext>
            </a:extLst>
          </p:cNvPr>
          <p:cNvSpPr txBox="1"/>
          <p:nvPr/>
        </p:nvSpPr>
        <p:spPr>
          <a:xfrm>
            <a:off x="6134275" y="4435592"/>
            <a:ext cx="40193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Wagner et al., Nat. </a:t>
            </a:r>
            <a:r>
              <a:rPr kumimoji="0" lang="en-US" altLang="zh-CN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Nanotechnol</a:t>
            </a:r>
            <a:r>
              <a:rPr kumimoji="0" lang="en-US" altLang="zh-CN" sz="1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., 2019</a:t>
            </a:r>
            <a:endParaRPr kumimoji="0" lang="zh-CN" altLang="en-US" sz="14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5429EE4B-233A-42D9-A4ED-90F515AF7E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958"/>
          <a:stretch/>
        </p:blipFill>
        <p:spPr>
          <a:xfrm>
            <a:off x="9561116" y="1245412"/>
            <a:ext cx="1771517" cy="1764000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09DC9BB5-915B-428E-8E04-0E5D93030FFF}"/>
              </a:ext>
            </a:extLst>
          </p:cNvPr>
          <p:cNvSpPr txBox="1"/>
          <p:nvPr/>
        </p:nvSpPr>
        <p:spPr>
          <a:xfrm>
            <a:off x="579435" y="4316835"/>
            <a:ext cx="3920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Macroplastics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produce microplastics and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nanoplastics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8AD9D947-6AD8-46A2-8C54-7A07018068FE}"/>
              </a:ext>
            </a:extLst>
          </p:cNvPr>
          <p:cNvSpPr/>
          <p:nvPr/>
        </p:nvSpPr>
        <p:spPr>
          <a:xfrm>
            <a:off x="7297845" y="1334904"/>
            <a:ext cx="368872" cy="294764"/>
          </a:xfrm>
          <a:prstGeom prst="ellipse">
            <a:avLst/>
          </a:prstGeom>
          <a:solidFill>
            <a:srgbClr val="2D2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33889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>
            <a:extLst>
              <a:ext uri="{FF2B5EF4-FFF2-40B4-BE49-F238E27FC236}">
                <a16:creationId xmlns:a16="http://schemas.microsoft.com/office/drawing/2014/main" id="{596E79CA-B29B-4CF7-83F7-614B77E5F05F}"/>
              </a:ext>
            </a:extLst>
          </p:cNvPr>
          <p:cNvSpPr/>
          <p:nvPr/>
        </p:nvSpPr>
        <p:spPr>
          <a:xfrm>
            <a:off x="3123071" y="177232"/>
            <a:ext cx="59458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kumimoji="0" lang="en-US" altLang="zh-CN" sz="3200" b="1" i="1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Times New Roman"/>
                <a:ea typeface="华文中宋" pitchFamily="2" charset="-122"/>
                <a:cs typeface="+mn-cs"/>
              </a:rPr>
              <a:t>How </a:t>
            </a:r>
            <a:r>
              <a:rPr lang="en-US" altLang="zh-CN" sz="3200" b="1" i="1" dirty="0">
                <a:solidFill>
                  <a:srgbClr val="00FFFF"/>
                </a:solidFill>
                <a:latin typeface="Times New Roman"/>
                <a:ea typeface="华文中宋" pitchFamily="2" charset="-122"/>
              </a:rPr>
              <a:t>are microplastics generated</a:t>
            </a:r>
            <a:r>
              <a:rPr kumimoji="0" lang="en-US" altLang="zh-CN" sz="3200" b="1" i="1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Times New Roman"/>
                <a:ea typeface="华文中宋" pitchFamily="2" charset="-122"/>
                <a:cs typeface="+mn-cs"/>
              </a:rPr>
              <a:t>?</a:t>
            </a:r>
            <a:endParaRPr kumimoji="0" lang="zh-CN" altLang="en-US" sz="3200" b="1" i="1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Times New Roman"/>
              <a:ea typeface="华文中宋" pitchFamily="2" charset="-122"/>
              <a:cs typeface="+mn-cs"/>
            </a:endParaRP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EE72032F-A11D-4538-8E79-59A9C841A429}"/>
              </a:ext>
            </a:extLst>
          </p:cNvPr>
          <p:cNvGrpSpPr/>
          <p:nvPr/>
        </p:nvGrpSpPr>
        <p:grpSpPr>
          <a:xfrm>
            <a:off x="7682926" y="879237"/>
            <a:ext cx="4142281" cy="1814554"/>
            <a:chOff x="7092211" y="2207036"/>
            <a:chExt cx="2599674" cy="1773112"/>
          </a:xfrm>
        </p:grpSpPr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2CD22F0F-5CEB-4667-B144-F65FC1B85E6B}"/>
                </a:ext>
              </a:extLst>
            </p:cNvPr>
            <p:cNvSpPr/>
            <p:nvPr/>
          </p:nvSpPr>
          <p:spPr>
            <a:xfrm>
              <a:off x="7113545" y="2207036"/>
              <a:ext cx="2058599" cy="4511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Primary microplastics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4" name="Rectangle 5">
              <a:extLst>
                <a:ext uri="{FF2B5EF4-FFF2-40B4-BE49-F238E27FC236}">
                  <a16:creationId xmlns:a16="http://schemas.microsoft.com/office/drawing/2014/main" id="{AE107D49-E9A4-4886-B69C-7D3EE112B9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92211" y="2686935"/>
              <a:ext cx="2599674" cy="1293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FFFF"/>
                </a:buClr>
                <a:buSzTx/>
                <a:buFont typeface="Wingdings" panose="05000000000000000000" pitchFamily="2" charset="2"/>
                <a:buChar char="n"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Facial-cleansers and cosmetics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FFFF"/>
                </a:buClr>
                <a:buSzTx/>
                <a:buFont typeface="Wingdings" panose="05000000000000000000" pitchFamily="2" charset="2"/>
                <a:buChar char="n"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Vectors for drugs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FFFF"/>
                </a:buClr>
                <a:buSzTx/>
                <a:buFont typeface="Wingdings" panose="05000000000000000000" pitchFamily="2" charset="2"/>
                <a:buChar char="n"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Virgin plastics production pellets</a:t>
              </a: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4B01F157-B8B4-485B-AE5C-1A4CC00F737C}"/>
              </a:ext>
            </a:extLst>
          </p:cNvPr>
          <p:cNvGrpSpPr/>
          <p:nvPr/>
        </p:nvGrpSpPr>
        <p:grpSpPr>
          <a:xfrm>
            <a:off x="7682925" y="4795795"/>
            <a:ext cx="3974476" cy="1504249"/>
            <a:chOff x="8103169" y="4190952"/>
            <a:chExt cx="5921331" cy="1504249"/>
          </a:xfrm>
        </p:grpSpPr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B4CF72F1-23AE-400A-B8EC-4D46D44ACBA4}"/>
                </a:ext>
              </a:extLst>
            </p:cNvPr>
            <p:cNvSpPr/>
            <p:nvPr/>
          </p:nvSpPr>
          <p:spPr>
            <a:xfrm>
              <a:off x="8118714" y="4190952"/>
              <a:ext cx="476497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dirty="0">
                  <a:solidFill>
                    <a:prstClr val="white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Secondary 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microplastics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8" name="Rectangle 5">
              <a:extLst>
                <a:ext uri="{FF2B5EF4-FFF2-40B4-BE49-F238E27FC236}">
                  <a16:creationId xmlns:a16="http://schemas.microsoft.com/office/drawing/2014/main" id="{5CB116D1-4E98-4DC6-80B4-CEE4EAA510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03169" y="4679538"/>
              <a:ext cx="5921331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FFFF"/>
                </a:buClr>
                <a:buSzTx/>
                <a:buFont typeface="Wingdings" panose="05000000000000000000" pitchFamily="2" charset="2"/>
                <a:buChar char="n"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Physical (e.g., wind, wave)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FFFF"/>
                </a:buClr>
                <a:buSzTx/>
                <a:buFont typeface="Wingdings" panose="05000000000000000000" pitchFamily="2" charset="2"/>
                <a:buChar char="n"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Chemical (e.</a:t>
              </a:r>
              <a:r>
                <a:rPr lang="en-US" altLang="zh-CN" sz="2000" dirty="0">
                  <a:solidFill>
                    <a:prstClr val="white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g., </a:t>
              </a: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UV)</a:t>
              </a:r>
            </a:p>
            <a:p>
              <a:pPr marL="342900" lvl="0" indent="-342900">
                <a:buClr>
                  <a:srgbClr val="00FFFF"/>
                </a:buClr>
                <a:buFont typeface="Wingdings" panose="05000000000000000000" pitchFamily="2" charset="2"/>
                <a:buChar char="n"/>
                <a:defRPr/>
              </a:pPr>
              <a:r>
                <a:rPr lang="en-US" altLang="zh-CN" sz="2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Biological (e.g., microorganisms)</a:t>
              </a: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37" name="图片 36">
            <a:extLst>
              <a:ext uri="{FF2B5EF4-FFF2-40B4-BE49-F238E27FC236}">
                <a16:creationId xmlns:a16="http://schemas.microsoft.com/office/drawing/2014/main" id="{317565B9-32A6-4C9D-97D8-8634C93A4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9306" y="2706530"/>
            <a:ext cx="1559643" cy="1757549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11AD11E3-0831-42EB-B39A-3ADFD7207E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8657" y="991717"/>
            <a:ext cx="1810249" cy="1462722"/>
          </a:xfrm>
          <a:prstGeom prst="rect">
            <a:avLst/>
          </a:prstGeom>
        </p:spPr>
      </p:pic>
      <p:sp>
        <p:nvSpPr>
          <p:cNvPr id="44" name="箭头: 下 43">
            <a:extLst>
              <a:ext uri="{FF2B5EF4-FFF2-40B4-BE49-F238E27FC236}">
                <a16:creationId xmlns:a16="http://schemas.microsoft.com/office/drawing/2014/main" id="{6986640A-681E-422D-9A5F-1009312B9876}"/>
              </a:ext>
            </a:extLst>
          </p:cNvPr>
          <p:cNvSpPr/>
          <p:nvPr/>
        </p:nvSpPr>
        <p:spPr>
          <a:xfrm rot="16200000">
            <a:off x="7168775" y="3683177"/>
            <a:ext cx="307068" cy="523220"/>
          </a:xfrm>
          <a:prstGeom prst="downArrow">
            <a:avLst/>
          </a:prstGeom>
          <a:noFill/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箭头: 下 24">
            <a:extLst>
              <a:ext uri="{FF2B5EF4-FFF2-40B4-BE49-F238E27FC236}">
                <a16:creationId xmlns:a16="http://schemas.microsoft.com/office/drawing/2014/main" id="{27AD4068-80A2-4465-B317-E889CACDFC0D}"/>
              </a:ext>
            </a:extLst>
          </p:cNvPr>
          <p:cNvSpPr/>
          <p:nvPr/>
        </p:nvSpPr>
        <p:spPr>
          <a:xfrm rot="16200000">
            <a:off x="7168775" y="1561236"/>
            <a:ext cx="307068" cy="523220"/>
          </a:xfrm>
          <a:prstGeom prst="downArrow">
            <a:avLst/>
          </a:prstGeom>
          <a:noFill/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E130BFC7-79BD-42B3-AB9C-2EE953EB19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8821" y="976426"/>
            <a:ext cx="1941226" cy="1478013"/>
          </a:xfrm>
          <a:prstGeom prst="rect">
            <a:avLst/>
          </a:prstGeom>
        </p:spPr>
      </p:pic>
      <p:pic>
        <p:nvPicPr>
          <p:cNvPr id="31" name="内容占位符 3">
            <a:extLst>
              <a:ext uri="{FF2B5EF4-FFF2-40B4-BE49-F238E27FC236}">
                <a16:creationId xmlns:a16="http://schemas.microsoft.com/office/drawing/2014/main" id="{8962C5A7-B8A8-4A86-AD79-8F48B0062D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714176" y="976426"/>
            <a:ext cx="2005875" cy="1478013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F8E695A-B104-416B-889E-8A9A08098CD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685" t="8265" r="16357" b="29582"/>
          <a:stretch/>
        </p:blipFill>
        <p:spPr>
          <a:xfrm>
            <a:off x="9420728" y="2702396"/>
            <a:ext cx="2209905" cy="175754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D40094D-9101-4DF7-9CB1-34D4C943BC99}"/>
              </a:ext>
            </a:extLst>
          </p:cNvPr>
          <p:cNvSpPr/>
          <p:nvPr/>
        </p:nvSpPr>
        <p:spPr>
          <a:xfrm>
            <a:off x="8005459" y="4450551"/>
            <a:ext cx="346031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zh-CN" sz="1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DeFrancesco et al., Nat</a:t>
            </a:r>
            <a:r>
              <a:rPr kumimoji="0" lang="en-US" altLang="zh-CN" sz="1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.</a:t>
            </a:r>
            <a:r>
              <a:rPr kumimoji="0" lang="fr-FR" altLang="zh-CN" sz="1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Biotechnol., 2020</a:t>
            </a:r>
            <a:endParaRPr kumimoji="0" lang="zh-CN" altLang="en-US" sz="14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63F5F991-F97B-44B2-8619-723874D494C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837"/>
          <a:stretch/>
        </p:blipFill>
        <p:spPr>
          <a:xfrm>
            <a:off x="714176" y="2825269"/>
            <a:ext cx="6030142" cy="3036934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D41C56F8-0832-4504-BDAB-82482B29ADC2}"/>
              </a:ext>
            </a:extLst>
          </p:cNvPr>
          <p:cNvSpPr/>
          <p:nvPr/>
        </p:nvSpPr>
        <p:spPr>
          <a:xfrm>
            <a:off x="2622212" y="5947909"/>
            <a:ext cx="24144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sz="1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MacLeod et al., Science, 2021</a:t>
            </a:r>
            <a:endParaRPr lang="zh-CN" altLang="en-US" sz="1400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3894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19238</TotalTime>
  <Words>6403</Words>
  <Application>Microsoft Office PowerPoint</Application>
  <PresentationFormat>Widescreen</PresentationFormat>
  <Paragraphs>588</Paragraphs>
  <Slides>45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3" baseType="lpstr">
      <vt:lpstr>等线</vt:lpstr>
      <vt:lpstr>Neue Plak</vt:lpstr>
      <vt:lpstr>Arial</vt:lpstr>
      <vt:lpstr>Calibri</vt:lpstr>
      <vt:lpstr>Calibri Light</vt:lpstr>
      <vt:lpstr>Times New Roman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Baoshan Xing</dc:creator>
  <cp:lastModifiedBy>Baoshan Xing</cp:lastModifiedBy>
  <cp:revision>4539</cp:revision>
  <dcterms:created xsi:type="dcterms:W3CDTF">2020-12-25T21:50:27Z</dcterms:created>
  <dcterms:modified xsi:type="dcterms:W3CDTF">2023-03-30T12:58:32Z</dcterms:modified>
</cp:coreProperties>
</file>