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4"/>
  </p:sldMasterIdLst>
  <p:notesMasterIdLst>
    <p:notesMasterId r:id="rId32"/>
  </p:notesMasterIdLst>
  <p:sldIdLst>
    <p:sldId id="257" r:id="rId5"/>
    <p:sldId id="491" r:id="rId6"/>
    <p:sldId id="617" r:id="rId7"/>
    <p:sldId id="471" r:id="rId8"/>
    <p:sldId id="624" r:id="rId9"/>
    <p:sldId id="327" r:id="rId10"/>
    <p:sldId id="606" r:id="rId11"/>
    <p:sldId id="613" r:id="rId12"/>
    <p:sldId id="614" r:id="rId13"/>
    <p:sldId id="623" r:id="rId14"/>
    <p:sldId id="618" r:id="rId15"/>
    <p:sldId id="492" r:id="rId16"/>
    <p:sldId id="625" r:id="rId17"/>
    <p:sldId id="328" r:id="rId18"/>
    <p:sldId id="496" r:id="rId19"/>
    <p:sldId id="497" r:id="rId20"/>
    <p:sldId id="488" r:id="rId21"/>
    <p:sldId id="620" r:id="rId22"/>
    <p:sldId id="622" r:id="rId23"/>
    <p:sldId id="489" r:id="rId24"/>
    <p:sldId id="621" r:id="rId25"/>
    <p:sldId id="298" r:id="rId26"/>
    <p:sldId id="626" r:id="rId27"/>
    <p:sldId id="619" r:id="rId28"/>
    <p:sldId id="493" r:id="rId29"/>
    <p:sldId id="487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1D2"/>
    <a:srgbClr val="A60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15FA8-9198-498C-BD7C-799BBC61DE08}" v="34" dt="2023-03-21T18:19:29.136"/>
    <p1510:client id="{7749D070-87A1-2B1C-EE65-939D015CABC3}" v="17" dt="2023-03-21T12:53:17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5167" autoAdjust="0"/>
  </p:normalViewPr>
  <p:slideViewPr>
    <p:cSldViewPr snapToGrid="0">
      <p:cViewPr varScale="1">
        <p:scale>
          <a:sx n="92" d="100"/>
          <a:sy n="92" d="100"/>
        </p:scale>
        <p:origin x="13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woodardcurran.net\shared\Projects\0231955.13%20BBA%20-%20BDL%20AFFF%20Release\wip\Summary%20Report\Fish%20Tissue%20Summary%20Table_L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woodardcurran.sharepoint.com/sites/MAPFASBackgroundStudyPrep/Shared%20Documents/General/Data/Comprehensive%20Data%20Set%20and%20Summa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en-US" sz="1600" dirty="0"/>
              <a:t>Average PFAS Concentrations By Fish Species, Fillet </a:t>
            </a:r>
          </a:p>
        </c:rich>
      </c:tx>
      <c:layout>
        <c:manualLayout>
          <c:xMode val="edge"/>
          <c:yMode val="edge"/>
          <c:x val="0.14203136184681464"/>
          <c:y val="5.53365982980359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2855418530932106"/>
          <c:y val="0.213486731513297"/>
          <c:w val="0.847005896157074"/>
          <c:h val="0.533034587114283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'Bar Graphs - All Constituents'!$N$2</c:f>
              <c:strCache>
                <c:ptCount val="1"/>
                <c:pt idx="0">
                  <c:v>Yellow Perch</c:v>
                </c:pt>
              </c:strCache>
            </c:strRef>
          </c:tx>
          <c:spPr>
            <a:solidFill>
              <a:srgbClr val="21578A"/>
            </a:solidFill>
            <a:ln>
              <a:noFill/>
            </a:ln>
            <a:effectLst/>
          </c:spPr>
          <c:invertIfNegative val="0"/>
          <c:cat>
            <c:strRef>
              <c:f>'Bar Graphs - All Constituents'!$M$3:$M$17</c:f>
              <c:strCache>
                <c:ptCount val="15"/>
                <c:pt idx="0">
                  <c:v>PFNA</c:v>
                </c:pt>
                <c:pt idx="1">
                  <c:v>PFDA</c:v>
                </c:pt>
                <c:pt idx="2">
                  <c:v>PFUnA</c:v>
                </c:pt>
                <c:pt idx="3">
                  <c:v>PFDoA</c:v>
                </c:pt>
                <c:pt idx="4">
                  <c:v>PFTrDA</c:v>
                </c:pt>
                <c:pt idx="5">
                  <c:v>PFTeDA</c:v>
                </c:pt>
                <c:pt idx="6">
                  <c:v>PFHxS</c:v>
                </c:pt>
                <c:pt idx="7">
                  <c:v>PFHpS</c:v>
                </c:pt>
                <c:pt idx="8">
                  <c:v>PFOS</c:v>
                </c:pt>
                <c:pt idx="9">
                  <c:v>PFNS</c:v>
                </c:pt>
                <c:pt idx="10">
                  <c:v>PFDS</c:v>
                </c:pt>
                <c:pt idx="11">
                  <c:v>PFDoS</c:v>
                </c:pt>
                <c:pt idx="12">
                  <c:v>6:2 FTS</c:v>
                </c:pt>
                <c:pt idx="13">
                  <c:v>PFOSA</c:v>
                </c:pt>
                <c:pt idx="14">
                  <c:v>MeFOSAA</c:v>
                </c:pt>
              </c:strCache>
            </c:strRef>
          </c:cat>
          <c:val>
            <c:numRef>
              <c:f>'Bar Graphs - All Constituents'!$N$3:$N$17</c:f>
              <c:numCache>
                <c:formatCode>0.00</c:formatCode>
                <c:ptCount val="15"/>
                <c:pt idx="0" formatCode="0.000">
                  <c:v>0.45456071127783831</c:v>
                </c:pt>
                <c:pt idx="1">
                  <c:v>1.4039010661313271</c:v>
                </c:pt>
                <c:pt idx="2">
                  <c:v>2.5517116826840129</c:v>
                </c:pt>
                <c:pt idx="3">
                  <c:v>2.2771738010965525</c:v>
                </c:pt>
                <c:pt idx="4">
                  <c:v>2.3783313290389296</c:v>
                </c:pt>
                <c:pt idx="5">
                  <c:v>1.6589177154075767</c:v>
                </c:pt>
                <c:pt idx="6">
                  <c:v>0</c:v>
                </c:pt>
                <c:pt idx="7" formatCode="0.000">
                  <c:v>0.11826536928592109</c:v>
                </c:pt>
                <c:pt idx="8" formatCode="0.0">
                  <c:v>40.123886325647426</c:v>
                </c:pt>
                <c:pt idx="9" formatCode="0.000">
                  <c:v>0.15492728757957391</c:v>
                </c:pt>
                <c:pt idx="10" formatCode="0.000">
                  <c:v>0.47909198422500826</c:v>
                </c:pt>
                <c:pt idx="11">
                  <c:v>0</c:v>
                </c:pt>
                <c:pt idx="12">
                  <c:v>0</c:v>
                </c:pt>
                <c:pt idx="13" formatCode="0.000">
                  <c:v>0.43114285714285705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A8-4F76-8FD8-C7C23038A403}"/>
            </c:ext>
          </c:extLst>
        </c:ser>
        <c:ser>
          <c:idx val="1"/>
          <c:order val="1"/>
          <c:tx>
            <c:strRef>
              <c:f>'Bar Graphs - All Constituents'!$O$2</c:f>
              <c:strCache>
                <c:ptCount val="1"/>
                <c:pt idx="0">
                  <c:v>White Sucker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'Bar Graphs - All Constituents'!$M$3:$M$17</c:f>
              <c:strCache>
                <c:ptCount val="15"/>
                <c:pt idx="0">
                  <c:v>PFNA</c:v>
                </c:pt>
                <c:pt idx="1">
                  <c:v>PFDA</c:v>
                </c:pt>
                <c:pt idx="2">
                  <c:v>PFUnA</c:v>
                </c:pt>
                <c:pt idx="3">
                  <c:v>PFDoA</c:v>
                </c:pt>
                <c:pt idx="4">
                  <c:v>PFTrDA</c:v>
                </c:pt>
                <c:pt idx="5">
                  <c:v>PFTeDA</c:v>
                </c:pt>
                <c:pt idx="6">
                  <c:v>PFHxS</c:v>
                </c:pt>
                <c:pt idx="7">
                  <c:v>PFHpS</c:v>
                </c:pt>
                <c:pt idx="8">
                  <c:v>PFOS</c:v>
                </c:pt>
                <c:pt idx="9">
                  <c:v>PFNS</c:v>
                </c:pt>
                <c:pt idx="10">
                  <c:v>PFDS</c:v>
                </c:pt>
                <c:pt idx="11">
                  <c:v>PFDoS</c:v>
                </c:pt>
                <c:pt idx="12">
                  <c:v>6:2 FTS</c:v>
                </c:pt>
                <c:pt idx="13">
                  <c:v>PFOSA</c:v>
                </c:pt>
                <c:pt idx="14">
                  <c:v>MeFOSAA</c:v>
                </c:pt>
              </c:strCache>
            </c:strRef>
          </c:cat>
          <c:val>
            <c:numRef>
              <c:f>'Bar Graphs - All Constituents'!$O$3:$O$17</c:f>
              <c:numCache>
                <c:formatCode>0.000</c:formatCode>
                <c:ptCount val="15"/>
                <c:pt idx="0">
                  <c:v>0.35090655223369505</c:v>
                </c:pt>
                <c:pt idx="1">
                  <c:v>0.71755261465297138</c:v>
                </c:pt>
                <c:pt idx="2" formatCode="0.00">
                  <c:v>1.5427623073097958</c:v>
                </c:pt>
                <c:pt idx="3" formatCode="0.00">
                  <c:v>0.77155467736035022</c:v>
                </c:pt>
                <c:pt idx="4" formatCode="0.00">
                  <c:v>1.1830849882586123</c:v>
                </c:pt>
                <c:pt idx="5">
                  <c:v>0.50328324618867326</c:v>
                </c:pt>
                <c:pt idx="6">
                  <c:v>0.11106607201022275</c:v>
                </c:pt>
                <c:pt idx="7" formatCode="0.00">
                  <c:v>0</c:v>
                </c:pt>
                <c:pt idx="8" formatCode="0.00">
                  <c:v>19.885873308451444</c:v>
                </c:pt>
                <c:pt idx="9">
                  <c:v>0.21460828427304487</c:v>
                </c:pt>
                <c:pt idx="10">
                  <c:v>0.40897398175480099</c:v>
                </c:pt>
                <c:pt idx="11" formatCode="0.0">
                  <c:v>0</c:v>
                </c:pt>
                <c:pt idx="12" formatCode="0.0">
                  <c:v>0</c:v>
                </c:pt>
                <c:pt idx="13">
                  <c:v>0.57507142857142857</c:v>
                </c:pt>
                <c:pt idx="14">
                  <c:v>0.12500674825875632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A8-4F76-8FD8-C7C23038A4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333668303"/>
        <c:axId val="1334618815"/>
      </c:barChart>
      <c:catAx>
        <c:axId val="1333668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334618815"/>
        <c:crosses val="autoZero"/>
        <c:auto val="1"/>
        <c:lblAlgn val="ctr"/>
        <c:lblOffset val="100"/>
        <c:noMultiLvlLbl val="0"/>
      </c:catAx>
      <c:valAx>
        <c:axId val="1334618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r>
                  <a:rPr lang="en-US" sz="1100"/>
                  <a:t>Average Concentration (ng/g, wet)</a:t>
                </a:r>
              </a:p>
            </c:rich>
          </c:tx>
          <c:layout>
            <c:manualLayout>
              <c:xMode val="edge"/>
              <c:yMode val="edge"/>
              <c:x val="1.9061302681992336E-2"/>
              <c:y val="0.230213254593175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333668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solidFill>
        <a:schemeClr val="bg1">
          <a:lumMod val="65000"/>
        </a:schemeClr>
      </a:solidFill>
    </a:ln>
    <a:effectLst/>
  </c:spPr>
  <c:txPr>
    <a:bodyPr/>
    <a:lstStyle/>
    <a:p>
      <a:pPr>
        <a:defRPr sz="1400" b="1">
          <a:solidFill>
            <a:schemeClr val="tx1">
              <a:lumMod val="65000"/>
              <a:lumOff val="35000"/>
            </a:schemeClr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'boxplots all states'!$H$3:$H$188</cx:f>
        <cx:lvl ptCount="186" formatCode="General">
          <cx:pt idx="0">0.36799999999999999</cx:pt>
          <cx:pt idx="1">1.3799999999999999</cx:pt>
          <cx:pt idx="2">0.57399999999999995</cx:pt>
          <cx:pt idx="3">0.73299999999999998</cx:pt>
          <cx:pt idx="4">1.51</cx:pt>
          <cx:pt idx="5">0.55000000000000004</cx:pt>
          <cx:pt idx="6">2.7599999999999998</cx:pt>
          <cx:pt idx="7">1.3500000000000001</cx:pt>
          <cx:pt idx="8">2.6800000000000002</cx:pt>
          <cx:pt idx="9">1.04</cx:pt>
          <cx:pt idx="10">6</cx:pt>
          <cx:pt idx="11">0.75</cx:pt>
          <cx:pt idx="12">0.66700000000000004</cx:pt>
          <cx:pt idx="13">1.1000000000000001</cx:pt>
          <cx:pt idx="14">0.75700000000000001</cx:pt>
          <cx:pt idx="15">1.8600000000000001</cx:pt>
          <cx:pt idx="16">0.52400000000000002</cx:pt>
          <cx:pt idx="17">1.1100000000000001</cx:pt>
          <cx:pt idx="18">1.4399999999999999</cx:pt>
          <cx:pt idx="19">0.47399999999999998</cx:pt>
          <cx:pt idx="20">1.8899999999999999</cx:pt>
          <cx:pt idx="21">1.24</cx:pt>
          <cx:pt idx="22">1.77</cx:pt>
          <cx:pt idx="23">1.6899999999999999</cx:pt>
          <cx:pt idx="24">0.68000000000000005</cx:pt>
          <cx:pt idx="25">3.5</cx:pt>
          <cx:pt idx="26">2.2999999999999998</cx:pt>
          <cx:pt idx="27">1.77</cx:pt>
          <cx:pt idx="28">1.3200000000000001</cx:pt>
          <cx:pt idx="29">0.35399999999999998</cx:pt>
          <cx:pt idx="30">0.57199999999999995</cx:pt>
          <cx:pt idx="31">1.73</cx:pt>
          <cx:pt idx="32">0.95999999999999996</cx:pt>
          <cx:pt idx="33">0.64000000000000001</cx:pt>
          <cx:pt idx="34">0.439</cx:pt>
          <cx:pt idx="35">0.98799999999999999</cx:pt>
          <cx:pt idx="36">0.23799999999999999</cx:pt>
          <cx:pt idx="37">0.41099999999999998</cx:pt>
          <cx:pt idx="38">0.26300000000000001</cx:pt>
          <cx:pt idx="39">1.6299999999999999</cx:pt>
          <cx:pt idx="40">1.77</cx:pt>
          <cx:pt idx="41">2.25</cx:pt>
          <cx:pt idx="42">2.8100000000000001</cx:pt>
          <cx:pt idx="43">3.6899999999999999</cx:pt>
          <cx:pt idx="44">1.73</cx:pt>
          <cx:pt idx="45">1.48</cx:pt>
          <cx:pt idx="46">1.8500000000000001</cx:pt>
          <cx:pt idx="47">2.1200000000000001</cx:pt>
          <cx:pt idx="48">1.52</cx:pt>
          <cx:pt idx="49">3</cx:pt>
          <cx:pt idx="50">1.4199999999999999</cx:pt>
          <cx:pt idx="51">1.6799999999999999</cx:pt>
          <cx:pt idx="52">3.6400000000000001</cx:pt>
          <cx:pt idx="53">1.26</cx:pt>
          <cx:pt idx="54">0.54700000000000004</cx:pt>
          <cx:pt idx="55">1.8500000000000001</cx:pt>
          <cx:pt idx="56">1.8600000000000001</cx:pt>
          <cx:pt idx="57">2.7400000000000002</cx:pt>
          <cx:pt idx="58">1.8200000000000001</cx:pt>
          <cx:pt idx="59">0.33800000000000002</cx:pt>
          <cx:pt idx="60">0.68700000000000006</cx:pt>
          <cx:pt idx="61">1.8700000000000001</cx:pt>
          <cx:pt idx="62">1.53</cx:pt>
          <cx:pt idx="63">1.95</cx:pt>
          <cx:pt idx="64">0.42899999999999999</cx:pt>
          <cx:pt idx="65">0.245</cx:pt>
          <cx:pt idx="66">0.40799999999999997</cx:pt>
          <cx:pt idx="67">0.36899999999999999</cx:pt>
          <cx:pt idx="68">0.67100000000000004</cx:pt>
          <cx:pt idx="69">0.59699999999999998</cx:pt>
          <cx:pt idx="70">0.34799999999999998</cx:pt>
          <cx:pt idx="71">0.38400000000000001</cx:pt>
          <cx:pt idx="72">0.34999999999999998</cx:pt>
          <cx:pt idx="73">0.58799999999999997</cx:pt>
          <cx:pt idx="74">0.315</cx:pt>
          <cx:pt idx="75">0.57499999999999996</cx:pt>
          <cx:pt idx="76">0.36199999999999999</cx:pt>
          <cx:pt idx="77">0.313</cx:pt>
          <cx:pt idx="78">0.50900000000000001</cx:pt>
          <cx:pt idx="79">0.38700000000000001</cx:pt>
          <cx:pt idx="80">0.35199999999999998</cx:pt>
          <cx:pt idx="81">1.45</cx:pt>
          <cx:pt idx="82">2.1200000000000001</cx:pt>
          <cx:pt idx="83">1.8300000000000001</cx:pt>
          <cx:pt idx="84">0.74199999999999999</cx:pt>
          <cx:pt idx="85">0.78900000000000003</cx:pt>
          <cx:pt idx="86">0.92300000000000004</cx:pt>
          <cx:pt idx="87">0.44800000000000001</cx:pt>
          <cx:pt idx="88">0.95799999999999996</cx:pt>
          <cx:pt idx="89">1.55</cx:pt>
          <cx:pt idx="90">0.32800000000000001</cx:pt>
          <cx:pt idx="91">0.90700000000000003</cx:pt>
          <cx:pt idx="92">0.64400000000000002</cx:pt>
          <cx:pt idx="93">0.48499999999999999</cx:pt>
          <cx:pt idx="94">1.4299999999999999</cx:pt>
          <cx:pt idx="95">2.0699999999999998</cx:pt>
          <cx:pt idx="96">1.9299999999999999</cx:pt>
          <cx:pt idx="97">1.3799999999999999</cx:pt>
          <cx:pt idx="98">1.4199999999999999</cx:pt>
          <cx:pt idx="99">0.74099999999999999</cx:pt>
        </cx:lvl>
      </cx:numDim>
    </cx:data>
    <cx:data id="1">
      <cx:numDim type="val">
        <cx:f>'boxplots all states'!$I$3:$I$188</cx:f>
        <cx:lvl ptCount="186" formatCode="General">
          <cx:pt idx="0">0.17599999999999999</cx:pt>
          <cx:pt idx="1">0.41299999999999998</cx:pt>
          <cx:pt idx="2">3.1400000000000001</cx:pt>
          <cx:pt idx="3">0.79200000000000004</cx:pt>
          <cx:pt idx="4">1.1100000000000001</cx:pt>
          <cx:pt idx="5">0.161</cx:pt>
          <cx:pt idx="6">0.20000000000000001</cx:pt>
          <cx:pt idx="7">0.14399999999999999</cx:pt>
          <cx:pt idx="8">0.13100000000000001</cx:pt>
          <cx:pt idx="9">1.23</cx:pt>
          <cx:pt idx="10">0.73499999999999999</cx:pt>
          <cx:pt idx="11">0.13900000000000001</cx:pt>
          <cx:pt idx="12">0.55100000000000005</cx:pt>
          <cx:pt idx="13">1</cx:pt>
          <cx:pt idx="14">0.38400000000000001</cx:pt>
          <cx:pt idx="15">0.29099999999999998</cx:pt>
          <cx:pt idx="16">0.155</cx:pt>
          <cx:pt idx="17">0.13800000000000001</cx:pt>
          <cx:pt idx="18">0.28499999999999998</cx:pt>
          <cx:pt idx="19">0.26100000000000001</cx:pt>
          <cx:pt idx="20">2.27</cx:pt>
          <cx:pt idx="21">0.36599999999999999</cx:pt>
          <cx:pt idx="22">0.96799999999999997</cx:pt>
          <cx:pt idx="23">1.0800000000000001</cx:pt>
          <cx:pt idx="24">0.45000000000000001</cx:pt>
          <cx:pt idx="25">0.154</cx:pt>
          <cx:pt idx="26">0.26500000000000001</cx:pt>
          <cx:pt idx="27">0.16400000000000001</cx:pt>
          <cx:pt idx="28">0.37</cx:pt>
          <cx:pt idx="29">0.16600000000000001</cx:pt>
          <cx:pt idx="30">0.17299999999999999</cx:pt>
          <cx:pt idx="31">0.33200000000000002</cx:pt>
          <cx:pt idx="32">0.27500000000000002</cx:pt>
          <cx:pt idx="33">0.216</cx:pt>
          <cx:pt idx="34">5.3200000000000003</cx:pt>
          <cx:pt idx="35">0.17699999999999999</cx:pt>
          <cx:pt idx="36">0.36499999999999999</cx:pt>
          <cx:pt idx="37">0.24299999999999999</cx:pt>
          <cx:pt idx="38">0.86499999999999999</cx:pt>
          <cx:pt idx="39">0.308</cx:pt>
          <cx:pt idx="40">0.32600000000000001</cx:pt>
          <cx:pt idx="41">0.59199999999999997</cx:pt>
          <cx:pt idx="42">0.127</cx:pt>
          <cx:pt idx="43">0.20399999999999999</cx:pt>
          <cx:pt idx="44">0.222</cx:pt>
          <cx:pt idx="45">4.3499999999999996</cx:pt>
          <cx:pt idx="46">0.41999999999999998</cx:pt>
          <cx:pt idx="47">0.17299999999999999</cx:pt>
          <cx:pt idx="48">0.38100000000000001</cx:pt>
          <cx:pt idx="49">0.29999999999999999</cx:pt>
          <cx:pt idx="50">0.16400000000000001</cx:pt>
          <cx:pt idx="51">0.14000000000000001</cx:pt>
          <cx:pt idx="52">0.14199999999999999</cx:pt>
          <cx:pt idx="53">0.14699999999999999</cx:pt>
          <cx:pt idx="54">0.151</cx:pt>
          <cx:pt idx="55">0.155</cx:pt>
          <cx:pt idx="56">0.436</cx:pt>
          <cx:pt idx="57">0.49399999999999999</cx:pt>
          <cx:pt idx="58">0.35199999999999998</cx:pt>
          <cx:pt idx="59">0.127</cx:pt>
          <cx:pt idx="60">0.22700000000000001</cx:pt>
          <cx:pt idx="61">0.17699999999999999</cx:pt>
          <cx:pt idx="62">0.49099999999999999</cx:pt>
        </cx:lvl>
      </cx:numDim>
    </cx:data>
    <cx:data id="2">
      <cx:numDim type="val">
        <cx:f>'boxplots all states'!$J$3:$J$188</cx:f>
        <cx:lvl ptCount="186" formatCode="General">
          <cx:pt idx="0">1.7</cx:pt>
          <cx:pt idx="1">0.46000000000000002</cx:pt>
          <cx:pt idx="2">0.28000000000000003</cx:pt>
          <cx:pt idx="3">0.78000000000000003</cx:pt>
          <cx:pt idx="4">0.75</cx:pt>
          <cx:pt idx="5">0.28999999999999998</cx:pt>
          <cx:pt idx="6">1.3999999999999999</cx:pt>
          <cx:pt idx="7">1.3999999999999999</cx:pt>
          <cx:pt idx="8">1.2</cx:pt>
          <cx:pt idx="9">0.33000000000000002</cx:pt>
          <cx:pt idx="10">1.2</cx:pt>
          <cx:pt idx="11">0.98999999999999999</cx:pt>
          <cx:pt idx="12">0.88</cx:pt>
          <cx:pt idx="13">0.83999999999999997</cx:pt>
          <cx:pt idx="14">0.80000000000000004</cx:pt>
          <cx:pt idx="15">0.91000000000000003</cx:pt>
          <cx:pt idx="16">0.46999999999999997</cx:pt>
          <cx:pt idx="17">1.7</cx:pt>
          <cx:pt idx="18">0.97999999999999998</cx:pt>
          <cx:pt idx="19">2.6000000000000001</cx:pt>
          <cx:pt idx="20">1.1000000000000001</cx:pt>
          <cx:pt idx="21">0.38</cx:pt>
          <cx:pt idx="22">1.7</cx:pt>
          <cx:pt idx="23">1</cx:pt>
          <cx:pt idx="24">0.37</cx:pt>
          <cx:pt idx="25">0.68999999999999995</cx:pt>
          <cx:pt idx="26">1.2</cx:pt>
          <cx:pt idx="27">0.28999999999999998</cx:pt>
          <cx:pt idx="28">0.27000000000000002</cx:pt>
          <cx:pt idx="29">2.1000000000000001</cx:pt>
          <cx:pt idx="30">0.52000000000000002</cx:pt>
          <cx:pt idx="31">0.82999999999999996</cx:pt>
          <cx:pt idx="32">0.71999999999999997</cx:pt>
          <cx:pt idx="33">0.35999999999999999</cx:pt>
          <cx:pt idx="34">1.3999999999999999</cx:pt>
          <cx:pt idx="35">3.6000000000000001</cx:pt>
          <cx:pt idx="36">2.2000000000000002</cx:pt>
          <cx:pt idx="37">1.7</cx:pt>
          <cx:pt idx="38">1.3999999999999999</cx:pt>
          <cx:pt idx="39">0.45000000000000001</cx:pt>
          <cx:pt idx="40">0.94999999999999996</cx:pt>
          <cx:pt idx="41">0.53000000000000003</cx:pt>
          <cx:pt idx="42">1.3</cx:pt>
          <cx:pt idx="43">5.4000000000000004</cx:pt>
          <cx:pt idx="44">2.3999999999999999</cx:pt>
          <cx:pt idx="45">1.3</cx:pt>
          <cx:pt idx="46">0.87</cx:pt>
          <cx:pt idx="47">0.58999999999999997</cx:pt>
          <cx:pt idx="48">0.90000000000000002</cx:pt>
          <cx:pt idx="49">1.3999999999999999</cx:pt>
          <cx:pt idx="50">0.70999999999999996</cx:pt>
          <cx:pt idx="51">1</cx:pt>
          <cx:pt idx="52">2.6000000000000001</cx:pt>
          <cx:pt idx="53">0.56999999999999995</cx:pt>
          <cx:pt idx="54">0.29999999999999999</cx:pt>
          <cx:pt idx="55">0.37</cx:pt>
          <cx:pt idx="56">0.42999999999999999</cx:pt>
          <cx:pt idx="57">0.29999999999999999</cx:pt>
          <cx:pt idx="58">3.2000000000000002</cx:pt>
          <cx:pt idx="59">0.71999999999999997</cx:pt>
          <cx:pt idx="60">1.3</cx:pt>
          <cx:pt idx="61">1.3999999999999999</cx:pt>
          <cx:pt idx="62">1.7</cx:pt>
          <cx:pt idx="63">0.69999999999999996</cx:pt>
          <cx:pt idx="64">0.23999999999999999</cx:pt>
          <cx:pt idx="65">0.89000000000000001</cx:pt>
          <cx:pt idx="66">1</cx:pt>
          <cx:pt idx="67">0.53000000000000003</cx:pt>
          <cx:pt idx="68">0.87</cx:pt>
          <cx:pt idx="69">0.88</cx:pt>
          <cx:pt idx="70">0.28000000000000003</cx:pt>
          <cx:pt idx="71">0.96999999999999997</cx:pt>
          <cx:pt idx="72">1.8999999999999999</cx:pt>
          <cx:pt idx="73">1.6000000000000001</cx:pt>
          <cx:pt idx="74">0.72999999999999998</cx:pt>
          <cx:pt idx="75">0.62</cx:pt>
          <cx:pt idx="76">0.34999999999999998</cx:pt>
          <cx:pt idx="77">0.23999999999999999</cx:pt>
          <cx:pt idx="78">1.8</cx:pt>
          <cx:pt idx="79">0.83999999999999997</cx:pt>
          <cx:pt idx="80">0.48999999999999999</cx:pt>
          <cx:pt idx="81">1.3</cx:pt>
          <cx:pt idx="82">0.71999999999999997</cx:pt>
          <cx:pt idx="83">0.63</cx:pt>
          <cx:pt idx="84">0.62</cx:pt>
          <cx:pt idx="85">0.65000000000000002</cx:pt>
          <cx:pt idx="86">0.19</cx:pt>
          <cx:pt idx="87">0.17000000000000001</cx:pt>
          <cx:pt idx="88">0.93000000000000005</cx:pt>
          <cx:pt idx="89">0.97999999999999998</cx:pt>
          <cx:pt idx="90">0.42999999999999999</cx:pt>
          <cx:pt idx="91">1.2</cx:pt>
          <cx:pt idx="92">0.80000000000000004</cx:pt>
          <cx:pt idx="93">0.34000000000000002</cx:pt>
          <cx:pt idx="94">0.40000000000000002</cx:pt>
          <cx:pt idx="95">0.77000000000000002</cx:pt>
          <cx:pt idx="96">0.54000000000000004</cx:pt>
          <cx:pt idx="97">0.48999999999999999</cx:pt>
          <cx:pt idx="98">3.3999999999999999</cx:pt>
          <cx:pt idx="99">0.95999999999999996</cx:pt>
          <cx:pt idx="100">0.53000000000000003</cx:pt>
          <cx:pt idx="101">0.42999999999999999</cx:pt>
          <cx:pt idx="102">0.46999999999999997</cx:pt>
          <cx:pt idx="103">2.3999999999999999</cx:pt>
          <cx:pt idx="104">0.33000000000000002</cx:pt>
          <cx:pt idx="105">0.22</cx:pt>
          <cx:pt idx="106">0.095000000000000001</cx:pt>
          <cx:pt idx="107">2.5</cx:pt>
          <cx:pt idx="108">0.22</cx:pt>
          <cx:pt idx="109">0.053999999999999999</cx:pt>
          <cx:pt idx="110">0.060999999999999999</cx:pt>
          <cx:pt idx="111">0.069000000000000006</cx:pt>
          <cx:pt idx="112">1.3</cx:pt>
          <cx:pt idx="113">1.3</cx:pt>
          <cx:pt idx="114">0.88</cx:pt>
          <cx:pt idx="115">0.33000000000000002</cx:pt>
          <cx:pt idx="116">0.10000000000000001</cx:pt>
          <cx:pt idx="117">0.076999999999999999</cx:pt>
          <cx:pt idx="118">0.076999999999999999</cx:pt>
          <cx:pt idx="119">0.11</cx:pt>
          <cx:pt idx="120">0.081000000000000003</cx:pt>
          <cx:pt idx="121">0.91000000000000003</cx:pt>
          <cx:pt idx="122">0.58999999999999997</cx:pt>
          <cx:pt idx="123">5.2999999999999998</cx:pt>
          <cx:pt idx="124">0.46999999999999997</cx:pt>
          <cx:pt idx="125">0.34999999999999998</cx:pt>
          <cx:pt idx="126">0.16</cx:pt>
          <cx:pt idx="127">0.79000000000000004</cx:pt>
          <cx:pt idx="128">0.97999999999999998</cx:pt>
          <cx:pt idx="129">1.2</cx:pt>
          <cx:pt idx="130">0.46000000000000002</cx:pt>
          <cx:pt idx="131">0.70999999999999996</cx:pt>
          <cx:pt idx="132">0.75</cx:pt>
          <cx:pt idx="133">0.38</cx:pt>
          <cx:pt idx="134">0.60999999999999999</cx:pt>
          <cx:pt idx="135">1.6000000000000001</cx:pt>
          <cx:pt idx="136">3.8999999999999999</cx:pt>
          <cx:pt idx="137">1.2</cx:pt>
          <cx:pt idx="138">0.68999999999999995</cx:pt>
          <cx:pt idx="139">0.39000000000000001</cx:pt>
          <cx:pt idx="140">0.42999999999999999</cx:pt>
          <cx:pt idx="141">0.16</cx:pt>
          <cx:pt idx="142">0.090999999999999998</cx:pt>
          <cx:pt idx="143">2</cx:pt>
          <cx:pt idx="144">1.8</cx:pt>
          <cx:pt idx="145">0.56000000000000005</cx:pt>
          <cx:pt idx="146">1</cx:pt>
          <cx:pt idx="147">1.2</cx:pt>
          <cx:pt idx="148">0.71999999999999997</cx:pt>
          <cx:pt idx="149">0.27000000000000002</cx:pt>
          <cx:pt idx="150">1.2</cx:pt>
          <cx:pt idx="151">0.28000000000000003</cx:pt>
          <cx:pt idx="152">0.89000000000000001</cx:pt>
          <cx:pt idx="153">1.3</cx:pt>
          <cx:pt idx="154">0.11</cx:pt>
          <cx:pt idx="155">0.35999999999999999</cx:pt>
          <cx:pt idx="156">0.41999999999999998</cx:pt>
          <cx:pt idx="157">0.25</cx:pt>
          <cx:pt idx="158">0.11</cx:pt>
          <cx:pt idx="159">0.072999999999999995</cx:pt>
          <cx:pt idx="160">0.071999999999999995</cx:pt>
          <cx:pt idx="161">1.7</cx:pt>
          <cx:pt idx="162">2.7000000000000002</cx:pt>
          <cx:pt idx="163">1.3</cx:pt>
          <cx:pt idx="164">1.1000000000000001</cx:pt>
          <cx:pt idx="165">0.28999999999999998</cx:pt>
          <cx:pt idx="166">0.51000000000000001</cx:pt>
          <cx:pt idx="167">0.34000000000000002</cx:pt>
          <cx:pt idx="168">0.31</cx:pt>
          <cx:pt idx="169">0.14000000000000001</cx:pt>
          <cx:pt idx="170">0.37</cx:pt>
          <cx:pt idx="171">0.38</cx:pt>
          <cx:pt idx="172">0.60999999999999999</cx:pt>
          <cx:pt idx="173">0.54000000000000004</cx:pt>
          <cx:pt idx="174">0.32000000000000001</cx:pt>
          <cx:pt idx="175">0.68999999999999995</cx:pt>
          <cx:pt idx="176">0.75</cx:pt>
          <cx:pt idx="177">0.63</cx:pt>
          <cx:pt idx="178">1</cx:pt>
          <cx:pt idx="179">0.40000000000000002</cx:pt>
          <cx:pt idx="180">0.13</cx:pt>
          <cx:pt idx="181">0.40000000000000002</cx:pt>
          <cx:pt idx="182">1.8</cx:pt>
          <cx:pt idx="183">0.58999999999999997</cx:pt>
          <cx:pt idx="184">0.37</cx:pt>
          <cx:pt idx="185">0.39000000000000001</cx:pt>
        </cx:lvl>
      </cx:numDim>
    </cx:data>
    <cx:data id="3">
      <cx:numDim type="val">
        <cx:f>'boxplots all states'!$K$3:$K$188</cx:f>
        <cx:lvl ptCount="186" formatCode="General">
          <cx:pt idx="0">1.8</cx:pt>
          <cx:pt idx="1">0.33000000000000002</cx:pt>
          <cx:pt idx="2">0.71999999999999997</cx:pt>
          <cx:pt idx="3">1.6000000000000001</cx:pt>
          <cx:pt idx="4">0.65000000000000002</cx:pt>
          <cx:pt idx="5">4.4000000000000004</cx:pt>
          <cx:pt idx="6">0.67000000000000004</cx:pt>
          <cx:pt idx="7">0.93000000000000005</cx:pt>
          <cx:pt idx="8">0.38</cx:pt>
          <cx:pt idx="9">0.67500000000000004</cx:pt>
          <cx:pt idx="10">0.34000000000000002</cx:pt>
          <cx:pt idx="11">0.58999999999999997</cx:pt>
          <cx:pt idx="12">0.85999999999999999</cx:pt>
          <cx:pt idx="13">0.38</cx:pt>
          <cx:pt idx="14">0.93999999999999995</cx:pt>
          <cx:pt idx="15">0.35999999999999999</cx:pt>
          <cx:pt idx="16">1.2</cx:pt>
          <cx:pt idx="17">0.31</cx:pt>
          <cx:pt idx="18">1.8</cx:pt>
          <cx:pt idx="19">0.28999999999999998</cx:pt>
          <cx:pt idx="20">1.3999999999999999</cx:pt>
          <cx:pt idx="21">3.7000000000000002</cx:pt>
          <cx:pt idx="22">3.2000000000000002</cx:pt>
          <cx:pt idx="23">3.7999999999999998</cx:pt>
          <cx:pt idx="24">2</cx:pt>
          <cx:pt idx="25">0.65000000000000002</cx:pt>
          <cx:pt idx="26">1</cx:pt>
          <cx:pt idx="27">0.68999999999999995</cx:pt>
          <cx:pt idx="28">0.31</cx:pt>
          <cx:pt idx="29">0.54000000000000004</cx:pt>
          <cx:pt idx="30">2.2000000000000002</cx:pt>
          <cx:pt idx="31">0.31</cx:pt>
          <cx:pt idx="32">0.38</cx:pt>
          <cx:pt idx="33">0.11</cx:pt>
          <cx:pt idx="34">1</cx:pt>
          <cx:pt idx="35">0.32000000000000001</cx:pt>
          <cx:pt idx="36">0.33000000000000002</cx:pt>
          <cx:pt idx="37">0.63</cx:pt>
          <cx:pt idx="38">0.5</cx:pt>
          <cx:pt idx="39">0.80000000000000004</cx:pt>
          <cx:pt idx="40">0.98999999999999999</cx:pt>
          <cx:pt idx="41">0.505</cx:pt>
          <cx:pt idx="42">0.33000000000000002</cx:pt>
          <cx:pt idx="43">9.6999999999999993</cx:pt>
          <cx:pt idx="44">0.68999999999999995</cx:pt>
          <cx:pt idx="45">0.46999999999999997</cx:pt>
          <cx:pt idx="46">0.20999999999999999</cx:pt>
          <cx:pt idx="47">0.62</cx:pt>
          <cx:pt idx="48">0.68000000000000005</cx:pt>
          <cx:pt idx="49">1.8</cx:pt>
          <cx:pt idx="50">1.8999999999999999</cx:pt>
          <cx:pt idx="51">1.5</cx:pt>
          <cx:pt idx="52">0.78000000000000003</cx:pt>
          <cx:pt idx="53">0.56999999999999995</cx:pt>
          <cx:pt idx="54">0.79000000000000004</cx:pt>
          <cx:pt idx="55">0.64000000000000001</cx:pt>
          <cx:pt idx="56">0.29999999999999999</cx:pt>
          <cx:pt idx="57">1.2</cx:pt>
          <cx:pt idx="58">0.23000000000000001</cx:pt>
          <cx:pt idx="59">0.80000000000000004</cx:pt>
          <cx:pt idx="60">0.34999999999999998</cx:pt>
          <cx:pt idx="61">0.71999999999999997</cx:pt>
          <cx:pt idx="62">1.2</cx:pt>
          <cx:pt idx="63">2.1000000000000001</cx:pt>
          <cx:pt idx="64">0.16</cx:pt>
          <cx:pt idx="65">0.33000000000000002</cx:pt>
        </cx:lvl>
      </cx:numDim>
    </cx:data>
  </cx:chartData>
  <cx:chart>
    <cx:plotArea>
      <cx:plotAreaRegion>
        <cx:plotSurface>
          <cx:spPr>
            <a:solidFill>
              <a:schemeClr val="bg1"/>
            </a:solidFill>
          </cx:spPr>
        </cx:plotSurface>
        <cx:series layoutId="boxWhisker" uniqueId="{CE3BEA33-A487-4A6A-94A2-636C498AB177}">
          <cx:tx>
            <cx:txData>
              <cx:f>'boxplots all states'!$H$2</cx:f>
              <cx:v>MA</cx:v>
            </cx:txData>
          </cx:tx>
          <cx:dataId val="0"/>
          <cx:layoutPr>
            <cx:visibility meanLine="0" meanMarker="1" nonoutliers="0" outliers="1"/>
            <cx:statistics quartileMethod="inclusive"/>
          </cx:layoutPr>
        </cx:series>
        <cx:series layoutId="boxWhisker" uniqueId="{29EF6613-00A2-4E2A-9D38-C6564DB8FE3A}">
          <cx:tx>
            <cx:txData>
              <cx:f>'boxplots all states'!$I$2</cx:f>
              <cx:v>ME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55CAFC9B-35BF-4AEB-AC6D-2346CE3720BA}">
          <cx:tx>
            <cx:txData>
              <cx:f>'boxplots all states'!$J$2</cx:f>
              <cx:v>NH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DC9720A8-3E86-4BE2-BE9E-C5B6D52FF82F}">
          <cx:tx>
            <cx:txData>
              <cx:f>'boxplots all states'!$K$2</cx:f>
              <cx:v>VT</cx:v>
            </cx:txData>
          </cx:tx>
          <cx:dataId val="3"/>
          <cx:layoutPr>
            <cx:visibility meanLine="0" meanMarker="1" nonoutliers="0" outliers="1"/>
            <cx:statistics quartileMethod="exclusive"/>
          </cx:layoutPr>
        </cx:series>
      </cx:plotAreaRegion>
      <cx:axis id="0" hidden="1">
        <cx:catScaling gapWidth="0.159999996"/>
        <cx:tickLabels/>
      </cx:axis>
      <cx:axis id="1">
        <cx:valScaling/>
        <cx:title>
          <cx:tx>
            <cx:txData>
              <cx:v>PFOS Concentration (ug/kg)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 sz="1000">
                  <a:solidFill>
                    <a:schemeClr val="tx1"/>
                  </a:solidFill>
                </a:defRPr>
              </a:pPr>
              <a:r>
                <a:rPr lang="en-US" sz="1000" b="0" i="0" u="none" strike="noStrike" baseline="0">
                  <a:solidFill>
                    <a:schemeClr val="tx1"/>
                  </a:solidFill>
                  <a:latin typeface="Calibri" panose="020F0502020204030204"/>
                </a:rPr>
                <a:t>PFOS Concentration (ug/kg)</a:t>
              </a:r>
            </a:p>
          </cx:txPr>
        </cx:title>
        <cx:majorGridlines/>
        <cx:tickLabels/>
      </cx:axis>
    </cx:plotArea>
    <cx:legend pos="b" align="ctr" overlay="0"/>
  </cx:chart>
  <cx:spPr>
    <a:solidFill>
      <a:schemeClr val="bg1"/>
    </a:solidFill>
  </cx:spPr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FB6695-8400-4744-93D6-9BB2E99CC668}" type="doc">
      <dgm:prSet loTypeId="urn:microsoft.com/office/officeart/2005/8/layout/funne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816C6A-5952-4F8B-A936-57B2E40E507D}">
      <dgm:prSet phldrT="[Text]"/>
      <dgm:spPr>
        <a:solidFill>
          <a:schemeClr val="accent5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Chemistry</a:t>
          </a:r>
        </a:p>
      </dgm:t>
    </dgm:pt>
    <dgm:pt modelId="{F2372559-0A88-46FE-8038-DC3C6E1B07C3}" type="parTrans" cxnId="{2CEB1D18-8FFA-4578-A682-1FDDAEA10C4F}">
      <dgm:prSet/>
      <dgm:spPr/>
      <dgm:t>
        <a:bodyPr/>
        <a:lstStyle/>
        <a:p>
          <a:endParaRPr lang="en-US"/>
        </a:p>
      </dgm:t>
    </dgm:pt>
    <dgm:pt modelId="{E6D9F574-7413-4226-B625-1CBB01DEB11F}" type="sibTrans" cxnId="{2CEB1D18-8FFA-4578-A682-1FDDAEA10C4F}">
      <dgm:prSet/>
      <dgm:spPr/>
      <dgm:t>
        <a:bodyPr/>
        <a:lstStyle/>
        <a:p>
          <a:endParaRPr lang="en-US"/>
        </a:p>
      </dgm:t>
    </dgm:pt>
    <dgm:pt modelId="{AC8DE3E4-B748-45B5-BCAF-55A7920B14DC}">
      <dgm:prSet phldrT="[Text]"/>
      <dgm:spPr>
        <a:solidFill>
          <a:schemeClr val="accent3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Toxicology</a:t>
          </a:r>
        </a:p>
      </dgm:t>
    </dgm:pt>
    <dgm:pt modelId="{013BF668-DE65-4358-806C-08951A6EA314}" type="parTrans" cxnId="{B59ED95E-DDC4-41AD-991E-4011361ADB8B}">
      <dgm:prSet/>
      <dgm:spPr/>
      <dgm:t>
        <a:bodyPr/>
        <a:lstStyle/>
        <a:p>
          <a:endParaRPr lang="en-US"/>
        </a:p>
      </dgm:t>
    </dgm:pt>
    <dgm:pt modelId="{7DFCBAF2-209D-442D-8981-A10041048F93}" type="sibTrans" cxnId="{B59ED95E-DDC4-41AD-991E-4011361ADB8B}">
      <dgm:prSet/>
      <dgm:spPr/>
      <dgm:t>
        <a:bodyPr/>
        <a:lstStyle/>
        <a:p>
          <a:endParaRPr lang="en-US"/>
        </a:p>
      </dgm:t>
    </dgm:pt>
    <dgm:pt modelId="{2190D27F-7D51-463A-804C-5C328A7FC1A1}">
      <dgm:prSet phldrT="[Text]"/>
      <dgm:spPr>
        <a:solidFill>
          <a:srgbClr val="21578A"/>
        </a:solidFill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Ecology</a:t>
          </a:r>
        </a:p>
      </dgm:t>
    </dgm:pt>
    <dgm:pt modelId="{C2E2AE2E-6D10-442C-ADA2-203BC07B9379}" type="parTrans" cxnId="{B6CB4617-D4D1-41FB-A41D-4967874658EE}">
      <dgm:prSet/>
      <dgm:spPr/>
      <dgm:t>
        <a:bodyPr/>
        <a:lstStyle/>
        <a:p>
          <a:endParaRPr lang="en-US"/>
        </a:p>
      </dgm:t>
    </dgm:pt>
    <dgm:pt modelId="{F7972F89-3B4E-461A-8D74-1FBF1DDA5612}" type="sibTrans" cxnId="{B6CB4617-D4D1-41FB-A41D-4967874658EE}">
      <dgm:prSet/>
      <dgm:spPr/>
      <dgm:t>
        <a:bodyPr/>
        <a:lstStyle/>
        <a:p>
          <a:endParaRPr lang="en-US"/>
        </a:p>
      </dgm:t>
    </dgm:pt>
    <dgm:pt modelId="{D9903CB5-5FEF-48DC-871F-D164ED2C2974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en-US" sz="2400" b="1" dirty="0">
              <a:solidFill>
                <a:schemeClr val="tx1"/>
              </a:solidFill>
              <a:latin typeface="Arial Narrow" panose="020B0606020202030204" pitchFamily="34" charset="0"/>
            </a:rPr>
            <a:t>Risk Characterization</a:t>
          </a:r>
        </a:p>
      </dgm:t>
    </dgm:pt>
    <dgm:pt modelId="{36313CCB-6997-4E2D-839E-7A5446CBAAF9}" type="parTrans" cxnId="{F2406F00-80FE-4279-9C7A-DDD85FAF1A5C}">
      <dgm:prSet/>
      <dgm:spPr/>
      <dgm:t>
        <a:bodyPr/>
        <a:lstStyle/>
        <a:p>
          <a:endParaRPr lang="en-US"/>
        </a:p>
      </dgm:t>
    </dgm:pt>
    <dgm:pt modelId="{33830EB7-5874-477A-8E94-251C49039B04}" type="sibTrans" cxnId="{F2406F00-80FE-4279-9C7A-DDD85FAF1A5C}">
      <dgm:prSet/>
      <dgm:spPr/>
      <dgm:t>
        <a:bodyPr/>
        <a:lstStyle/>
        <a:p>
          <a:endParaRPr lang="en-US"/>
        </a:p>
      </dgm:t>
    </dgm:pt>
    <dgm:pt modelId="{0E51331A-6E85-490A-BDDF-45890BFA800C}" type="pres">
      <dgm:prSet presAssocID="{0AFB6695-8400-4744-93D6-9BB2E99CC668}" presName="Name0" presStyleCnt="0">
        <dgm:presLayoutVars>
          <dgm:chMax val="4"/>
          <dgm:resizeHandles val="exact"/>
        </dgm:presLayoutVars>
      </dgm:prSet>
      <dgm:spPr/>
    </dgm:pt>
    <dgm:pt modelId="{C2A056DC-66D7-484F-BDA9-D6B468A8F218}" type="pres">
      <dgm:prSet presAssocID="{0AFB6695-8400-4744-93D6-9BB2E99CC668}" presName="ellipse" presStyleLbl="trBgShp" presStyleIdx="0" presStyleCnt="1"/>
      <dgm:spPr/>
    </dgm:pt>
    <dgm:pt modelId="{1E2491A3-5AE6-44A3-A9D2-78CD4E408E31}" type="pres">
      <dgm:prSet presAssocID="{0AFB6695-8400-4744-93D6-9BB2E99CC668}" presName="arrow1" presStyleLbl="fgShp" presStyleIdx="0" presStyleCnt="1" custScaleY="111420"/>
      <dgm:spPr>
        <a:solidFill>
          <a:schemeClr val="tx1">
            <a:lumMod val="65000"/>
            <a:lumOff val="35000"/>
          </a:schemeClr>
        </a:solidFill>
        <a:ln>
          <a:noFill/>
        </a:ln>
      </dgm:spPr>
    </dgm:pt>
    <dgm:pt modelId="{138D8B31-48C2-4B25-86B9-8D60FB8DB332}" type="pres">
      <dgm:prSet presAssocID="{0AFB6695-8400-4744-93D6-9BB2E99CC668}" presName="rectangle" presStyleLbl="revTx" presStyleIdx="0" presStyleCnt="1" custScaleY="73333" custLinFactNeighborY="4310">
        <dgm:presLayoutVars>
          <dgm:bulletEnabled val="1"/>
        </dgm:presLayoutVars>
      </dgm:prSet>
      <dgm:spPr/>
    </dgm:pt>
    <dgm:pt modelId="{556C5547-020F-4A42-9B0F-BD2082D5163A}" type="pres">
      <dgm:prSet presAssocID="{AC8DE3E4-B748-45B5-BCAF-55A7920B14DC}" presName="item1" presStyleLbl="node1" presStyleIdx="0" presStyleCnt="3">
        <dgm:presLayoutVars>
          <dgm:bulletEnabled val="1"/>
        </dgm:presLayoutVars>
      </dgm:prSet>
      <dgm:spPr/>
    </dgm:pt>
    <dgm:pt modelId="{1F5D9035-E61F-466F-800E-E6A26F05B12B}" type="pres">
      <dgm:prSet presAssocID="{2190D27F-7D51-463A-804C-5C328A7FC1A1}" presName="item2" presStyleLbl="node1" presStyleIdx="1" presStyleCnt="3">
        <dgm:presLayoutVars>
          <dgm:bulletEnabled val="1"/>
        </dgm:presLayoutVars>
      </dgm:prSet>
      <dgm:spPr/>
    </dgm:pt>
    <dgm:pt modelId="{1587B37F-51A5-4B07-9BB5-FACE1806AC48}" type="pres">
      <dgm:prSet presAssocID="{D9903CB5-5FEF-48DC-871F-D164ED2C2974}" presName="item3" presStyleLbl="node1" presStyleIdx="2" presStyleCnt="3">
        <dgm:presLayoutVars>
          <dgm:bulletEnabled val="1"/>
        </dgm:presLayoutVars>
      </dgm:prSet>
      <dgm:spPr/>
    </dgm:pt>
    <dgm:pt modelId="{7B82C082-E06A-470B-9BAF-71A2297B1637}" type="pres">
      <dgm:prSet presAssocID="{0AFB6695-8400-4744-93D6-9BB2E99CC668}" presName="funnel" presStyleLbl="trAlignAcc1" presStyleIdx="0" presStyleCnt="1" custLinFactNeighborX="-605" custLinFactNeighborY="-494"/>
      <dgm:spPr>
        <a:solidFill>
          <a:schemeClr val="accent1">
            <a:lumMod val="20000"/>
            <a:lumOff val="80000"/>
            <a:alpha val="40000"/>
          </a:schemeClr>
        </a:solidFill>
      </dgm:spPr>
    </dgm:pt>
  </dgm:ptLst>
  <dgm:cxnLst>
    <dgm:cxn modelId="{F2406F00-80FE-4279-9C7A-DDD85FAF1A5C}" srcId="{0AFB6695-8400-4744-93D6-9BB2E99CC668}" destId="{D9903CB5-5FEF-48DC-871F-D164ED2C2974}" srcOrd="3" destOrd="0" parTransId="{36313CCB-6997-4E2D-839E-7A5446CBAAF9}" sibTransId="{33830EB7-5874-477A-8E94-251C49039B04}"/>
    <dgm:cxn modelId="{B6CB4617-D4D1-41FB-A41D-4967874658EE}" srcId="{0AFB6695-8400-4744-93D6-9BB2E99CC668}" destId="{2190D27F-7D51-463A-804C-5C328A7FC1A1}" srcOrd="2" destOrd="0" parTransId="{C2E2AE2E-6D10-442C-ADA2-203BC07B9379}" sibTransId="{F7972F89-3B4E-461A-8D74-1FBF1DDA5612}"/>
    <dgm:cxn modelId="{2CEB1D18-8FFA-4578-A682-1FDDAEA10C4F}" srcId="{0AFB6695-8400-4744-93D6-9BB2E99CC668}" destId="{6B816C6A-5952-4F8B-A936-57B2E40E507D}" srcOrd="0" destOrd="0" parTransId="{F2372559-0A88-46FE-8038-DC3C6E1B07C3}" sibTransId="{E6D9F574-7413-4226-B625-1CBB01DEB11F}"/>
    <dgm:cxn modelId="{7D7C2940-8D5A-4C36-99A1-137DCE42AD78}" type="presOf" srcId="{6B816C6A-5952-4F8B-A936-57B2E40E507D}" destId="{1587B37F-51A5-4B07-9BB5-FACE1806AC48}" srcOrd="0" destOrd="0" presId="urn:microsoft.com/office/officeart/2005/8/layout/funnel1"/>
    <dgm:cxn modelId="{B59ED95E-DDC4-41AD-991E-4011361ADB8B}" srcId="{0AFB6695-8400-4744-93D6-9BB2E99CC668}" destId="{AC8DE3E4-B748-45B5-BCAF-55A7920B14DC}" srcOrd="1" destOrd="0" parTransId="{013BF668-DE65-4358-806C-08951A6EA314}" sibTransId="{7DFCBAF2-209D-442D-8981-A10041048F93}"/>
    <dgm:cxn modelId="{A56F4D4C-6B11-4FDE-943B-340A44EC04F0}" type="presOf" srcId="{2190D27F-7D51-463A-804C-5C328A7FC1A1}" destId="{556C5547-020F-4A42-9B0F-BD2082D5163A}" srcOrd="0" destOrd="0" presId="urn:microsoft.com/office/officeart/2005/8/layout/funnel1"/>
    <dgm:cxn modelId="{9A7E9E72-4893-4E58-89B3-EDE67268BFDD}" type="presOf" srcId="{AC8DE3E4-B748-45B5-BCAF-55A7920B14DC}" destId="{1F5D9035-E61F-466F-800E-E6A26F05B12B}" srcOrd="0" destOrd="0" presId="urn:microsoft.com/office/officeart/2005/8/layout/funnel1"/>
    <dgm:cxn modelId="{E8E9ED7F-9994-40F3-A9BD-622FB983906A}" type="presOf" srcId="{0AFB6695-8400-4744-93D6-9BB2E99CC668}" destId="{0E51331A-6E85-490A-BDDF-45890BFA800C}" srcOrd="0" destOrd="0" presId="urn:microsoft.com/office/officeart/2005/8/layout/funnel1"/>
    <dgm:cxn modelId="{6CF73ABE-667D-46BF-B37F-9EF83263E86A}" type="presOf" srcId="{D9903CB5-5FEF-48DC-871F-D164ED2C2974}" destId="{138D8B31-48C2-4B25-86B9-8D60FB8DB332}" srcOrd="0" destOrd="0" presId="urn:microsoft.com/office/officeart/2005/8/layout/funnel1"/>
    <dgm:cxn modelId="{5FE61098-0FA4-4336-B39F-6D9622653378}" type="presParOf" srcId="{0E51331A-6E85-490A-BDDF-45890BFA800C}" destId="{C2A056DC-66D7-484F-BDA9-D6B468A8F218}" srcOrd="0" destOrd="0" presId="urn:microsoft.com/office/officeart/2005/8/layout/funnel1"/>
    <dgm:cxn modelId="{A4345D45-F0AA-4094-AFB3-0CD92493B3A0}" type="presParOf" srcId="{0E51331A-6E85-490A-BDDF-45890BFA800C}" destId="{1E2491A3-5AE6-44A3-A9D2-78CD4E408E31}" srcOrd="1" destOrd="0" presId="urn:microsoft.com/office/officeart/2005/8/layout/funnel1"/>
    <dgm:cxn modelId="{DA915A7E-237A-4E94-A2A7-81D015BC1ABB}" type="presParOf" srcId="{0E51331A-6E85-490A-BDDF-45890BFA800C}" destId="{138D8B31-48C2-4B25-86B9-8D60FB8DB332}" srcOrd="2" destOrd="0" presId="urn:microsoft.com/office/officeart/2005/8/layout/funnel1"/>
    <dgm:cxn modelId="{53E8BA94-608C-493C-8F32-E83D33FC6205}" type="presParOf" srcId="{0E51331A-6E85-490A-BDDF-45890BFA800C}" destId="{556C5547-020F-4A42-9B0F-BD2082D5163A}" srcOrd="3" destOrd="0" presId="urn:microsoft.com/office/officeart/2005/8/layout/funnel1"/>
    <dgm:cxn modelId="{96946019-70E2-469C-AACF-2D36751B52D1}" type="presParOf" srcId="{0E51331A-6E85-490A-BDDF-45890BFA800C}" destId="{1F5D9035-E61F-466F-800E-E6A26F05B12B}" srcOrd="4" destOrd="0" presId="urn:microsoft.com/office/officeart/2005/8/layout/funnel1"/>
    <dgm:cxn modelId="{231AD732-4900-4B59-B459-C4D5C6EE0081}" type="presParOf" srcId="{0E51331A-6E85-490A-BDDF-45890BFA800C}" destId="{1587B37F-51A5-4B07-9BB5-FACE1806AC48}" srcOrd="5" destOrd="0" presId="urn:microsoft.com/office/officeart/2005/8/layout/funnel1"/>
    <dgm:cxn modelId="{E0DFE295-738A-4FE0-834E-F0012FB450F5}" type="presParOf" srcId="{0E51331A-6E85-490A-BDDF-45890BFA800C}" destId="{7B82C082-E06A-470B-9BAF-71A2297B1637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056DC-66D7-484F-BDA9-D6B468A8F218}">
      <dsp:nvSpPr>
        <dsp:cNvPr id="0" name=""/>
        <dsp:cNvSpPr/>
      </dsp:nvSpPr>
      <dsp:spPr>
        <a:xfrm>
          <a:off x="1244775" y="236900"/>
          <a:ext cx="3595301" cy="124860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491A3-5AE6-44A3-A9D2-78CD4E408E31}">
      <dsp:nvSpPr>
        <dsp:cNvPr id="0" name=""/>
        <dsp:cNvSpPr/>
      </dsp:nvSpPr>
      <dsp:spPr>
        <a:xfrm>
          <a:off x="2699618" y="3268837"/>
          <a:ext cx="696763" cy="496853"/>
        </a:xfrm>
        <a:prstGeom prst="downArrow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8D8B31-48C2-4B25-86B9-8D60FB8DB332}">
      <dsp:nvSpPr>
        <dsp:cNvPr id="0" name=""/>
        <dsp:cNvSpPr/>
      </dsp:nvSpPr>
      <dsp:spPr>
        <a:xfrm>
          <a:off x="1375766" y="3798563"/>
          <a:ext cx="3344466" cy="61314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bg1">
              <a:lumMod val="65000"/>
            </a:schemeClr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solidFill>
                <a:schemeClr val="tx1"/>
              </a:solidFill>
              <a:latin typeface="Arial Narrow" panose="020B0606020202030204" pitchFamily="34" charset="0"/>
            </a:rPr>
            <a:t>Risk Characterization</a:t>
          </a:r>
        </a:p>
      </dsp:txBody>
      <dsp:txXfrm>
        <a:off x="1375766" y="3798563"/>
        <a:ext cx="3344466" cy="613149"/>
      </dsp:txXfrm>
    </dsp:sp>
    <dsp:sp modelId="{556C5547-020F-4A42-9B0F-BD2082D5163A}">
      <dsp:nvSpPr>
        <dsp:cNvPr id="0" name=""/>
        <dsp:cNvSpPr/>
      </dsp:nvSpPr>
      <dsp:spPr>
        <a:xfrm>
          <a:off x="2551904" y="1581933"/>
          <a:ext cx="1254175" cy="1254175"/>
        </a:xfrm>
        <a:prstGeom prst="ellipse">
          <a:avLst/>
        </a:prstGeom>
        <a:solidFill>
          <a:srgbClr val="2157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Narrow" panose="020B0606020202030204" pitchFamily="34" charset="0"/>
            </a:rPr>
            <a:t>Ecology</a:t>
          </a:r>
        </a:p>
      </dsp:txBody>
      <dsp:txXfrm>
        <a:off x="2735574" y="1765603"/>
        <a:ext cx="886835" cy="886835"/>
      </dsp:txXfrm>
    </dsp:sp>
    <dsp:sp modelId="{1F5D9035-E61F-466F-800E-E6A26F05B12B}">
      <dsp:nvSpPr>
        <dsp:cNvPr id="0" name=""/>
        <dsp:cNvSpPr/>
      </dsp:nvSpPr>
      <dsp:spPr>
        <a:xfrm>
          <a:off x="1654472" y="641023"/>
          <a:ext cx="1254175" cy="1254175"/>
        </a:xfrm>
        <a:prstGeom prst="ellipse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Narrow" panose="020B0606020202030204" pitchFamily="34" charset="0"/>
            </a:rPr>
            <a:t>Toxicology</a:t>
          </a:r>
        </a:p>
      </dsp:txBody>
      <dsp:txXfrm>
        <a:off x="1838142" y="824693"/>
        <a:ext cx="886835" cy="886835"/>
      </dsp:txXfrm>
    </dsp:sp>
    <dsp:sp modelId="{1587B37F-51A5-4B07-9BB5-FACE1806AC48}">
      <dsp:nvSpPr>
        <dsp:cNvPr id="0" name=""/>
        <dsp:cNvSpPr/>
      </dsp:nvSpPr>
      <dsp:spPr>
        <a:xfrm>
          <a:off x="2936517" y="337791"/>
          <a:ext cx="1254175" cy="1254175"/>
        </a:xfrm>
        <a:prstGeom prst="ellipse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Arial Narrow" panose="020B0606020202030204" pitchFamily="34" charset="0"/>
            </a:rPr>
            <a:t>Chemistry</a:t>
          </a:r>
        </a:p>
      </dsp:txBody>
      <dsp:txXfrm>
        <a:off x="3120187" y="521461"/>
        <a:ext cx="886835" cy="886835"/>
      </dsp:txXfrm>
    </dsp:sp>
    <dsp:sp modelId="{7B82C082-E06A-470B-9BAF-71A2297B1637}">
      <dsp:nvSpPr>
        <dsp:cNvPr id="0" name=""/>
        <dsp:cNvSpPr/>
      </dsp:nvSpPr>
      <dsp:spPr>
        <a:xfrm>
          <a:off x="1073454" y="68192"/>
          <a:ext cx="3901877" cy="3121502"/>
        </a:xfrm>
        <a:prstGeom prst="funnel">
          <a:avLst/>
        </a:prstGeom>
        <a:solidFill>
          <a:schemeClr val="accent1">
            <a:lumMod val="20000"/>
            <a:lumOff val="80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D3CB4-577F-4AF0-AEE4-68B41A7B4B76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A31F4-5855-448E-875F-A0DA0B938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63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581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‘sweet spot’ of ~C7-C13 for animals</a:t>
            </a:r>
          </a:p>
          <a:p>
            <a:r>
              <a:rPr lang="en-US" dirty="0"/>
              <a:t>Shorter chain for plants</a:t>
            </a:r>
          </a:p>
          <a:p>
            <a:endParaRPr lang="en-US" dirty="0"/>
          </a:p>
          <a:p>
            <a:r>
              <a:rPr lang="en-US" dirty="0"/>
              <a:t>Highly variable, though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023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EPA </a:t>
            </a:r>
            <a:r>
              <a:rPr lang="en-US" dirty="0" err="1"/>
              <a:t>Ecotox</a:t>
            </a:r>
            <a:r>
              <a:rPr lang="en-US" dirty="0"/>
              <a:t> database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436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6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Argonne National Laboratory, in support of Air Force, developed screening levels for water – part per billion</a:t>
            </a:r>
          </a:p>
          <a:p>
            <a:endParaRPr lang="en-US" dirty="0"/>
          </a:p>
          <a:p>
            <a:r>
              <a:rPr lang="en-US" dirty="0"/>
              <a:t>States: Michigan, Minnesota .  Massachusetts has target surface water level to develop groundwater gw-3 criteria.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60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409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98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is on PFAAs because most commonly detected in environment, in most PFAS analyte lists currently; have tox data for humans/ecological receptors, federal guidance values/criteria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PFOA has carboxyl functional group, PFOS has sulfonic acid</a:t>
            </a:r>
          </a:p>
          <a:p>
            <a:endParaRPr lang="en-US" dirty="0"/>
          </a:p>
          <a:p>
            <a:r>
              <a:rPr lang="en-US" dirty="0"/>
              <a:t>Polyfluoroalkyl substances – in particular, </a:t>
            </a:r>
            <a:r>
              <a:rPr lang="en-US" dirty="0" err="1"/>
              <a:t>fluoroteomers</a:t>
            </a:r>
            <a:r>
              <a:rPr lang="en-US" dirty="0"/>
              <a:t>, may degrade into PFCAs and so may be significant source in the environment.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1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AFFF – aqueous film forming foam</a:t>
            </a:r>
          </a:p>
          <a:p>
            <a:r>
              <a:rPr lang="en-US" dirty="0"/>
              <a:t>Graphic from California’s Riverside Public Utilities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952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19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– talking about exposure in the environment</a:t>
            </a:r>
          </a:p>
          <a:p>
            <a:endParaRPr lang="en-US" dirty="0"/>
          </a:p>
          <a:p>
            <a:r>
              <a:rPr lang="en-US" dirty="0"/>
              <a:t>Picograms per cubic meter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778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Highest total PFAS 8.78 ng/l</a:t>
            </a:r>
          </a:p>
          <a:p>
            <a:endParaRPr lang="en-US" dirty="0"/>
          </a:p>
          <a:p>
            <a:r>
              <a:rPr lang="en-US" dirty="0"/>
              <a:t>6:2 FTS – PFOS alternative -mist suppressant in chromate plating process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96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per billion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87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Soil leaching to groundwater</a:t>
            </a:r>
          </a:p>
          <a:p>
            <a:endParaRPr lang="en-US" dirty="0"/>
          </a:p>
          <a:p>
            <a:r>
              <a:rPr lang="en-US" dirty="0"/>
              <a:t>Variable concentrations, depends on source areas (like military installations or firefighting training areas)</a:t>
            </a:r>
          </a:p>
          <a:p>
            <a:endParaRPr lang="en-US" dirty="0"/>
          </a:p>
          <a:p>
            <a:r>
              <a:rPr lang="en-US" dirty="0"/>
              <a:t>Map: environmental working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03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 per billion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A31F4-5855-448E-875F-A0DA0B9389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41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ter, wave, ocean, nature&#10;&#10;Description automatically generated">
            <a:extLst>
              <a:ext uri="{FF2B5EF4-FFF2-40B4-BE49-F238E27FC236}">
                <a16:creationId xmlns:a16="http://schemas.microsoft.com/office/drawing/2014/main" id="{DF058202-06FC-4D65-B3B1-CCEA0D5400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2988" y="0"/>
            <a:ext cx="3825341" cy="6858000"/>
          </a:xfrm>
          <a:prstGeom prst="rect">
            <a:avLst/>
          </a:prstGeom>
        </p:spPr>
      </p:pic>
      <p:sp>
        <p:nvSpPr>
          <p:cNvPr id="19" name="Graphic 15">
            <a:extLst>
              <a:ext uri="{FF2B5EF4-FFF2-40B4-BE49-F238E27FC236}">
                <a16:creationId xmlns:a16="http://schemas.microsoft.com/office/drawing/2014/main" id="{7CF08019-0983-4A88-878A-BCBE2408B02C}"/>
              </a:ext>
            </a:extLst>
          </p:cNvPr>
          <p:cNvSpPr/>
          <p:nvPr/>
        </p:nvSpPr>
        <p:spPr>
          <a:xfrm>
            <a:off x="198095" y="326044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DF4FF4-A73D-4B24-A618-936689A5295C}"/>
              </a:ext>
            </a:extLst>
          </p:cNvPr>
          <p:cNvSpPr/>
          <p:nvPr/>
        </p:nvSpPr>
        <p:spPr>
          <a:xfrm>
            <a:off x="8379126" y="2078278"/>
            <a:ext cx="3825340" cy="268920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8E461E-7ED0-4A39-938B-618F9CF7DCCF}"/>
              </a:ext>
            </a:extLst>
          </p:cNvPr>
          <p:cNvSpPr/>
          <p:nvPr/>
        </p:nvSpPr>
        <p:spPr>
          <a:xfrm>
            <a:off x="1190627" y="4366901"/>
            <a:ext cx="168154" cy="166018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F22254-6E09-468D-A9B8-6965E2B10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27" y="1513064"/>
            <a:ext cx="7013336" cy="2689205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D98E-01CD-43AF-B183-B58D6F08C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1331" y="4366901"/>
            <a:ext cx="6748770" cy="166018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46B5A-DB08-48DC-B5E1-298B10EC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61331" y="6356350"/>
            <a:ext cx="1931794" cy="365125"/>
          </a:xfrm>
        </p:spPr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66625-1E34-4B35-B95E-11865B5F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56012" y="6356350"/>
            <a:ext cx="4647951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BA41B-2F2A-4A67-89A3-A53203EA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46785" y="6356350"/>
            <a:ext cx="808290" cy="365125"/>
          </a:xfrm>
        </p:spPr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46F13E7-51C6-46F3-A13E-7679C9821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7729" y="2994002"/>
            <a:ext cx="2743201" cy="85775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C26B49-3A3F-42CC-B1AC-2E3CA5F5853C}"/>
              </a:ext>
            </a:extLst>
          </p:cNvPr>
          <p:cNvCxnSpPr>
            <a:cxnSpLocks/>
          </p:cNvCxnSpPr>
          <p:nvPr/>
        </p:nvCxnSpPr>
        <p:spPr>
          <a:xfrm>
            <a:off x="1190627" y="4272897"/>
            <a:ext cx="7013336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979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15">
            <a:extLst>
              <a:ext uri="{FF2B5EF4-FFF2-40B4-BE49-F238E27FC236}">
                <a16:creationId xmlns:a16="http://schemas.microsoft.com/office/drawing/2014/main" id="{7830BFF0-4637-48CA-83E7-D6E9F4562736}"/>
              </a:ext>
            </a:extLst>
          </p:cNvPr>
          <p:cNvSpPr/>
          <p:nvPr/>
        </p:nvSpPr>
        <p:spPr>
          <a:xfrm>
            <a:off x="7531338" y="3810000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E1D936-C5DA-429C-AE51-C2C7876DE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100" y="6115389"/>
            <a:ext cx="578537" cy="6060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D157D-AC7F-4349-9EA4-3AF5A672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72247-7D38-4310-AA0D-F9E4EE03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EF6A4-0592-4F3D-8F45-FF2392E6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282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ull scree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aphic 15">
            <a:extLst>
              <a:ext uri="{FF2B5EF4-FFF2-40B4-BE49-F238E27FC236}">
                <a16:creationId xmlns:a16="http://schemas.microsoft.com/office/drawing/2014/main" id="{7830BFF0-4637-48CA-83E7-D6E9F4562736}"/>
              </a:ext>
            </a:extLst>
          </p:cNvPr>
          <p:cNvSpPr/>
          <p:nvPr/>
        </p:nvSpPr>
        <p:spPr>
          <a:xfrm>
            <a:off x="7531338" y="3810000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7E1D936-C5DA-429C-AE51-C2C7876DE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100" y="6115389"/>
            <a:ext cx="578537" cy="60608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D157D-AC7F-4349-9EA4-3AF5A6722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8625A-7BC9-4464-B162-D27EE376EA1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B72247-7D38-4310-AA0D-F9E4EE033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EF6A4-0592-4F3D-8F45-FF2392E6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39199-82D4-45F3-9614-182B031743A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29B15BC-2593-43AC-9030-3BBC0817F7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Drag n drop or click to insert photo</a:t>
            </a:r>
          </a:p>
        </p:txBody>
      </p:sp>
      <p:sp>
        <p:nvSpPr>
          <p:cNvPr id="9" name="Graphic 15">
            <a:extLst>
              <a:ext uri="{FF2B5EF4-FFF2-40B4-BE49-F238E27FC236}">
                <a16:creationId xmlns:a16="http://schemas.microsoft.com/office/drawing/2014/main" id="{F46F5509-92CA-4D15-934D-8139E7B9BA9E}"/>
              </a:ext>
            </a:extLst>
          </p:cNvPr>
          <p:cNvSpPr/>
          <p:nvPr userDrawn="1"/>
        </p:nvSpPr>
        <p:spPr>
          <a:xfrm>
            <a:off x="7531338" y="3810000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E8E34A9-9850-4AE6-BEE4-92CAFC8552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100" y="6115389"/>
            <a:ext cx="578537" cy="6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364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C05F0-50B1-4087-B516-F872C9455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5422A-EB97-4794-8E02-D54A847C0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D9591-DC18-4623-A4D7-4D3D1E868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4772F-6607-4851-9F82-9AD1E5ECF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78A5-9CA3-45DE-A1FD-2C58F1081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D228C-3D6F-42D0-BD20-67829341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8019-4B75-49F1-85F0-F963BAF0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57B0F-1715-4910-B2BB-7874723E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A7AD4-749C-4019-9B2A-EBB752F3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B9C5-A9B3-4B70-8A1E-C906083D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95F173-7511-42FE-A1D6-173B3BDFD0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4937" y="1778340"/>
            <a:ext cx="3346571" cy="3301319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Drag n drop OR 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C262295-2412-4B00-AECC-F9057CBC27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29074" y="1778340"/>
            <a:ext cx="3346571" cy="3301319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Drag n drop OR 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EFD99F4-4334-4E56-A89C-7608FAB2D2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523211" y="1778340"/>
            <a:ext cx="3346571" cy="3301319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Drag n drop OR 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DE58255-3F1F-4356-BC31-D0246CA312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4892" y="5216733"/>
            <a:ext cx="3346571" cy="82550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6A4DC70-DBBB-409A-B9F3-33ECFF8F4A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9074" y="5216733"/>
            <a:ext cx="3346571" cy="82550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7694140-59A5-4CBC-A362-EDDFDE790D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23210" y="5216733"/>
            <a:ext cx="3346571" cy="825500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4982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8019-4B75-49F1-85F0-F963BAF0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57B0F-1715-4910-B2BB-7874723E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A7AD4-749C-4019-9B2A-EBB752F3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B9C5-A9B3-4B70-8A1E-C906083D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95F173-7511-42FE-A1D6-173B3BDFD0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34796"/>
            <a:ext cx="3621277" cy="4153256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C262295-2412-4B00-AECC-F9057CBC276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609333" y="1734796"/>
            <a:ext cx="3621278" cy="4153256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FEFD99F4-4334-4E56-A89C-7608FAB2D21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80469" y="1734796"/>
            <a:ext cx="3626373" cy="4153256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3834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2758-890A-4DDC-BEEE-D4E81D1F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4DB44-884E-4BC0-8E04-FF936A95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5245-EC1A-4CE3-9952-48719154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BB979-2E45-4EFE-9DFE-AE76A97F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F84BA58-C543-482D-BCE4-C9C85CF324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731566"/>
            <a:ext cx="5548780" cy="4156484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E7728B53-7B20-413C-B2FF-F50B6505D23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67542" y="1731567"/>
            <a:ext cx="2743200" cy="203019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C40DEA6-5565-457F-8DD7-5F870ADB8A5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291304" y="1731567"/>
            <a:ext cx="2748296" cy="203019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3094459-33AC-42F6-94DC-669232AE93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467542" y="3850035"/>
            <a:ext cx="2743200" cy="203019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E7C64B6-5382-4949-93C8-3966AEFCA1D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291304" y="3850035"/>
            <a:ext cx="2748296" cy="2030190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353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2758-890A-4DDC-BEEE-D4E81D1F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4DB44-884E-4BC0-8E04-FF936A95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5245-EC1A-4CE3-9952-48719154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BB979-2E45-4EFE-9DFE-AE76A97F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6E0FDBBA-D5F0-4A23-938D-A720FB90856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7982" y="1731566"/>
            <a:ext cx="5258018" cy="2049465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8EA6AAE-7830-4AEE-ACBC-CC2DAA81E32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93606" y="1731566"/>
            <a:ext cx="5845994" cy="4191831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E79F27F-04C6-41CE-B2E3-BCF7BE1A375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37982" y="3873932"/>
            <a:ext cx="2583373" cy="2049465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7FC9E673-DB4A-482F-939C-9249D345A56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0086" y="3873932"/>
            <a:ext cx="2565914" cy="2049465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11580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E2758-890A-4DDC-BEEE-D4E81D1FD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14DB44-884E-4BC0-8E04-FF936A951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25245-EC1A-4CE3-9952-487191542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BB979-2E45-4EFE-9DFE-AE76A97FA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31ED059F-DDE3-44E4-AF60-C60EA454CBD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8200" y="1731623"/>
            <a:ext cx="2579016" cy="2012157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7E1E502-0C17-4704-9E33-B77157F9A6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23551" y="1731623"/>
            <a:ext cx="2579016" cy="2012157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BE768BA-C083-468C-96F6-480FAC5F229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01190" y="1731623"/>
            <a:ext cx="2579016" cy="2012157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24CD19B9-934F-4168-9C9C-ABDD9A7C56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867964" y="1731623"/>
            <a:ext cx="3171635" cy="4139407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F6AB7277-568D-417B-9C4A-4452FE68922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200" y="3858873"/>
            <a:ext cx="5238973" cy="2012157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73A3F99C-4F19-45D4-9C26-F3C6C1FC55C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1190" y="3858873"/>
            <a:ext cx="2579016" cy="2012157"/>
          </a:xfrm>
          <a:prstGeom prst="rect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3336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2DE7-2D06-430F-A0A8-A484A9F8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9A5A-5D1D-4B1E-ADD4-BAAFCDA7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165"/>
            <a:ext cx="6755674" cy="4147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91435-F399-48F5-BBB2-B6A3E2AC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01E0-95E5-492E-9711-4649BAC7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FC826-84EA-44BC-9F3B-3E63CD6F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51EE4F-1232-4D50-B9CA-AD8456C2E1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5250" y="1740165"/>
            <a:ext cx="4324350" cy="4147885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057537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2DE7-2D06-430F-A0A8-A484A9F8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9A5A-5D1D-4B1E-ADD4-BAAFCDA7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165"/>
            <a:ext cx="6755674" cy="41960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91435-F399-48F5-BBB2-B6A3E2AC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01E0-95E5-492E-9711-4649BAC7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FC826-84EA-44BC-9F3B-3E63CD6F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51EE4F-1232-4D50-B9CA-AD8456C2E1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5250" y="1825625"/>
            <a:ext cx="4197587" cy="4196068"/>
          </a:xfrm>
          <a:prstGeom prst="ellipse">
            <a:avLst/>
          </a:prstGeo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2582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11A65BB-19CA-4C13-BB00-C5F209691460}"/>
              </a:ext>
            </a:extLst>
          </p:cNvPr>
          <p:cNvSpPr/>
          <p:nvPr/>
        </p:nvSpPr>
        <p:spPr>
          <a:xfrm>
            <a:off x="3920795" y="3922520"/>
            <a:ext cx="623843" cy="2606467"/>
          </a:xfrm>
          <a:custGeom>
            <a:avLst/>
            <a:gdLst>
              <a:gd name="connsiteX0" fmla="*/ 623843 w 623843"/>
              <a:gd name="connsiteY0" fmla="*/ 0 h 2606467"/>
              <a:gd name="connsiteX1" fmla="*/ 393106 w 623843"/>
              <a:gd name="connsiteY1" fmla="*/ 0 h 2606467"/>
              <a:gd name="connsiteX2" fmla="*/ 393106 w 623843"/>
              <a:gd name="connsiteY2" fmla="*/ 2606467 h 2606467"/>
              <a:gd name="connsiteX3" fmla="*/ 0 w 623843"/>
              <a:gd name="connsiteY3" fmla="*/ 2606467 h 260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43" h="2606467">
                <a:moveTo>
                  <a:pt x="623843" y="0"/>
                </a:moveTo>
                <a:lnTo>
                  <a:pt x="393106" y="0"/>
                </a:lnTo>
                <a:lnTo>
                  <a:pt x="393106" y="2606467"/>
                </a:lnTo>
                <a:lnTo>
                  <a:pt x="0" y="2606467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5" name="Graphic 15">
            <a:extLst>
              <a:ext uri="{FF2B5EF4-FFF2-40B4-BE49-F238E27FC236}">
                <a16:creationId xmlns:a16="http://schemas.microsoft.com/office/drawing/2014/main" id="{A3D12C0F-1004-4457-A500-DF0B54AF516E}"/>
              </a:ext>
            </a:extLst>
          </p:cNvPr>
          <p:cNvSpPr/>
          <p:nvPr/>
        </p:nvSpPr>
        <p:spPr>
          <a:xfrm>
            <a:off x="7525998" y="3815628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9C34DA-5133-402D-BD0E-2B41D87DC734}"/>
              </a:ext>
            </a:extLst>
          </p:cNvPr>
          <p:cNvGrpSpPr/>
          <p:nvPr/>
        </p:nvGrpSpPr>
        <p:grpSpPr>
          <a:xfrm>
            <a:off x="3616180" y="1"/>
            <a:ext cx="330991" cy="6866546"/>
            <a:chOff x="3607634" y="1"/>
            <a:chExt cx="477676" cy="6866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DF4FF4-A73D-4B24-A618-936689A5295C}"/>
                </a:ext>
              </a:extLst>
            </p:cNvPr>
            <p:cNvSpPr/>
            <p:nvPr/>
          </p:nvSpPr>
          <p:spPr>
            <a:xfrm>
              <a:off x="3607634" y="1"/>
              <a:ext cx="477676" cy="52643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6F2BD5-2F86-403E-8803-81D12CA9BCCA}"/>
                </a:ext>
              </a:extLst>
            </p:cNvPr>
            <p:cNvSpPr/>
            <p:nvPr/>
          </p:nvSpPr>
          <p:spPr>
            <a:xfrm>
              <a:off x="3607634" y="5264349"/>
              <a:ext cx="477676" cy="16021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8E461E-7ED0-4A39-938B-618F9CF7DCCF}"/>
                </a:ext>
              </a:extLst>
            </p:cNvPr>
            <p:cNvSpPr/>
            <p:nvPr/>
          </p:nvSpPr>
          <p:spPr>
            <a:xfrm>
              <a:off x="3607634" y="4372343"/>
              <a:ext cx="477676" cy="14545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5F22254-6E09-468D-A9B8-6965E2B10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25823" y="1513065"/>
            <a:ext cx="7132848" cy="2794016"/>
          </a:xfrm>
        </p:spPr>
        <p:txBody>
          <a:bodyPr anchor="b"/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D98E-01CD-43AF-B183-B58D6F08C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5823" y="4435267"/>
            <a:ext cx="7132848" cy="159181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46B5A-DB08-48DC-B5E1-298B10EC78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24400" y="6356350"/>
            <a:ext cx="1335280" cy="365125"/>
          </a:xfrm>
        </p:spPr>
        <p:txBody>
          <a:bodyPr/>
          <a:lstStyle/>
          <a:p>
            <a:fld id="{0058625A-7BC9-4464-B162-D27EE376EA1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66625-1E34-4B35-B95E-11865B5FC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69030" y="6356350"/>
            <a:ext cx="45720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BA41B-2F2A-4A67-89A3-A53203EA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50381" y="6356350"/>
            <a:ext cx="808290" cy="365125"/>
          </a:xfrm>
        </p:spPr>
        <p:txBody>
          <a:bodyPr/>
          <a:lstStyle/>
          <a:p>
            <a:fld id="{0EF39199-82D4-45F3-9614-182B031743A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46F13E7-51C6-46F3-A13E-7679C982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15470" y="326044"/>
            <a:ext cx="2743201" cy="857756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DFD23D-DEE2-4686-A8E3-F3978145AE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5" y="0"/>
            <a:ext cx="3511550" cy="6858000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or drag n drop picture</a:t>
            </a:r>
          </a:p>
        </p:txBody>
      </p:sp>
      <p:sp>
        <p:nvSpPr>
          <p:cNvPr id="19" name="Graphic 15">
            <a:extLst>
              <a:ext uri="{FF2B5EF4-FFF2-40B4-BE49-F238E27FC236}">
                <a16:creationId xmlns:a16="http://schemas.microsoft.com/office/drawing/2014/main" id="{CDD703C6-CF07-4466-B02C-37996C020464}"/>
              </a:ext>
            </a:extLst>
          </p:cNvPr>
          <p:cNvSpPr/>
          <p:nvPr userDrawn="1"/>
        </p:nvSpPr>
        <p:spPr>
          <a:xfrm>
            <a:off x="7525998" y="3815628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806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E2DE7-2D06-430F-A0A8-A484A9F8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E9A5A-5D1D-4B1E-ADD4-BAAFCDA74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165"/>
            <a:ext cx="4918166" cy="41478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91435-F399-48F5-BBB2-B6A3E2AC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0801E0-95E5-492E-9711-4649BAC73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3FC826-84EA-44BC-9F3B-3E63CD6FD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351EE4F-1232-4D50-B9CA-AD8456C2E1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60869" y="1740165"/>
            <a:ext cx="6178731" cy="4147885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536764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58019-4B75-49F1-85F0-F963BAF07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857B0F-1715-4910-B2BB-7874723E8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A7AD4-749C-4019-9B2A-EBB752F3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14B9C5-A9B3-4B70-8A1E-C906083D9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995F173-7511-42FE-A1D6-173B3BDFD02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199" y="1740165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C847D42D-9E04-4974-AFCE-6E3071F7331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65062" y="1740165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7A74093-4A1C-435B-A762-4AA4D6CE3A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491925" y="1740165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2518DD04-CA50-4A3B-8578-3371573341B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18788" y="1740165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95019AA2-4A88-462A-9365-5BAC9911F47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199" y="3862293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9EEA2EEE-1BD4-4031-BACD-30D3820F3DB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665062" y="3862293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FB3D8E9F-7BDD-47CF-BF67-A4BB6BCD058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491925" y="3862293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14F41FF8-7AFD-4C10-B0EC-33B907E2BD7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318788" y="3862293"/>
            <a:ext cx="2720811" cy="2019300"/>
          </a:xfrm>
          <a:solidFill>
            <a:schemeClr val="bg2"/>
          </a:solidFill>
          <a:ln w="19050"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>
              <a:buNone/>
            </a:pPr>
            <a:r>
              <a:rPr lang="en-US" dirty="0"/>
              <a:t>Drag n drop OR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362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F5CAB-F670-4711-A85A-82FAD9CBA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293B75-743D-4BE2-B5C2-ABD821B807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118EC-7AE2-416A-B4CB-C3B4C16C82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1F2D7-542B-48FF-BCED-9C16F3238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F019D-10AB-4DC0-A470-F423E37D4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167BF-E5AF-466D-87BC-C244764C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5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raphic 15">
            <a:extLst>
              <a:ext uri="{FF2B5EF4-FFF2-40B4-BE49-F238E27FC236}">
                <a16:creationId xmlns:a16="http://schemas.microsoft.com/office/drawing/2014/main" id="{CDD703C6-CF07-4466-B02C-37996C020464}"/>
              </a:ext>
            </a:extLst>
          </p:cNvPr>
          <p:cNvSpPr/>
          <p:nvPr userDrawn="1"/>
        </p:nvSpPr>
        <p:spPr>
          <a:xfrm>
            <a:off x="-2181256" y="3815628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9C34DA-5133-402D-BD0E-2B41D87DC734}"/>
              </a:ext>
            </a:extLst>
          </p:cNvPr>
          <p:cNvGrpSpPr/>
          <p:nvPr/>
        </p:nvGrpSpPr>
        <p:grpSpPr>
          <a:xfrm>
            <a:off x="4029391" y="1"/>
            <a:ext cx="330991" cy="6866546"/>
            <a:chOff x="3607634" y="1"/>
            <a:chExt cx="477676" cy="686654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8DF4FF4-A73D-4B24-A618-936689A5295C}"/>
                </a:ext>
              </a:extLst>
            </p:cNvPr>
            <p:cNvSpPr/>
            <p:nvPr/>
          </p:nvSpPr>
          <p:spPr>
            <a:xfrm>
              <a:off x="3607634" y="1"/>
              <a:ext cx="477676" cy="52643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D6F2BD5-2F86-403E-8803-81D12CA9BCCA}"/>
                </a:ext>
              </a:extLst>
            </p:cNvPr>
            <p:cNvSpPr/>
            <p:nvPr/>
          </p:nvSpPr>
          <p:spPr>
            <a:xfrm>
              <a:off x="3607634" y="5264349"/>
              <a:ext cx="477676" cy="16021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C8E461E-7ED0-4A39-938B-618F9CF7DCCF}"/>
                </a:ext>
              </a:extLst>
            </p:cNvPr>
            <p:cNvSpPr/>
            <p:nvPr/>
          </p:nvSpPr>
          <p:spPr>
            <a:xfrm>
              <a:off x="3607634" y="4372343"/>
              <a:ext cx="477676" cy="14545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ADFD23D-DEE2-4686-A8E3-F3978145AE1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619" y="-1"/>
            <a:ext cx="8064381" cy="6866547"/>
          </a:xfrm>
          <a:solidFill>
            <a:schemeClr val="accent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or drag n drop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BA41B-2F2A-4A67-89A3-A53203EA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2926" y="6356350"/>
            <a:ext cx="808290" cy="365125"/>
          </a:xfrm>
        </p:spPr>
        <p:txBody>
          <a:bodyPr/>
          <a:lstStyle>
            <a:lvl1pPr algn="l">
              <a:defRPr/>
            </a:lvl1pPr>
          </a:lstStyle>
          <a:p>
            <a:fld id="{0EF39199-82D4-45F3-9614-182B031743A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846F13E7-51C6-46F3-A13E-7679C9821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2926" y="326044"/>
            <a:ext cx="2743201" cy="8577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F22254-6E09-468D-A9B8-6965E2B10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26" y="1538243"/>
            <a:ext cx="3653777" cy="3463227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D98E-01CD-43AF-B183-B58D6F08C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926" y="5129656"/>
            <a:ext cx="3653777" cy="133096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8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F308-B85B-4225-8D9F-FABAF4B3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DB0D6-7B18-4411-8B7F-FBA9E6AF68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EBFC8-357D-4C9C-A640-840F3DA80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19A1B-221A-4A03-AD83-5399A943F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8114D-7AF4-42BB-BA2C-52D46C98C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034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5">
            <a:extLst>
              <a:ext uri="{FF2B5EF4-FFF2-40B4-BE49-F238E27FC236}">
                <a16:creationId xmlns:a16="http://schemas.microsoft.com/office/drawing/2014/main" id="{00472ADF-4CDB-47C2-B04B-74CBB9CE14D1}"/>
              </a:ext>
            </a:extLst>
          </p:cNvPr>
          <p:cNvSpPr/>
          <p:nvPr/>
        </p:nvSpPr>
        <p:spPr>
          <a:xfrm>
            <a:off x="7502763" y="-904574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5F918A0-C84C-498B-A64C-32A384B9B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100" y="6115389"/>
            <a:ext cx="578537" cy="606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12B0E-54B4-4EFD-89FE-96289AE2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56" y="1709738"/>
            <a:ext cx="8444044" cy="2492531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217CE-AB54-4F21-94D8-F388B49A6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556" y="4352925"/>
            <a:ext cx="8444044" cy="17367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ECC0-FF51-4B45-91C4-86AE1A11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43031" y="6356350"/>
            <a:ext cx="1809750" cy="365125"/>
          </a:xfrm>
        </p:spPr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8F596-786F-4659-9CA1-CFFAE654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082" y="6356350"/>
            <a:ext cx="580561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149A-116C-4C5C-90DF-8D9C282F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2237" y="6356350"/>
            <a:ext cx="619125" cy="365125"/>
          </a:xfrm>
        </p:spPr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31BCC55-7B96-4797-8A18-BDDCD56BA24F}"/>
              </a:ext>
            </a:extLst>
          </p:cNvPr>
          <p:cNvSpPr/>
          <p:nvPr/>
        </p:nvSpPr>
        <p:spPr>
          <a:xfrm>
            <a:off x="1238814" y="3922520"/>
            <a:ext cx="623843" cy="2606467"/>
          </a:xfrm>
          <a:custGeom>
            <a:avLst/>
            <a:gdLst>
              <a:gd name="connsiteX0" fmla="*/ 623843 w 623843"/>
              <a:gd name="connsiteY0" fmla="*/ 0 h 2606467"/>
              <a:gd name="connsiteX1" fmla="*/ 393106 w 623843"/>
              <a:gd name="connsiteY1" fmla="*/ 0 h 2606467"/>
              <a:gd name="connsiteX2" fmla="*/ 393106 w 623843"/>
              <a:gd name="connsiteY2" fmla="*/ 2606467 h 2606467"/>
              <a:gd name="connsiteX3" fmla="*/ 0 w 623843"/>
              <a:gd name="connsiteY3" fmla="*/ 2606467 h 260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43" h="2606467">
                <a:moveTo>
                  <a:pt x="623843" y="0"/>
                </a:moveTo>
                <a:lnTo>
                  <a:pt x="393106" y="0"/>
                </a:lnTo>
                <a:lnTo>
                  <a:pt x="393106" y="2606467"/>
                </a:lnTo>
                <a:lnTo>
                  <a:pt x="0" y="2606467"/>
                </a:lnTo>
              </a:path>
            </a:pathLst>
          </a:custGeom>
          <a:noFill/>
          <a:ln w="19050">
            <a:solidFill>
              <a:schemeClr val="accent1"/>
            </a:solidFill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857D2D8-EA06-44A1-B92A-F56C2A389D0E}"/>
              </a:ext>
            </a:extLst>
          </p:cNvPr>
          <p:cNvGrpSpPr/>
          <p:nvPr/>
        </p:nvGrpSpPr>
        <p:grpSpPr>
          <a:xfrm>
            <a:off x="934199" y="-8545"/>
            <a:ext cx="330991" cy="6866546"/>
            <a:chOff x="3607634" y="1"/>
            <a:chExt cx="477676" cy="68665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A6749D9-DC2B-4E56-9C97-218D43FF41BC}"/>
                </a:ext>
              </a:extLst>
            </p:cNvPr>
            <p:cNvSpPr/>
            <p:nvPr/>
          </p:nvSpPr>
          <p:spPr>
            <a:xfrm>
              <a:off x="3607634" y="1"/>
              <a:ext cx="477676" cy="52643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BCFCC6D-BECE-4FF9-89EC-C0A6DAB8117F}"/>
                </a:ext>
              </a:extLst>
            </p:cNvPr>
            <p:cNvSpPr/>
            <p:nvPr/>
          </p:nvSpPr>
          <p:spPr>
            <a:xfrm>
              <a:off x="3607634" y="5264349"/>
              <a:ext cx="477676" cy="1602198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CBF586F-1487-43CC-A229-EE628BDDD3B9}"/>
                </a:ext>
              </a:extLst>
            </p:cNvPr>
            <p:cNvSpPr/>
            <p:nvPr/>
          </p:nvSpPr>
          <p:spPr>
            <a:xfrm>
              <a:off x="3607634" y="4372343"/>
              <a:ext cx="477676" cy="14545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</p:spTree>
    <p:extLst>
      <p:ext uri="{BB962C8B-B14F-4D97-AF65-F5344CB8AC3E}">
        <p14:creationId xmlns:p14="http://schemas.microsoft.com/office/powerpoint/2010/main" val="141581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15">
            <a:extLst>
              <a:ext uri="{FF2B5EF4-FFF2-40B4-BE49-F238E27FC236}">
                <a16:creationId xmlns:a16="http://schemas.microsoft.com/office/drawing/2014/main" id="{00472ADF-4CDB-47C2-B04B-74CBB9CE14D1}"/>
              </a:ext>
            </a:extLst>
          </p:cNvPr>
          <p:cNvSpPr/>
          <p:nvPr/>
        </p:nvSpPr>
        <p:spPr>
          <a:xfrm>
            <a:off x="7502763" y="-904574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9EAFBB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5F918A0-C84C-498B-A64C-32A384B9B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68100" y="6115389"/>
            <a:ext cx="578537" cy="6060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212B0E-54B4-4EFD-89FE-96289AE25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2556" y="1709738"/>
            <a:ext cx="8444044" cy="2492531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217CE-AB54-4F21-94D8-F388B49A6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52556" y="4352925"/>
            <a:ext cx="8444044" cy="1736725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6DECC0-FF51-4B45-91C4-86AE1A11A1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43031" y="6356350"/>
            <a:ext cx="1809750" cy="365125"/>
          </a:xfrm>
        </p:spPr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8F596-786F-4659-9CA1-CFFAE6547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7082" y="6356350"/>
            <a:ext cx="580561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149A-116C-4C5C-90DF-8D9C282F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82237" y="6356350"/>
            <a:ext cx="619125" cy="365125"/>
          </a:xfrm>
        </p:spPr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A618BD5-D765-410C-B324-93179C4B9144}"/>
              </a:ext>
            </a:extLst>
          </p:cNvPr>
          <p:cNvSpPr/>
          <p:nvPr/>
        </p:nvSpPr>
        <p:spPr>
          <a:xfrm>
            <a:off x="1238814" y="3922520"/>
            <a:ext cx="623843" cy="2606467"/>
          </a:xfrm>
          <a:custGeom>
            <a:avLst/>
            <a:gdLst>
              <a:gd name="connsiteX0" fmla="*/ 623843 w 623843"/>
              <a:gd name="connsiteY0" fmla="*/ 0 h 2606467"/>
              <a:gd name="connsiteX1" fmla="*/ 393106 w 623843"/>
              <a:gd name="connsiteY1" fmla="*/ 0 h 2606467"/>
              <a:gd name="connsiteX2" fmla="*/ 393106 w 623843"/>
              <a:gd name="connsiteY2" fmla="*/ 2606467 h 2606467"/>
              <a:gd name="connsiteX3" fmla="*/ 0 w 623843"/>
              <a:gd name="connsiteY3" fmla="*/ 2606467 h 260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43" h="2606467">
                <a:moveTo>
                  <a:pt x="623843" y="0"/>
                </a:moveTo>
                <a:lnTo>
                  <a:pt x="393106" y="0"/>
                </a:lnTo>
                <a:lnTo>
                  <a:pt x="393106" y="2606467"/>
                </a:lnTo>
                <a:lnTo>
                  <a:pt x="0" y="2606467"/>
                </a:lnTo>
              </a:path>
            </a:pathLst>
          </a:custGeom>
          <a:noFill/>
          <a:ln w="19050">
            <a:solidFill>
              <a:schemeClr val="accent4"/>
            </a:solidFill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D9BC179-56BC-4416-B6D2-5F3FDA6B5B79}"/>
              </a:ext>
            </a:extLst>
          </p:cNvPr>
          <p:cNvGrpSpPr/>
          <p:nvPr/>
        </p:nvGrpSpPr>
        <p:grpSpPr>
          <a:xfrm>
            <a:off x="934199" y="-8545"/>
            <a:ext cx="330991" cy="6866546"/>
            <a:chOff x="3607634" y="1"/>
            <a:chExt cx="477676" cy="68665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C2BBA4B-895D-4D2A-A9A0-B3AA92EC5854}"/>
                </a:ext>
              </a:extLst>
            </p:cNvPr>
            <p:cNvSpPr/>
            <p:nvPr/>
          </p:nvSpPr>
          <p:spPr>
            <a:xfrm>
              <a:off x="3607634" y="1"/>
              <a:ext cx="477676" cy="526435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18081E-7511-4339-B690-459E0BC8A96E}"/>
                </a:ext>
              </a:extLst>
            </p:cNvPr>
            <p:cNvSpPr/>
            <p:nvPr/>
          </p:nvSpPr>
          <p:spPr>
            <a:xfrm>
              <a:off x="3607634" y="5264349"/>
              <a:ext cx="477676" cy="160219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DEAB3A-E5E3-426A-8166-8606FB403B60}"/>
                </a:ext>
              </a:extLst>
            </p:cNvPr>
            <p:cNvSpPr/>
            <p:nvPr/>
          </p:nvSpPr>
          <p:spPr>
            <a:xfrm>
              <a:off x="3607634" y="4372343"/>
              <a:ext cx="477676" cy="145459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AF202930-82B3-4F69-BA17-2E779FFEBD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68100" y="6115389"/>
            <a:ext cx="578537" cy="6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38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FFEB8-4B7A-4738-896E-29DBB17CF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6AC41-45A3-4C46-BB19-4D7A95A05F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B1DEF-96FD-43C9-A1B8-A9193F5F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4ADBB-9813-4392-B3F5-77E4CC0AE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9DC892-7AD8-4C43-922D-61946AB9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641FE-273B-41F1-B14E-1D4FFC625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32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0D41-AB7D-48E1-B7B7-922ED7DF5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77435-1359-442D-91E2-6C6F347321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B9579-AD7E-41B2-AFFB-277372F81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237F96-4A45-4A40-B42A-840D882C3B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9EBC2A-8986-4307-90B6-7492DD296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518CFE-E319-4AA5-8AA5-28CC4FE28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01DD22-5537-4172-956A-41A46D4BE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AF460A-AC6E-4C74-AD33-3F087C63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887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B5C5-82A3-45E3-9EF6-68F4614FC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9CBFA5-A58B-4680-915C-6C4057A60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53DDB8-8691-4B05-88CE-6C936C99D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55DD5-BFD5-4BAD-844A-D80AC78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17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678E0DA6-32E4-4936-863D-E1D56CB7E78A}"/>
              </a:ext>
            </a:extLst>
          </p:cNvPr>
          <p:cNvSpPr/>
          <p:nvPr/>
        </p:nvSpPr>
        <p:spPr>
          <a:xfrm>
            <a:off x="7531338" y="3810000"/>
            <a:ext cx="5897905" cy="4408339"/>
          </a:xfrm>
          <a:custGeom>
            <a:avLst/>
            <a:gdLst>
              <a:gd name="connsiteX0" fmla="*/ 1171355 w 1349406"/>
              <a:gd name="connsiteY0" fmla="*/ 729075 h 1008602"/>
              <a:gd name="connsiteX1" fmla="*/ 1349081 w 1349406"/>
              <a:gd name="connsiteY1" fmla="*/ 670382 h 1008602"/>
              <a:gd name="connsiteX2" fmla="*/ 1319973 w 1349406"/>
              <a:gd name="connsiteY2" fmla="*/ 641273 h 1008602"/>
              <a:gd name="connsiteX3" fmla="*/ 1317411 w 1349406"/>
              <a:gd name="connsiteY3" fmla="*/ 638254 h 1008602"/>
              <a:gd name="connsiteX4" fmla="*/ 716850 w 1349406"/>
              <a:gd name="connsiteY4" fmla="*/ 37684 h 1008602"/>
              <a:gd name="connsiteX5" fmla="*/ 678969 w 1349406"/>
              <a:gd name="connsiteY5" fmla="*/ -207 h 1008602"/>
              <a:gd name="connsiteX6" fmla="*/ 452198 w 1349406"/>
              <a:gd name="connsiteY6" fmla="*/ 226536 h 1008602"/>
              <a:gd name="connsiteX7" fmla="*/ 279605 w 1349406"/>
              <a:gd name="connsiteY7" fmla="*/ 230927 h 1008602"/>
              <a:gd name="connsiteX8" fmla="*/ 211978 w 1349406"/>
              <a:gd name="connsiteY8" fmla="*/ 298554 h 1008602"/>
              <a:gd name="connsiteX9" fmla="*/ 406745 w 1349406"/>
              <a:gd name="connsiteY9" fmla="*/ 271980 h 1008602"/>
              <a:gd name="connsiteX10" fmla="*/ 40508 w 1349406"/>
              <a:gd name="connsiteY10" fmla="*/ 638216 h 1008602"/>
              <a:gd name="connsiteX11" fmla="*/ 37603 w 1349406"/>
              <a:gd name="connsiteY11" fmla="*/ 641750 h 1008602"/>
              <a:gd name="connsiteX12" fmla="*/ -325 w 1349406"/>
              <a:gd name="connsiteY12" fmla="*/ 679678 h 1008602"/>
              <a:gd name="connsiteX13" fmla="*/ 380037 w 1349406"/>
              <a:gd name="connsiteY13" fmla="*/ 569931 h 1008602"/>
              <a:gd name="connsiteX14" fmla="*/ 844095 w 1349406"/>
              <a:gd name="connsiteY14" fmla="*/ 479444 h 1008602"/>
              <a:gd name="connsiteX15" fmla="*/ 1049597 w 1349406"/>
              <a:gd name="connsiteY15" fmla="*/ 576418 h 1008602"/>
              <a:gd name="connsiteX16" fmla="*/ 1049597 w 1349406"/>
              <a:gd name="connsiteY16" fmla="*/ 516572 h 1008602"/>
              <a:gd name="connsiteX17" fmla="*/ 999505 w 1349406"/>
              <a:gd name="connsiteY17" fmla="*/ 480301 h 1008602"/>
              <a:gd name="connsiteX18" fmla="*/ 512282 w 1349406"/>
              <a:gd name="connsiteY18" fmla="*/ 235880 h 1008602"/>
              <a:gd name="connsiteX19" fmla="*/ 678969 w 1349406"/>
              <a:gd name="connsiteY19" fmla="*/ 69192 h 1008602"/>
              <a:gd name="connsiteX20" fmla="*/ 1252022 w 1349406"/>
              <a:gd name="connsiteY20" fmla="*/ 642236 h 1008602"/>
              <a:gd name="connsiteX21" fmla="*/ 1123930 w 1349406"/>
              <a:gd name="connsiteY21" fmla="*/ 698138 h 1008602"/>
              <a:gd name="connsiteX22" fmla="*/ 758522 w 1349406"/>
              <a:gd name="connsiteY22" fmla="*/ 557672 h 1008602"/>
              <a:gd name="connsiteX23" fmla="*/ 672254 w 1349406"/>
              <a:gd name="connsiteY23" fmla="*/ 550548 h 1008602"/>
              <a:gd name="connsiteX24" fmla="*/ 584243 w 1349406"/>
              <a:gd name="connsiteY24" fmla="*/ 605221 h 1008602"/>
              <a:gd name="connsiteX25" fmla="*/ 751359 w 1349406"/>
              <a:gd name="connsiteY25" fmla="*/ 606174 h 1008602"/>
              <a:gd name="connsiteX26" fmla="*/ 1073476 w 1349406"/>
              <a:gd name="connsiteY26" fmla="*/ 724912 h 1008602"/>
              <a:gd name="connsiteX27" fmla="*/ 655642 w 1349406"/>
              <a:gd name="connsiteY27" fmla="*/ 812447 h 1008602"/>
              <a:gd name="connsiteX28" fmla="*/ 433986 w 1349406"/>
              <a:gd name="connsiteY28" fmla="*/ 699690 h 1008602"/>
              <a:gd name="connsiteX29" fmla="*/ 433986 w 1349406"/>
              <a:gd name="connsiteY29" fmla="*/ 766994 h 1008602"/>
              <a:gd name="connsiteX30" fmla="*/ 796289 w 1349406"/>
              <a:gd name="connsiteY30" fmla="*/ 988450 h 1008602"/>
              <a:gd name="connsiteX31" fmla="*/ 871184 w 1349406"/>
              <a:gd name="connsiteY31" fmla="*/ 1008395 h 1008602"/>
              <a:gd name="connsiteX32" fmla="*/ 913598 w 1349406"/>
              <a:gd name="connsiteY32" fmla="*/ 965981 h 1008602"/>
              <a:gd name="connsiteX33" fmla="*/ 811595 w 1349406"/>
              <a:gd name="connsiteY33" fmla="*/ 941835 h 1008602"/>
              <a:gd name="connsiteX34" fmla="*/ 629077 w 1349406"/>
              <a:gd name="connsiteY34" fmla="*/ 856005 h 1008602"/>
              <a:gd name="connsiteX35" fmla="*/ 643298 w 1349406"/>
              <a:gd name="connsiteY35" fmla="*/ 859939 h 1008602"/>
              <a:gd name="connsiteX36" fmla="*/ 766447 w 1349406"/>
              <a:gd name="connsiteY36" fmla="*/ 876255 h 1008602"/>
              <a:gd name="connsiteX37" fmla="*/ 1098479 w 1349406"/>
              <a:gd name="connsiteY37" fmla="*/ 767184 h 1008602"/>
              <a:gd name="connsiteX38" fmla="*/ 1121424 w 1349406"/>
              <a:gd name="connsiteY38" fmla="*/ 754897 h 1008602"/>
              <a:gd name="connsiteX39" fmla="*/ 1253984 w 1349406"/>
              <a:gd name="connsiteY39" fmla="*/ 848071 h 1008602"/>
              <a:gd name="connsiteX40" fmla="*/ 1296847 w 1349406"/>
              <a:gd name="connsiteY40" fmla="*/ 879227 h 1008602"/>
              <a:gd name="connsiteX41" fmla="*/ 1332032 w 1349406"/>
              <a:gd name="connsiteY41" fmla="*/ 844042 h 1008602"/>
              <a:gd name="connsiteX42" fmla="*/ 1282873 w 1349406"/>
              <a:gd name="connsiteY42" fmla="*/ 808437 h 1008602"/>
              <a:gd name="connsiteX43" fmla="*/ 1171355 w 1349406"/>
              <a:gd name="connsiteY43" fmla="*/ 729075 h 1008602"/>
              <a:gd name="connsiteX44" fmla="*/ 838799 w 1349406"/>
              <a:gd name="connsiteY44" fmla="*/ 427275 h 1008602"/>
              <a:gd name="connsiteX45" fmla="*/ 734671 w 1349406"/>
              <a:gd name="connsiteY45" fmla="*/ 411607 h 1008602"/>
              <a:gd name="connsiteX46" fmla="*/ 673588 w 1349406"/>
              <a:gd name="connsiteY46" fmla="*/ 412559 h 1008602"/>
              <a:gd name="connsiteX47" fmla="*/ 356967 w 1349406"/>
              <a:gd name="connsiteY47" fmla="*/ 526650 h 1008602"/>
              <a:gd name="connsiteX48" fmla="*/ 124376 w 1349406"/>
              <a:gd name="connsiteY48" fmla="*/ 623805 h 1008602"/>
              <a:gd name="connsiteX49" fmla="*/ 469781 w 1349406"/>
              <a:gd name="connsiteY49" fmla="*/ 278399 h 1008602"/>
              <a:gd name="connsiteX50" fmla="*/ 838799 w 1349406"/>
              <a:gd name="connsiteY50" fmla="*/ 427275 h 100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349406" h="1008602">
                <a:moveTo>
                  <a:pt x="1171355" y="729075"/>
                </a:moveTo>
                <a:cubicBezTo>
                  <a:pt x="1228305" y="700881"/>
                  <a:pt x="1285883" y="677878"/>
                  <a:pt x="1349081" y="670382"/>
                </a:cubicBezTo>
                <a:lnTo>
                  <a:pt x="1319973" y="641273"/>
                </a:lnTo>
                <a:cubicBezTo>
                  <a:pt x="1319202" y="640197"/>
                  <a:pt x="1318344" y="639187"/>
                  <a:pt x="1317411" y="638254"/>
                </a:cubicBezTo>
                <a:lnTo>
                  <a:pt x="716850" y="37684"/>
                </a:lnTo>
                <a:lnTo>
                  <a:pt x="678969" y="-207"/>
                </a:lnTo>
                <a:lnTo>
                  <a:pt x="452198" y="226536"/>
                </a:lnTo>
                <a:cubicBezTo>
                  <a:pt x="394762" y="219592"/>
                  <a:pt x="336612" y="221069"/>
                  <a:pt x="279605" y="230927"/>
                </a:cubicBezTo>
                <a:lnTo>
                  <a:pt x="211978" y="298554"/>
                </a:lnTo>
                <a:cubicBezTo>
                  <a:pt x="274623" y="277409"/>
                  <a:pt x="340727" y="268398"/>
                  <a:pt x="406745" y="271980"/>
                </a:cubicBezTo>
                <a:lnTo>
                  <a:pt x="40508" y="638216"/>
                </a:lnTo>
                <a:cubicBezTo>
                  <a:pt x="39432" y="639302"/>
                  <a:pt x="38461" y="640483"/>
                  <a:pt x="37603" y="641750"/>
                </a:cubicBezTo>
                <a:lnTo>
                  <a:pt x="-325" y="679678"/>
                </a:lnTo>
                <a:cubicBezTo>
                  <a:pt x="148398" y="693280"/>
                  <a:pt x="265851" y="630748"/>
                  <a:pt x="380037" y="569931"/>
                </a:cubicBezTo>
                <a:cubicBezTo>
                  <a:pt x="520054" y="495350"/>
                  <a:pt x="652356" y="424903"/>
                  <a:pt x="844095" y="479444"/>
                </a:cubicBezTo>
                <a:cubicBezTo>
                  <a:pt x="917399" y="500418"/>
                  <a:pt x="986798" y="533174"/>
                  <a:pt x="1049597" y="576418"/>
                </a:cubicBezTo>
                <a:lnTo>
                  <a:pt x="1049597" y="516572"/>
                </a:lnTo>
                <a:cubicBezTo>
                  <a:pt x="1032947" y="504637"/>
                  <a:pt x="1016249" y="492550"/>
                  <a:pt x="999505" y="480301"/>
                </a:cubicBezTo>
                <a:cubicBezTo>
                  <a:pt x="861249" y="379412"/>
                  <a:pt x="718517" y="275323"/>
                  <a:pt x="512282" y="235880"/>
                </a:cubicBezTo>
                <a:lnTo>
                  <a:pt x="678969" y="69192"/>
                </a:lnTo>
                <a:lnTo>
                  <a:pt x="1252022" y="642236"/>
                </a:lnTo>
                <a:cubicBezTo>
                  <a:pt x="1207874" y="657361"/>
                  <a:pt x="1165040" y="676059"/>
                  <a:pt x="1123930" y="698138"/>
                </a:cubicBezTo>
                <a:cubicBezTo>
                  <a:pt x="1021002" y="633568"/>
                  <a:pt x="905607" y="579380"/>
                  <a:pt x="758522" y="557672"/>
                </a:cubicBezTo>
                <a:cubicBezTo>
                  <a:pt x="729956" y="553415"/>
                  <a:pt x="701134" y="551034"/>
                  <a:pt x="672254" y="550548"/>
                </a:cubicBezTo>
                <a:lnTo>
                  <a:pt x="584243" y="605221"/>
                </a:lnTo>
                <a:cubicBezTo>
                  <a:pt x="639688" y="597201"/>
                  <a:pt x="696009" y="597525"/>
                  <a:pt x="751359" y="606174"/>
                </a:cubicBezTo>
                <a:cubicBezTo>
                  <a:pt x="865612" y="623738"/>
                  <a:pt x="975159" y="664124"/>
                  <a:pt x="1073476" y="724912"/>
                </a:cubicBezTo>
                <a:cubicBezTo>
                  <a:pt x="946612" y="793016"/>
                  <a:pt x="826483" y="856872"/>
                  <a:pt x="655642" y="812447"/>
                </a:cubicBezTo>
                <a:cubicBezTo>
                  <a:pt x="574823" y="790406"/>
                  <a:pt x="499385" y="752030"/>
                  <a:pt x="433986" y="699690"/>
                </a:cubicBezTo>
                <a:lnTo>
                  <a:pt x="433986" y="766994"/>
                </a:lnTo>
                <a:cubicBezTo>
                  <a:pt x="532141" y="856691"/>
                  <a:pt x="643936" y="938444"/>
                  <a:pt x="796289" y="988450"/>
                </a:cubicBezTo>
                <a:cubicBezTo>
                  <a:pt x="820844" y="996546"/>
                  <a:pt x="845857" y="1003205"/>
                  <a:pt x="871184" y="1008395"/>
                </a:cubicBezTo>
                <a:lnTo>
                  <a:pt x="913598" y="965981"/>
                </a:lnTo>
                <a:cubicBezTo>
                  <a:pt x="878956" y="960942"/>
                  <a:pt x="844819" y="952855"/>
                  <a:pt x="811595" y="941835"/>
                </a:cubicBezTo>
                <a:cubicBezTo>
                  <a:pt x="747492" y="920756"/>
                  <a:pt x="686199" y="891933"/>
                  <a:pt x="629077" y="856005"/>
                </a:cubicBezTo>
                <a:cubicBezTo>
                  <a:pt x="633792" y="857358"/>
                  <a:pt x="638507" y="858691"/>
                  <a:pt x="643298" y="859939"/>
                </a:cubicBezTo>
                <a:cubicBezTo>
                  <a:pt x="683484" y="870616"/>
                  <a:pt x="724870" y="876103"/>
                  <a:pt x="766447" y="876255"/>
                </a:cubicBezTo>
                <a:cubicBezTo>
                  <a:pt x="895301" y="876255"/>
                  <a:pt x="998209" y="821010"/>
                  <a:pt x="1098479" y="767184"/>
                </a:cubicBezTo>
                <a:cubicBezTo>
                  <a:pt x="1106146" y="763069"/>
                  <a:pt x="1113795" y="758974"/>
                  <a:pt x="1121424" y="754897"/>
                </a:cubicBezTo>
                <a:cubicBezTo>
                  <a:pt x="1167249" y="784796"/>
                  <a:pt x="1210845" y="816591"/>
                  <a:pt x="1253984" y="848071"/>
                </a:cubicBezTo>
                <a:cubicBezTo>
                  <a:pt x="1268348" y="858558"/>
                  <a:pt x="1282635" y="868940"/>
                  <a:pt x="1296847" y="879227"/>
                </a:cubicBezTo>
                <a:lnTo>
                  <a:pt x="1332032" y="844042"/>
                </a:lnTo>
                <a:cubicBezTo>
                  <a:pt x="1315696" y="832316"/>
                  <a:pt x="1299313" y="820448"/>
                  <a:pt x="1282873" y="808437"/>
                </a:cubicBezTo>
                <a:cubicBezTo>
                  <a:pt x="1246392" y="781843"/>
                  <a:pt x="1209578" y="754926"/>
                  <a:pt x="1171355" y="729075"/>
                </a:cubicBezTo>
                <a:close/>
                <a:moveTo>
                  <a:pt x="838799" y="427275"/>
                </a:moveTo>
                <a:cubicBezTo>
                  <a:pt x="804690" y="418627"/>
                  <a:pt x="769809" y="413378"/>
                  <a:pt x="734671" y="411607"/>
                </a:cubicBezTo>
                <a:lnTo>
                  <a:pt x="673588" y="412559"/>
                </a:lnTo>
                <a:cubicBezTo>
                  <a:pt x="553430" y="422084"/>
                  <a:pt x="454074" y="474938"/>
                  <a:pt x="356967" y="526650"/>
                </a:cubicBezTo>
                <a:cubicBezTo>
                  <a:pt x="280481" y="567388"/>
                  <a:pt x="206405" y="606783"/>
                  <a:pt x="124376" y="623805"/>
                </a:cubicBezTo>
                <a:lnTo>
                  <a:pt x="469781" y="278399"/>
                </a:lnTo>
                <a:cubicBezTo>
                  <a:pt x="618485" y="300659"/>
                  <a:pt x="734386" y="359076"/>
                  <a:pt x="838799" y="427275"/>
                </a:cubicBezTo>
                <a:close/>
              </a:path>
            </a:pathLst>
          </a:custGeom>
          <a:solidFill>
            <a:srgbClr val="E1EAF0">
              <a:alpha val="4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7729C-E76A-4241-B078-1374245C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3"/>
            <a:ext cx="11201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2C3BA-860B-4657-A528-24C18842E9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29862"/>
            <a:ext cx="10515600" cy="4647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F5390-6A84-45AC-AF94-4183F09906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accent2"/>
                </a:solidFill>
              </a:defRPr>
            </a:lvl1pPr>
          </a:lstStyle>
          <a:p>
            <a:fld id="{3361C757-7C5E-42DF-AEDA-CC24C72F5D10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CB28A1-9A66-4E27-8AEB-2FA347BD88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4F7EA-F33C-43EE-A4A5-1F6CF3AF31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5588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2"/>
                </a:solidFill>
              </a:defRPr>
            </a:lvl1pPr>
          </a:lstStyle>
          <a:p>
            <a:fld id="{E367C22F-AB3F-46E4-AC89-9A1975ABDE5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CD55B01-249A-42A1-A9FC-03E972F74E66}"/>
              </a:ext>
            </a:extLst>
          </p:cNvPr>
          <p:cNvSpPr/>
          <p:nvPr/>
        </p:nvSpPr>
        <p:spPr>
          <a:xfrm>
            <a:off x="386874" y="0"/>
            <a:ext cx="271152" cy="6546079"/>
          </a:xfrm>
          <a:custGeom>
            <a:avLst/>
            <a:gdLst>
              <a:gd name="connsiteX0" fmla="*/ 0 w 282011"/>
              <a:gd name="connsiteY0" fmla="*/ 0 h 4819828"/>
              <a:gd name="connsiteX1" fmla="*/ 0 w 282011"/>
              <a:gd name="connsiteY1" fmla="*/ 4819828 h 4819828"/>
              <a:gd name="connsiteX2" fmla="*/ 282011 w 282011"/>
              <a:gd name="connsiteY2" fmla="*/ 4819828 h 4819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2011" h="4819828">
                <a:moveTo>
                  <a:pt x="0" y="0"/>
                </a:moveTo>
                <a:lnTo>
                  <a:pt x="0" y="4819828"/>
                </a:lnTo>
                <a:lnTo>
                  <a:pt x="282011" y="4819828"/>
                </a:lnTo>
              </a:path>
            </a:pathLst>
          </a:custGeom>
          <a:noFill/>
          <a:ln w="19050">
            <a:solidFill>
              <a:schemeClr val="accent1"/>
            </a:solidFill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41BA948-EF8C-4743-8A31-5E974A8438CE}"/>
              </a:ext>
            </a:extLst>
          </p:cNvPr>
          <p:cNvGrpSpPr/>
          <p:nvPr userDrawn="1"/>
        </p:nvGrpSpPr>
        <p:grpSpPr>
          <a:xfrm>
            <a:off x="307737" y="1"/>
            <a:ext cx="146526" cy="6857999"/>
            <a:chOff x="539274" y="1"/>
            <a:chExt cx="1280980" cy="6857999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192873-E592-478F-B57A-69A3AB8582FF}"/>
                </a:ext>
              </a:extLst>
            </p:cNvPr>
            <p:cNvSpPr/>
            <p:nvPr/>
          </p:nvSpPr>
          <p:spPr>
            <a:xfrm>
              <a:off x="539274" y="1"/>
              <a:ext cx="1280980" cy="52577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386CD3E-059C-4B5A-807E-BAEC87CD765E}"/>
                </a:ext>
              </a:extLst>
            </p:cNvPr>
            <p:cNvSpPr/>
            <p:nvPr/>
          </p:nvSpPr>
          <p:spPr>
            <a:xfrm>
              <a:off x="539274" y="5257796"/>
              <a:ext cx="1280980" cy="160020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1D66BD4-2AB2-40E0-8178-1FF4E9DA1CFE}"/>
                </a:ext>
              </a:extLst>
            </p:cNvPr>
            <p:cNvSpPr/>
            <p:nvPr/>
          </p:nvSpPr>
          <p:spPr>
            <a:xfrm>
              <a:off x="539274" y="4202269"/>
              <a:ext cx="1280980" cy="161741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96D9ACD2-AA8B-4126-917B-D14B34825B6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373" y="6390876"/>
            <a:ext cx="1703227" cy="29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1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8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Tahoma" panose="020B0604030504040204" pitchFamily="34" charset="0"/>
        <a:buChar char="‣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3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5"/>
        </a:buClr>
        <a:buSzPct val="9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usquehannastories.blogs.bucknell.edu/2014/09/26/re-indigenizing-the-river-hickory-edwards-epic-quest-down-the-susquehanna-river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ox_turtle" TargetMode="External"/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American_green_tree_frog" TargetMode="External"/><Relationship Id="rId5" Type="http://schemas.openxmlformats.org/officeDocument/2006/relationships/image" Target="../media/image39.jpeg"/><Relationship Id="rId10" Type="http://schemas.openxmlformats.org/officeDocument/2006/relationships/hyperlink" Target="https://en.wikipedia.org/wiki/Alfalfa" TargetMode="External"/><Relationship Id="rId4" Type="http://schemas.openxmlformats.org/officeDocument/2006/relationships/image" Target="../media/image38.png"/><Relationship Id="rId9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ublic-domain-image.com/fauna-animals-public-domain-images-pictures/fishes-public-domain-images-pictures/trout-fishes-pictures/the-brook-trout-or-eastern-brook-trout-fish-salvelinus-fontinalis.jpg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pixabay.com/en/tree-wood-trunk-400251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79452129@N02/16885281018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heconversation.com/animals-in-research-rats-16634" TargetMode="External"/><Relationship Id="rId4" Type="http://schemas.openxmlformats.org/officeDocument/2006/relationships/image" Target="../media/image4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thoughtfulbloke/3369400065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anrweb.vt.gov/PubDocs/DEC/PFOA/Soil-Background/PFAS-Background-Vermont-Shallow-Soils-03-24-19.pdf" TargetMode="External"/><Relationship Id="rId3" Type="http://schemas.openxmlformats.org/officeDocument/2006/relationships/notesSlide" Target="../notesSlides/notesSlide16.xml"/><Relationship Id="rId7" Type="http://schemas.openxmlformats.org/officeDocument/2006/relationships/hyperlink" Target="https://my.ngwa.org/NC__Product?id=a183800000kbKF9AAM" TargetMode="Externa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hyperlink" Target="https://www.denix.osd.mil/dodepa/" TargetMode="External"/><Relationship Id="rId5" Type="http://schemas.openxmlformats.org/officeDocument/2006/relationships/hyperlink" Target="https://pfas-1.itrcweb.org/" TargetMode="External"/><Relationship Id="rId10" Type="http://schemas.openxmlformats.org/officeDocument/2006/relationships/hyperlink" Target="https://www.usgs.gov/data/statewide-survey-shallow-soil-concentrations-and-polyfluoroalkyl-substances-pfas-and-related" TargetMode="External"/><Relationship Id="rId4" Type="http://schemas.openxmlformats.org/officeDocument/2006/relationships/hyperlink" Target="https://www.epa.gov/pfas" TargetMode="External"/><Relationship Id="rId9" Type="http://schemas.openxmlformats.org/officeDocument/2006/relationships/hyperlink" Target="https://www.maine.gov/dep/spills/topics/pfas/Maine_Background_PFAS_Study_Report.pdf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9.sv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png"/><Relationship Id="rId5" Type="http://schemas.microsoft.com/office/2014/relationships/chartEx" Target="../charts/chartEx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freepngimg.com/png/54676-ice-water-free-hq-image" TargetMode="Externa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00BD6-1927-47E9-9442-76452225E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27" y="1513064"/>
            <a:ext cx="7013336" cy="2689205"/>
          </a:xfrm>
        </p:spPr>
        <p:txBody>
          <a:bodyPr>
            <a:normAutofit fontScale="90000"/>
          </a:bodyPr>
          <a:lstStyle/>
          <a:p>
            <a:r>
              <a:rPr lang="en-US" dirty="0"/>
              <a:t>Through the River and Over the Woods – </a:t>
            </a:r>
            <a:br>
              <a:rPr lang="en-US" dirty="0"/>
            </a:br>
            <a:r>
              <a:rPr lang="en-US" sz="3600" i="1" dirty="0"/>
              <a:t>Global PFAS Exposure and Implications for Ecosystem Health</a:t>
            </a:r>
            <a:br>
              <a:rPr lang="en-US" sz="3600" i="1" dirty="0"/>
            </a:br>
            <a:endParaRPr lang="en-US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3E03E5-44EC-44AF-B2D9-F2CD134D1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/>
              <a:t>Lisa McIntosh, MS, DABT</a:t>
            </a:r>
          </a:p>
          <a:p>
            <a:r>
              <a:rPr lang="en-US" dirty="0"/>
              <a:t>Woodard &amp; Curran, Inc.</a:t>
            </a:r>
          </a:p>
          <a:p>
            <a:endParaRPr lang="en-US" dirty="0"/>
          </a:p>
          <a:p>
            <a:r>
              <a:rPr lang="en-US" dirty="0"/>
              <a:t>Soil and Water Conservation Society</a:t>
            </a:r>
          </a:p>
          <a:p>
            <a:r>
              <a:rPr lang="en-US" dirty="0"/>
              <a:t>Southern New England Chapter</a:t>
            </a:r>
          </a:p>
          <a:p>
            <a:r>
              <a:rPr lang="en-US" dirty="0"/>
              <a:t>March 30, 2023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271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F95AB-3140-6BD5-2831-86743D2C3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waterways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CE5E2A-8EB0-A524-80A7-53DBCA4D72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Direct inputs from atmosphere, wastewater, releases etc.</a:t>
            </a:r>
          </a:p>
          <a:p>
            <a:endParaRPr lang="en-US" dirty="0"/>
          </a:p>
          <a:p>
            <a:r>
              <a:rPr lang="en-US" dirty="0"/>
              <a:t>Indirect input via groundwater, stormwater runoff</a:t>
            </a:r>
          </a:p>
          <a:p>
            <a:endParaRPr lang="en-US" dirty="0"/>
          </a:p>
          <a:p>
            <a:r>
              <a:rPr lang="en-US" dirty="0"/>
              <a:t>Remote areas: </a:t>
            </a:r>
            <a:r>
              <a:rPr lang="en-US" dirty="0" err="1"/>
              <a:t>pg</a:t>
            </a:r>
            <a:r>
              <a:rPr lang="en-US" dirty="0"/>
              <a:t>/L to ng/L</a:t>
            </a:r>
          </a:p>
        </p:txBody>
      </p:sp>
      <p:pic>
        <p:nvPicPr>
          <p:cNvPr id="15" name="Content Placeholder 14" descr="A body of water with trees and hills around it&#10;&#10;Description automatically generated with medium confidence">
            <a:extLst>
              <a:ext uri="{FF2B5EF4-FFF2-40B4-BE49-F238E27FC236}">
                <a16:creationId xmlns:a16="http://schemas.microsoft.com/office/drawing/2014/main" id="{61077494-6607-83D0-DD07-755450C183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81992" y="1271949"/>
            <a:ext cx="3678760" cy="4905014"/>
          </a:xfrm>
        </p:spPr>
      </p:pic>
    </p:spTree>
    <p:extLst>
      <p:ext uri="{BB962C8B-B14F-4D97-AF65-F5344CB8AC3E}">
        <p14:creationId xmlns:p14="http://schemas.microsoft.com/office/powerpoint/2010/main" val="6184083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EF73-F07C-9D06-D6EA-E523D512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transport through the food web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FC2813-6936-C254-009C-4113AE15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28" y="1158895"/>
            <a:ext cx="6800643" cy="484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D6B159-0D20-34E2-7ACD-C7617D6E5509}"/>
              </a:ext>
            </a:extLst>
          </p:cNvPr>
          <p:cNvSpPr txBox="1"/>
          <p:nvPr/>
        </p:nvSpPr>
        <p:spPr>
          <a:xfrm>
            <a:off x="838200" y="5961519"/>
            <a:ext cx="65037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EPA </a:t>
            </a:r>
            <a:r>
              <a:rPr lang="en-US" sz="1100" dirty="0" err="1"/>
              <a:t>EcoBox</a:t>
            </a:r>
            <a:r>
              <a:rPr lang="en-US" sz="1100" dirty="0"/>
              <a:t>: https://www.epa.gov/ecobox/epa-ecobox-tools-exposure-pathways-exposure-pathways-era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0A98A9-C10F-E5D8-2B2A-B7D334E6D85B}"/>
              </a:ext>
            </a:extLst>
          </p:cNvPr>
          <p:cNvSpPr txBox="1"/>
          <p:nvPr/>
        </p:nvSpPr>
        <p:spPr>
          <a:xfrm>
            <a:off x="8369670" y="2197893"/>
            <a:ext cx="2939102" cy="27699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Bioconcentration: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Uptake from water</a:t>
            </a:r>
          </a:p>
          <a:p>
            <a:pPr algn="ctr"/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Bioaccumulation: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Uptake from all surrounding sources</a:t>
            </a:r>
          </a:p>
          <a:p>
            <a:pPr algn="ctr"/>
            <a:endParaRPr lang="en-US" sz="1600" i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n-US" sz="1600" b="1" i="1" dirty="0">
                <a:solidFill>
                  <a:schemeClr val="accent1">
                    <a:lumMod val="75000"/>
                  </a:schemeClr>
                </a:solidFill>
              </a:rPr>
              <a:t>Biomagnification:</a:t>
            </a:r>
          </a:p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Increasing concentrations with increasing trophic levels</a:t>
            </a:r>
          </a:p>
          <a:p>
            <a:pPr algn="ctr"/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449469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E701-B4AF-3CC5-1F6A-F55E8F7E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accumulate in biota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60206-3C1B-6D95-2A1A-431A07888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53331"/>
            <a:ext cx="5181600" cy="4351338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Binds to proteins, phospholipids</a:t>
            </a:r>
          </a:p>
          <a:p>
            <a:r>
              <a:rPr lang="en-US" dirty="0"/>
              <a:t>PFOS predominant</a:t>
            </a:r>
          </a:p>
          <a:p>
            <a:r>
              <a:rPr lang="en-US" dirty="0"/>
              <a:t>Global exposure documented</a:t>
            </a:r>
          </a:p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AFE3790-2EBE-A1B1-D160-B04CE1FDE7B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626989"/>
              </p:ext>
            </p:extLst>
          </p:nvPr>
        </p:nvGraphicFramePr>
        <p:xfrm>
          <a:off x="5631873" y="1505696"/>
          <a:ext cx="6050972" cy="45220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Picture 7" descr="Polar bear with cubs">
            <a:extLst>
              <a:ext uri="{FF2B5EF4-FFF2-40B4-BE49-F238E27FC236}">
                <a16:creationId xmlns:a16="http://schemas.microsoft.com/office/drawing/2014/main" id="{181638B2-92D6-9F97-0AD1-516070EA08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50" y="3766700"/>
            <a:ext cx="3915425" cy="287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26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E701-B4AF-3CC5-1F6A-F55E8F7E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Bioaccumulation is highly variable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41B9924-5B45-4C2E-F8D8-DCBE91A41BCF}"/>
              </a:ext>
            </a:extLst>
          </p:cNvPr>
          <p:cNvSpPr/>
          <p:nvPr/>
        </p:nvSpPr>
        <p:spPr>
          <a:xfrm rot="10800000">
            <a:off x="7654772" y="1487139"/>
            <a:ext cx="774623" cy="4909091"/>
          </a:xfrm>
          <a:prstGeom prst="downArrow">
            <a:avLst>
              <a:gd name="adj1" fmla="val 50000"/>
              <a:gd name="adj2" fmla="val 59474"/>
            </a:avLst>
          </a:prstGeom>
          <a:solidFill>
            <a:srgbClr val="215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1F0F6D9B-DF0E-D843-9BF7-582749DD098E}"/>
              </a:ext>
            </a:extLst>
          </p:cNvPr>
          <p:cNvSpPr/>
          <p:nvPr/>
        </p:nvSpPr>
        <p:spPr>
          <a:xfrm>
            <a:off x="4905588" y="1487140"/>
            <a:ext cx="774623" cy="4909091"/>
          </a:xfrm>
          <a:prstGeom prst="downArrow">
            <a:avLst>
              <a:gd name="adj1" fmla="val 50000"/>
              <a:gd name="adj2" fmla="val 59474"/>
            </a:avLst>
          </a:prstGeom>
          <a:solidFill>
            <a:srgbClr val="2157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E136D2-7860-A4CF-ABA7-4438B29FC202}"/>
              </a:ext>
            </a:extLst>
          </p:cNvPr>
          <p:cNvSpPr txBox="1"/>
          <p:nvPr/>
        </p:nvSpPr>
        <p:spPr>
          <a:xfrm>
            <a:off x="6276600" y="3092469"/>
            <a:ext cx="70083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C8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PFOS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DA5094-2B11-EA02-639E-1F48C5B71FAF}"/>
              </a:ext>
            </a:extLst>
          </p:cNvPr>
          <p:cNvSpPr txBox="1"/>
          <p:nvPr/>
        </p:nvSpPr>
        <p:spPr>
          <a:xfrm>
            <a:off x="6223701" y="4777345"/>
            <a:ext cx="80663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C10 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PFDS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7" name="Picture 16" descr="Elk on a white background">
            <a:extLst>
              <a:ext uri="{FF2B5EF4-FFF2-40B4-BE49-F238E27FC236}">
                <a16:creationId xmlns:a16="http://schemas.microsoft.com/office/drawing/2014/main" id="{BAF89C74-3228-88E8-B490-930D07892E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3" t="11528" r="8005" b="13212"/>
          <a:stretch/>
        </p:blipFill>
        <p:spPr>
          <a:xfrm>
            <a:off x="3046716" y="1482228"/>
            <a:ext cx="1823786" cy="194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266BA0-8C1A-DD8B-C210-5B5D9EB6D0BA}"/>
              </a:ext>
            </a:extLst>
          </p:cNvPr>
          <p:cNvSpPr txBox="1"/>
          <p:nvPr/>
        </p:nvSpPr>
        <p:spPr>
          <a:xfrm>
            <a:off x="6174830" y="1542961"/>
            <a:ext cx="904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C3</a:t>
            </a: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PFBA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B52AF7-C255-2D2B-3735-5E9AABA184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591" y="4777344"/>
            <a:ext cx="1082066" cy="1376027"/>
          </a:xfrm>
          <a:prstGeom prst="rect">
            <a:avLst/>
          </a:prstGeom>
        </p:spPr>
      </p:pic>
      <p:sp>
        <p:nvSpPr>
          <p:cNvPr id="23" name="Star: 5 Points 22">
            <a:extLst>
              <a:ext uri="{FF2B5EF4-FFF2-40B4-BE49-F238E27FC236}">
                <a16:creationId xmlns:a16="http://schemas.microsoft.com/office/drawing/2014/main" id="{ADB6AD6E-157F-963F-EEBB-F37FCF933544}"/>
              </a:ext>
            </a:extLst>
          </p:cNvPr>
          <p:cNvSpPr/>
          <p:nvPr/>
        </p:nvSpPr>
        <p:spPr>
          <a:xfrm>
            <a:off x="5674383" y="3669934"/>
            <a:ext cx="555147" cy="477761"/>
          </a:xfrm>
          <a:prstGeom prst="star5">
            <a:avLst>
              <a:gd name="adj" fmla="val 27668"/>
              <a:gd name="hf" fmla="val 105146"/>
              <a:gd name="vf" fmla="val 110557"/>
            </a:avLst>
          </a:prstGeom>
          <a:solidFill>
            <a:srgbClr val="DDCD6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CD69"/>
              </a:solidFill>
            </a:endParaRPr>
          </a:p>
        </p:txBody>
      </p:sp>
      <p:pic>
        <p:nvPicPr>
          <p:cNvPr id="25" name="Picture 24" descr="A close-up of a flower&#10;&#10;Description automatically generated">
            <a:extLst>
              <a:ext uri="{FF2B5EF4-FFF2-40B4-BE49-F238E27FC236}">
                <a16:creationId xmlns:a16="http://schemas.microsoft.com/office/drawing/2014/main" id="{F0BD9257-4FCF-BD87-9EDD-C5337AC45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0008" y="1824840"/>
            <a:ext cx="809911" cy="2212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8CB6BF3-A87C-E7B6-F361-4CEEB526A1B4}"/>
              </a:ext>
            </a:extLst>
          </p:cNvPr>
          <p:cNvSpPr txBox="1"/>
          <p:nvPr/>
        </p:nvSpPr>
        <p:spPr>
          <a:xfrm rot="16200000">
            <a:off x="3762838" y="3587078"/>
            <a:ext cx="304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More 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bioaccumulative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37285C-A78D-665A-AF2A-7B42CA3B7C3F}"/>
              </a:ext>
            </a:extLst>
          </p:cNvPr>
          <p:cNvSpPr txBox="1"/>
          <p:nvPr/>
        </p:nvSpPr>
        <p:spPr>
          <a:xfrm rot="5400000">
            <a:off x="6531386" y="3611835"/>
            <a:ext cx="3045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Narrow" panose="020B0606020202030204" pitchFamily="34" charset="0"/>
              </a:rPr>
              <a:t>More  </a:t>
            </a:r>
            <a:r>
              <a:rPr lang="en-US" dirty="0" err="1">
                <a:solidFill>
                  <a:schemeClr val="bg1"/>
                </a:solidFill>
                <a:latin typeface="Arial Narrow" panose="020B0606020202030204" pitchFamily="34" charset="0"/>
              </a:rPr>
              <a:t>bioaccumulative</a:t>
            </a:r>
            <a:endParaRPr lang="en-US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31" name="Picture 30" descr="Cross section of young plant and roots">
            <a:extLst>
              <a:ext uri="{FF2B5EF4-FFF2-40B4-BE49-F238E27FC236}">
                <a16:creationId xmlns:a16="http://schemas.microsoft.com/office/drawing/2014/main" id="{7C754C98-0FA6-6EBC-833B-01865839C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56" y="4370945"/>
            <a:ext cx="2224901" cy="1589370"/>
          </a:xfrm>
          <a:prstGeom prst="rect">
            <a:avLst/>
          </a:prstGeom>
        </p:spPr>
      </p:pic>
      <p:sp>
        <p:nvSpPr>
          <p:cNvPr id="33" name="Star: 5 Points 32">
            <a:extLst>
              <a:ext uri="{FF2B5EF4-FFF2-40B4-BE49-F238E27FC236}">
                <a16:creationId xmlns:a16="http://schemas.microsoft.com/office/drawing/2014/main" id="{97D50A49-3DE4-956C-58C0-35567CB5BABD}"/>
              </a:ext>
            </a:extLst>
          </p:cNvPr>
          <p:cNvSpPr/>
          <p:nvPr/>
        </p:nvSpPr>
        <p:spPr>
          <a:xfrm>
            <a:off x="6970301" y="1824840"/>
            <a:ext cx="555147" cy="477761"/>
          </a:xfrm>
          <a:prstGeom prst="star5">
            <a:avLst>
              <a:gd name="adj" fmla="val 27668"/>
              <a:gd name="hf" fmla="val 105146"/>
              <a:gd name="vf" fmla="val 110557"/>
            </a:avLst>
          </a:prstGeom>
          <a:solidFill>
            <a:srgbClr val="DDCD69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CD69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1F84F4C-CD9E-CDEF-94BD-FA3C44C3623C}"/>
              </a:ext>
            </a:extLst>
          </p:cNvPr>
          <p:cNvSpPr txBox="1"/>
          <p:nvPr/>
        </p:nvSpPr>
        <p:spPr>
          <a:xfrm>
            <a:off x="1093495" y="3349748"/>
            <a:ext cx="2664365" cy="177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Structure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Media chemistry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Organism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8045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7963-543E-0D8B-6C7B-4CF3B783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Big Question:  does exposure translate into effect?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5B9E5-D2FA-7A7C-2DD8-639D591FAE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6375401" cy="4351338"/>
          </a:xfrm>
        </p:spPr>
        <p:txBody>
          <a:bodyPr>
            <a:normAutofit/>
          </a:bodyPr>
          <a:lstStyle/>
          <a:p>
            <a:r>
              <a:rPr lang="en-US" dirty="0"/>
              <a:t>Decades and multitude of laboratory data</a:t>
            </a:r>
          </a:p>
          <a:p>
            <a:endParaRPr lang="en-US" dirty="0"/>
          </a:p>
          <a:p>
            <a:r>
              <a:rPr lang="en-US" dirty="0"/>
              <a:t>Mostly on PFOS and PFOA</a:t>
            </a:r>
          </a:p>
          <a:p>
            <a:endParaRPr lang="en-US" dirty="0"/>
          </a:p>
          <a:p>
            <a:r>
              <a:rPr lang="en-US" dirty="0"/>
              <a:t>Mostly laboratory studies</a:t>
            </a:r>
          </a:p>
          <a:p>
            <a:endParaRPr lang="en-US" dirty="0"/>
          </a:p>
          <a:p>
            <a:r>
              <a:rPr lang="en-US" dirty="0"/>
              <a:t>Toxicity is highly variable among organisms</a:t>
            </a:r>
          </a:p>
          <a:p>
            <a:endParaRPr lang="en-US" dirty="0"/>
          </a:p>
        </p:txBody>
      </p:sp>
      <p:pic>
        <p:nvPicPr>
          <p:cNvPr id="5" name="Picture 4" descr="A picture containing mammal, rodent, white">
            <a:extLst>
              <a:ext uri="{FF2B5EF4-FFF2-40B4-BE49-F238E27FC236}">
                <a16:creationId xmlns:a16="http://schemas.microsoft.com/office/drawing/2014/main" id="{14147555-482F-2D06-4A28-07AC6D0D9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5863" y="1983964"/>
            <a:ext cx="4032489" cy="360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54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2DB5-1EC1-91A7-B3F4-AB887F01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Health effects in mammals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888A-744B-41D0-7913-06260E198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38901" y="1348856"/>
            <a:ext cx="5181600" cy="1042266"/>
          </a:xfrm>
          <a:solidFill>
            <a:schemeClr val="accent4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 marL="457200" lvl="1" indent="0" algn="ctr">
              <a:buNone/>
            </a:pPr>
            <a:r>
              <a:rPr lang="en-US" sz="2400" u="sng" dirty="0">
                <a:latin typeface="Arial Narrow"/>
              </a:rPr>
              <a:t>Cancer</a:t>
            </a:r>
            <a:endParaRPr lang="en-US" sz="2400" dirty="0">
              <a:latin typeface="Arial Narrow"/>
            </a:endParaRPr>
          </a:p>
          <a:p>
            <a:pPr lvl="2"/>
            <a:r>
              <a:rPr lang="en-US" sz="2200" dirty="0">
                <a:latin typeface="Arial Narrow"/>
              </a:rPr>
              <a:t>PFOA: liver, testicular, pancreatic, kidney</a:t>
            </a:r>
            <a:endParaRPr lang="en-US" sz="2200" dirty="0">
              <a:highlight>
                <a:srgbClr val="FFFF00"/>
              </a:highlight>
              <a:latin typeface="Arial Narrow"/>
            </a:endParaRPr>
          </a:p>
          <a:p>
            <a:pPr lvl="2"/>
            <a:r>
              <a:rPr lang="en-US" sz="2200" dirty="0">
                <a:latin typeface="Arial Narrow"/>
              </a:rPr>
              <a:t>PFOS: bladder, prostate, kidney, breast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9F4BBBC-6173-690D-A61E-61CEC3893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1348856"/>
            <a:ext cx="5008418" cy="338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EAEEEC6-057E-DC47-B4F4-EBF1862C1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27" y="2803990"/>
            <a:ext cx="6508173" cy="40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3F4682-1D69-0DD9-B570-9181F3EB1349}"/>
              </a:ext>
            </a:extLst>
          </p:cNvPr>
          <p:cNvSpPr txBox="1"/>
          <p:nvPr/>
        </p:nvSpPr>
        <p:spPr>
          <a:xfrm>
            <a:off x="675409" y="5642534"/>
            <a:ext cx="4813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tx2"/>
                </a:solidFill>
              </a:rPr>
              <a:t>Graphics reproduced from</a:t>
            </a:r>
          </a:p>
          <a:p>
            <a:r>
              <a:rPr lang="en-US" sz="1600" i="1" dirty="0">
                <a:solidFill>
                  <a:schemeClr val="tx2"/>
                </a:solidFill>
              </a:rPr>
              <a:t>North Carolina NC PFAST Network:</a:t>
            </a:r>
          </a:p>
          <a:p>
            <a:r>
              <a:rPr lang="en-US" sz="1600" i="1" dirty="0">
                <a:solidFill>
                  <a:schemeClr val="tx2"/>
                </a:solidFill>
              </a:rPr>
              <a:t>https://ncpfastnetwork.com/printed-materials/</a:t>
            </a:r>
          </a:p>
        </p:txBody>
      </p:sp>
    </p:spTree>
    <p:extLst>
      <p:ext uri="{BB962C8B-B14F-4D97-AF65-F5344CB8AC3E}">
        <p14:creationId xmlns:p14="http://schemas.microsoft.com/office/powerpoint/2010/main" val="2876308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C09FC42-FB6D-517A-A4C0-27606D941B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19" r="2382" b="25283"/>
          <a:stretch/>
        </p:blipFill>
        <p:spPr bwMode="auto">
          <a:xfrm>
            <a:off x="436991" y="3859553"/>
            <a:ext cx="3448344" cy="175714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2D2DB5-1EC1-91A7-B3F4-AB887F014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non-mammals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3888A-744B-41D0-7913-06260E1989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19593"/>
            <a:ext cx="5181600" cy="4657370"/>
          </a:xfrm>
        </p:spPr>
        <p:txBody>
          <a:bodyPr/>
          <a:lstStyle/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Studies mainly focus on survival, growth, and reproduction</a:t>
            </a:r>
          </a:p>
          <a:p>
            <a:pPr lvl="1"/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ppb to ppm levels</a:t>
            </a:r>
          </a:p>
          <a:p>
            <a:pPr lvl="1"/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immune, developmental</a:t>
            </a:r>
          </a:p>
          <a:p>
            <a:pPr lvl="1"/>
            <a:r>
              <a:rPr lang="en-US" sz="1800" dirty="0">
                <a:latin typeface="Segoe UI" panose="020B0502040204020203" pitchFamily="34" charset="0"/>
                <a:cs typeface="Segoe UI" panose="020B0502040204020203" pitchFamily="34" charset="0"/>
              </a:rPr>
              <a:t>transgenerational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4BECD4-6FAB-C14E-8F3F-B29327829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869945"/>
            <a:ext cx="4240460" cy="1956666"/>
          </a:xfrm>
        </p:spPr>
        <p:txBody>
          <a:bodyPr/>
          <a:lstStyle/>
          <a:p>
            <a:r>
              <a:rPr lang="en-US" dirty="0"/>
              <a:t>Highly variable</a:t>
            </a:r>
          </a:p>
          <a:p>
            <a:r>
              <a:rPr lang="en-US" dirty="0"/>
              <a:t>Moderation by TOC and other factors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AB9EE-CD47-3B33-8D5F-09976CCE6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4007" r="-1" b="14007"/>
          <a:stretch/>
        </p:blipFill>
        <p:spPr>
          <a:xfrm>
            <a:off x="3038363" y="5185116"/>
            <a:ext cx="3237267" cy="16495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475F7-9FFF-080E-BAC9-0D2B2A557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512" y="655695"/>
            <a:ext cx="4749969" cy="171526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" name="Picture 7" descr="A green frog&#10;&#10;Description automatically generated">
            <a:extLst>
              <a:ext uri="{FF2B5EF4-FFF2-40B4-BE49-F238E27FC236}">
                <a16:creationId xmlns:a16="http://schemas.microsoft.com/office/drawing/2014/main" id="{A8B31293-9363-B839-5DF2-47D5BE0891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9220" r="24111"/>
          <a:stretch/>
        </p:blipFill>
        <p:spPr>
          <a:xfrm>
            <a:off x="7315201" y="4651418"/>
            <a:ext cx="2183290" cy="2183289"/>
          </a:xfrm>
          <a:prstGeom prst="ellipse">
            <a:avLst/>
          </a:prstGeom>
          <a:ln w="3175" cap="rnd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9" name="Picture 8" descr="A close up of a turtle&#10;&#10;Description automatically generated">
            <a:extLst>
              <a:ext uri="{FF2B5EF4-FFF2-40B4-BE49-F238E27FC236}">
                <a16:creationId xmlns:a16="http://schemas.microsoft.com/office/drawing/2014/main" id="{DAD53C96-241E-2637-D86C-AE5E30E7B8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25542" t="7125" r="14462" b="2879"/>
          <a:stretch/>
        </p:blipFill>
        <p:spPr>
          <a:xfrm flipH="1">
            <a:off x="4149760" y="3257231"/>
            <a:ext cx="1757147" cy="1757148"/>
          </a:xfrm>
          <a:prstGeom prst="ellipse">
            <a:avLst/>
          </a:prstGeom>
          <a:ln w="3175" cap="rnd">
            <a:solidFill>
              <a:schemeClr val="bg1">
                <a:lumMod val="65000"/>
              </a:schemeClr>
            </a:solidFill>
          </a:ln>
          <a:effectLst/>
        </p:spPr>
      </p:pic>
      <p:pic>
        <p:nvPicPr>
          <p:cNvPr id="10" name="Picture 9" descr="A close up of a flower&#10;&#10;Description automatically generated">
            <a:extLst>
              <a:ext uri="{FF2B5EF4-FFF2-40B4-BE49-F238E27FC236}">
                <a16:creationId xmlns:a16="http://schemas.microsoft.com/office/drawing/2014/main" id="{6399AA26-0FA4-4080-3A42-1029E18E0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149634" y="3003363"/>
            <a:ext cx="1887025" cy="2789653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4421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22BF-CA92-6695-59A4-EC9F24123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don’t we know?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92FB6-5EEC-C6CA-EDB6-9AAE3ECEA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48856"/>
            <a:ext cx="6770532" cy="4828107"/>
          </a:xfrm>
        </p:spPr>
        <p:txBody>
          <a:bodyPr>
            <a:normAutofit/>
          </a:bodyPr>
          <a:lstStyle/>
          <a:p>
            <a:r>
              <a:rPr lang="en-US" dirty="0"/>
              <a:t>Toxicity of most PFAS</a:t>
            </a:r>
          </a:p>
          <a:p>
            <a:endParaRPr lang="en-US" dirty="0"/>
          </a:p>
          <a:p>
            <a:r>
              <a:rPr lang="en-US" dirty="0"/>
              <a:t>Toxicity in most species</a:t>
            </a:r>
          </a:p>
          <a:p>
            <a:endParaRPr lang="en-US" dirty="0"/>
          </a:p>
          <a:p>
            <a:r>
              <a:rPr lang="en-US" dirty="0"/>
              <a:t>Toxicity of PFAS mixtures</a:t>
            </a:r>
          </a:p>
          <a:p>
            <a:endParaRPr lang="en-US" dirty="0"/>
          </a:p>
          <a:p>
            <a:r>
              <a:rPr lang="en-US" dirty="0"/>
              <a:t>Modulation by environmental factors</a:t>
            </a:r>
          </a:p>
          <a:p>
            <a:endParaRPr lang="en-US" dirty="0"/>
          </a:p>
          <a:p>
            <a:r>
              <a:rPr lang="en-US" dirty="0"/>
              <a:t>Population-level impacts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E8CA3-BF5E-B037-AFEC-67A25DAC8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732" y="586643"/>
            <a:ext cx="3745068" cy="5684713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2188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EE9D-1253-6D1E-0BEF-883EAF958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Ecological risk assessment of PFAS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4124E-C837-7AB9-949B-6FC752B93B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Stressors</a:t>
            </a:r>
          </a:p>
          <a:p>
            <a:r>
              <a:rPr lang="en-US" dirty="0"/>
              <a:t>Migration pathways</a:t>
            </a:r>
          </a:p>
          <a:p>
            <a:r>
              <a:rPr lang="en-US" dirty="0"/>
              <a:t>Exposure routes</a:t>
            </a:r>
          </a:p>
          <a:p>
            <a:r>
              <a:rPr lang="en-US" dirty="0"/>
              <a:t>Exposure potential</a:t>
            </a:r>
          </a:p>
          <a:p>
            <a:r>
              <a:rPr lang="en-US" dirty="0"/>
              <a:t>Toxicity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Uncertainty</a:t>
            </a:r>
          </a:p>
          <a:p>
            <a:endParaRPr lang="en-US" dirty="0"/>
          </a:p>
        </p:txBody>
      </p:sp>
      <p:pic>
        <p:nvPicPr>
          <p:cNvPr id="5" name="Picture 4" descr="Plant and roots">
            <a:extLst>
              <a:ext uri="{FF2B5EF4-FFF2-40B4-BE49-F238E27FC236}">
                <a16:creationId xmlns:a16="http://schemas.microsoft.com/office/drawing/2014/main" id="{A49C79ED-E23D-AEA3-C530-079A03E4C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053" y="2066592"/>
            <a:ext cx="3354414" cy="3218267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EEF7E3-08BC-886D-E4E3-AC61C8BF54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313467" y="1174490"/>
            <a:ext cx="3887932" cy="500247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3642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6DD1E-8846-403A-763E-FE7E37D10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ecological benchmarks for surface water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EBE478-A3F9-8010-ACF9-DA7F6822B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0736" y="2568544"/>
            <a:ext cx="5181600" cy="435133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Many states promulgated or are in process of developing WQC</a:t>
            </a:r>
          </a:p>
          <a:p>
            <a:endParaRPr lang="en-US" dirty="0"/>
          </a:p>
          <a:p>
            <a:r>
              <a:rPr lang="en-US" dirty="0"/>
              <a:t>USEPA proposed invertebrate/fish tissue-based NRWQC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487B129-4C24-9676-3AFC-DB827343E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007698"/>
              </p:ext>
            </p:extLst>
          </p:nvPr>
        </p:nvGraphicFramePr>
        <p:xfrm>
          <a:off x="599209" y="2024265"/>
          <a:ext cx="6078396" cy="2639724"/>
        </p:xfrm>
        <a:graphic>
          <a:graphicData uri="http://schemas.openxmlformats.org/drawingml/2006/table">
            <a:tbl>
              <a:tblPr/>
              <a:tblGrid>
                <a:gridCol w="2625502">
                  <a:extLst>
                    <a:ext uri="{9D8B030D-6E8A-4147-A177-3AD203B41FA5}">
                      <a16:colId xmlns:a16="http://schemas.microsoft.com/office/drawing/2014/main" val="270994544"/>
                    </a:ext>
                  </a:extLst>
                </a:gridCol>
                <a:gridCol w="1607062">
                  <a:extLst>
                    <a:ext uri="{9D8B030D-6E8A-4147-A177-3AD203B41FA5}">
                      <a16:colId xmlns:a16="http://schemas.microsoft.com/office/drawing/2014/main" val="1550568107"/>
                    </a:ext>
                  </a:extLst>
                </a:gridCol>
                <a:gridCol w="1845832">
                  <a:extLst>
                    <a:ext uri="{9D8B030D-6E8A-4147-A177-3AD203B41FA5}">
                      <a16:colId xmlns:a16="http://schemas.microsoft.com/office/drawing/2014/main" val="589872692"/>
                    </a:ext>
                  </a:extLst>
                </a:gridCol>
              </a:tblGrid>
              <a:tr h="863291">
                <a:tc rowSpan="2">
                  <a:txBody>
                    <a:bodyPr/>
                    <a:lstStyle/>
                    <a:p>
                      <a:pPr marL="457200" marR="0" lvl="1" indent="0" algn="just" defTabSz="914400" rtl="0" eaLnBrk="1" fontAlgn="auto" latinLnBrk="0" hangingPunct="0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Ecological Screening Value </a:t>
                      </a:r>
                    </a:p>
                    <a:p>
                      <a:pPr marL="457200" marR="0" lvl="1" indent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endParaRPr lang="en-US" sz="1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Concentration </a:t>
                      </a:r>
                    </a:p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ug/L</a:t>
                      </a:r>
                      <a:endParaRPr lang="en-US" sz="1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895441"/>
                  </a:ext>
                </a:extLst>
              </a:tr>
              <a:tr h="566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PFOS</a:t>
                      </a:r>
                      <a:endParaRPr lang="en-US" sz="1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PFOA</a:t>
                      </a:r>
                      <a:endParaRPr lang="en-US" sz="18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061785"/>
                  </a:ext>
                </a:extLst>
              </a:tr>
              <a:tr h="604984">
                <a:tc>
                  <a:txBody>
                    <a:bodyPr/>
                    <a:lstStyle/>
                    <a:p>
                      <a:pPr marL="457200" marR="0" lvl="1" indent="0" algn="l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USEPA NRWQC-chronic (draft)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545507"/>
                  </a:ext>
                </a:extLst>
              </a:tr>
              <a:tr h="604984">
                <a:tc>
                  <a:txBody>
                    <a:bodyPr/>
                    <a:lstStyle/>
                    <a:p>
                      <a:pPr marL="457200" marR="0" lvl="1" indent="0" algn="l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Ecological Screening Value</a:t>
                      </a:r>
                      <a:r>
                        <a:rPr lang="en-US" sz="1800" baseline="30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18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3538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2124714-6C85-8141-C817-C315BE05B2AF}"/>
              </a:ext>
            </a:extLst>
          </p:cNvPr>
          <p:cNvSpPr txBox="1"/>
          <p:nvPr/>
        </p:nvSpPr>
        <p:spPr>
          <a:xfrm>
            <a:off x="568036" y="4663989"/>
            <a:ext cx="60783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1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Grippo</a:t>
            </a:r>
            <a:r>
              <a:rPr lang="en-US" sz="11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1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Hayse</a:t>
            </a:r>
            <a:r>
              <a:rPr lang="en-US" sz="11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, </a:t>
            </a:r>
            <a:r>
              <a:rPr lang="en-US" sz="11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Hlohowskyj</a:t>
            </a:r>
            <a:r>
              <a:rPr lang="en-US" sz="11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and </a:t>
            </a:r>
            <a:r>
              <a:rPr lang="en-US" sz="11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Picel</a:t>
            </a:r>
            <a:r>
              <a:rPr lang="en-US" sz="11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September 2021. Derivation of PFAS Ecological Screening Values. Argonne National Laboratory</a:t>
            </a:r>
            <a:endParaRPr lang="en-US" sz="1100" dirty="0"/>
          </a:p>
        </p:txBody>
      </p:sp>
      <p:pic>
        <p:nvPicPr>
          <p:cNvPr id="10" name="Picture 9" descr="A picture containing text, fish&#10;&#10;Description automatically generated">
            <a:extLst>
              <a:ext uri="{FF2B5EF4-FFF2-40B4-BE49-F238E27FC236}">
                <a16:creationId xmlns:a16="http://schemas.microsoft.com/office/drawing/2014/main" id="{3CC36CAD-D793-EEF1-C2AE-1FCA70EEE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636359" y="1242981"/>
            <a:ext cx="3263705" cy="200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4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C76DFE6C-E503-5D3A-0F7A-5DBD03B2B8F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073298" y="536095"/>
            <a:ext cx="6096000" cy="53540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62D1B-860F-F8F8-7171-E81E6A2D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PFAS?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7465CC-417F-FF9C-5892-36259B84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685" y="1306744"/>
            <a:ext cx="6695209" cy="5527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dirty="0"/>
              <a:t>P</a:t>
            </a:r>
            <a:r>
              <a:rPr lang="en-US" b="1" dirty="0"/>
              <a:t>er- and Polyfluoro</a:t>
            </a:r>
            <a:r>
              <a:rPr lang="en-US" b="1" u="sng" dirty="0"/>
              <a:t>a</a:t>
            </a:r>
            <a:r>
              <a:rPr lang="en-US" b="1" dirty="0"/>
              <a:t>lkyl </a:t>
            </a:r>
            <a:r>
              <a:rPr lang="en-US" b="1" u="sng" dirty="0"/>
              <a:t>S</a:t>
            </a:r>
            <a:r>
              <a:rPr lang="en-US" b="1" dirty="0"/>
              <a:t>ubstances</a:t>
            </a:r>
          </a:p>
          <a:p>
            <a:endParaRPr lang="en-US" dirty="0"/>
          </a:p>
          <a:p>
            <a:r>
              <a:rPr lang="en-US" dirty="0"/>
              <a:t>Large class of man-made compounds</a:t>
            </a:r>
          </a:p>
          <a:p>
            <a:pPr lvl="1"/>
            <a:r>
              <a:rPr lang="en-US" dirty="0"/>
              <a:t>Very stable, carbon-fluorine bonds</a:t>
            </a:r>
          </a:p>
          <a:p>
            <a:pPr lvl="1"/>
            <a:r>
              <a:rPr lang="en-US" dirty="0"/>
              <a:t>High thermal, chemical stability</a:t>
            </a:r>
          </a:p>
          <a:p>
            <a:pPr lvl="1"/>
            <a:r>
              <a:rPr lang="en-US" dirty="0"/>
              <a:t>Water soluble</a:t>
            </a:r>
          </a:p>
          <a:p>
            <a:endParaRPr lang="en-US" dirty="0"/>
          </a:p>
          <a:p>
            <a:r>
              <a:rPr lang="en-US" dirty="0"/>
              <a:t>Used as surfactants, water/stain repellents, etc.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7DAD70F1-2CDA-D25D-AAC9-E3ABA987EA04}"/>
              </a:ext>
            </a:extLst>
          </p:cNvPr>
          <p:cNvSpPr/>
          <p:nvPr/>
        </p:nvSpPr>
        <p:spPr>
          <a:xfrm>
            <a:off x="9042885" y="1932408"/>
            <a:ext cx="988099" cy="913141"/>
          </a:xfrm>
          <a:prstGeom prst="heart">
            <a:avLst/>
          </a:prstGeom>
          <a:solidFill>
            <a:srgbClr val="A6021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F1D8CB-43A6-9D30-16A2-D7C242C95ECE}"/>
              </a:ext>
            </a:extLst>
          </p:cNvPr>
          <p:cNvSpPr/>
          <p:nvPr/>
        </p:nvSpPr>
        <p:spPr>
          <a:xfrm>
            <a:off x="8750688" y="1998469"/>
            <a:ext cx="1536312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 – F</a:t>
            </a:r>
          </a:p>
          <a:p>
            <a:pPr algn="ctr"/>
            <a:r>
              <a:rPr lang="en-US" sz="1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4-eva</a:t>
            </a:r>
          </a:p>
        </p:txBody>
      </p:sp>
    </p:spTree>
    <p:extLst>
      <p:ext uri="{BB962C8B-B14F-4D97-AF65-F5344CB8AC3E}">
        <p14:creationId xmlns:p14="http://schemas.microsoft.com/office/powerpoint/2010/main" val="41245332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F2435-7F53-53AE-E809-8C42AA2DD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ecological benchmarks for soil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E34E77F-7ABA-1796-77BE-8E8D63FA9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0916137"/>
              </p:ext>
            </p:extLst>
          </p:nvPr>
        </p:nvGraphicFramePr>
        <p:xfrm>
          <a:off x="1541252" y="1743712"/>
          <a:ext cx="9144001" cy="3869692"/>
        </p:xfrm>
        <a:graphic>
          <a:graphicData uri="http://schemas.openxmlformats.org/drawingml/2006/table">
            <a:tbl>
              <a:tblPr/>
              <a:tblGrid>
                <a:gridCol w="4512764">
                  <a:extLst>
                    <a:ext uri="{9D8B030D-6E8A-4147-A177-3AD203B41FA5}">
                      <a16:colId xmlns:a16="http://schemas.microsoft.com/office/drawing/2014/main" val="270994544"/>
                    </a:ext>
                  </a:extLst>
                </a:gridCol>
                <a:gridCol w="2711183">
                  <a:extLst>
                    <a:ext uri="{9D8B030D-6E8A-4147-A177-3AD203B41FA5}">
                      <a16:colId xmlns:a16="http://schemas.microsoft.com/office/drawing/2014/main" val="1550568107"/>
                    </a:ext>
                  </a:extLst>
                </a:gridCol>
                <a:gridCol w="1920054">
                  <a:extLst>
                    <a:ext uri="{9D8B030D-6E8A-4147-A177-3AD203B41FA5}">
                      <a16:colId xmlns:a16="http://schemas.microsoft.com/office/drawing/2014/main" val="589872692"/>
                    </a:ext>
                  </a:extLst>
                </a:gridCol>
              </a:tblGrid>
              <a:tr h="863291">
                <a:tc rowSpan="2">
                  <a:txBody>
                    <a:bodyPr/>
                    <a:lstStyle/>
                    <a:p>
                      <a:pPr marL="457200" marR="0" lvl="1" indent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Receptor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Ecological Screening Value </a:t>
                      </a:r>
                    </a:p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(ug/kg)</a:t>
                      </a:r>
                      <a:r>
                        <a:rPr lang="en-US" sz="2000" b="1" baseline="30000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3895441"/>
                  </a:ext>
                </a:extLst>
              </a:tr>
              <a:tr h="5664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PFOS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b="1" dirty="0">
                          <a:solidFill>
                            <a:srgbClr val="FFFFFF"/>
                          </a:solidFill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PFOA</a:t>
                      </a:r>
                      <a:endParaRPr lang="en-US" sz="2000" dirty="0">
                        <a:effectLst/>
                        <a:latin typeface="Segoe UI" panose="020B050204020402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B2C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061785"/>
                  </a:ext>
                </a:extLst>
              </a:tr>
              <a:tr h="604984">
                <a:tc>
                  <a:txBody>
                    <a:bodyPr/>
                    <a:lstStyle/>
                    <a:p>
                      <a:pPr marL="457200" marR="0" lvl="1" indent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Plants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40,200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79,500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4545507"/>
                  </a:ext>
                </a:extLst>
              </a:tr>
              <a:tr h="604984">
                <a:tc>
                  <a:txBody>
                    <a:bodyPr/>
                    <a:lstStyle/>
                    <a:p>
                      <a:pPr marL="457200" marR="0" lvl="1" indent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Invertebrates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48,100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22,400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535382"/>
                  </a:ext>
                </a:extLst>
              </a:tr>
              <a:tr h="624984">
                <a:tc>
                  <a:txBody>
                    <a:bodyPr/>
                    <a:lstStyle/>
                    <a:p>
                      <a:pPr marL="457200" marR="0" lvl="1" indent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Mammals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3,840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55278"/>
                  </a:ext>
                </a:extLst>
              </a:tr>
              <a:tr h="604984">
                <a:tc>
                  <a:txBody>
                    <a:bodyPr/>
                    <a:lstStyle/>
                    <a:p>
                      <a:pPr marL="457200" marR="0" lvl="1" indent="0" algn="just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Birds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hangingPunct="0">
                        <a:spcBef>
                          <a:spcPts val="1000"/>
                        </a:spcBef>
                        <a:spcAft>
                          <a:spcPts val="600"/>
                        </a:spcAft>
                        <a:buFontTx/>
                        <a:buNone/>
                      </a:pPr>
                      <a:r>
                        <a:rPr lang="en-US" sz="2000" dirty="0">
                          <a:effectLst/>
                          <a:latin typeface="Segoe UI" panose="020B0502040204020203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301056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1E42F689-C847-D58C-AFAA-B782F0B5FC11}"/>
              </a:ext>
            </a:extLst>
          </p:cNvPr>
          <p:cNvSpPr txBox="1"/>
          <p:nvPr/>
        </p:nvSpPr>
        <p:spPr>
          <a:xfrm>
            <a:off x="1541252" y="5777041"/>
            <a:ext cx="8932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Grippo</a:t>
            </a:r>
            <a:r>
              <a:rPr lang="en-US" sz="1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14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Hayse</a:t>
            </a:r>
            <a:r>
              <a:rPr lang="en-US" sz="1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, </a:t>
            </a:r>
            <a:r>
              <a:rPr lang="en-US" sz="14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Hlohowskyj</a:t>
            </a:r>
            <a:r>
              <a:rPr lang="en-US" sz="1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and </a:t>
            </a:r>
            <a:r>
              <a:rPr lang="en-US" sz="14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Picel</a:t>
            </a:r>
            <a:r>
              <a:rPr lang="en-US" sz="14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September 2021. Derivation of PFAS Ecological Screening Values. Argonne National Laboratory</a:t>
            </a:r>
            <a:endParaRPr lang="en-US" sz="1400" dirty="0"/>
          </a:p>
        </p:txBody>
      </p:sp>
      <p:pic>
        <p:nvPicPr>
          <p:cNvPr id="4" name="Picture 3" descr="A bird standing in the snow&#10;&#10;Description automatically generated with medium confidence">
            <a:extLst>
              <a:ext uri="{FF2B5EF4-FFF2-40B4-BE49-F238E27FC236}">
                <a16:creationId xmlns:a16="http://schemas.microsoft.com/office/drawing/2014/main" id="{F2D94FF1-E64C-B425-876D-EE8802A178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689918" y="16273"/>
            <a:ext cx="2502082" cy="156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66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B22B8-2A79-D6B3-30D2-FD29B35F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lines of evidence to assess risk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BD4A019-4ADE-9FB7-C4F5-9C6BB3E618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2885288"/>
              </p:ext>
            </p:extLst>
          </p:nvPr>
        </p:nvGraphicFramePr>
        <p:xfrm>
          <a:off x="3048000" y="1199355"/>
          <a:ext cx="6096000" cy="4459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AB8B5F3-6FDA-8687-C9A4-F9B6BDD9E744}"/>
              </a:ext>
            </a:extLst>
          </p:cNvPr>
          <p:cNvSpPr txBox="1"/>
          <p:nvPr/>
        </p:nvSpPr>
        <p:spPr>
          <a:xfrm>
            <a:off x="698890" y="2400650"/>
            <a:ext cx="3680751" cy="1346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Literature tox values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Lab toxicity studies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Bioaccumulation testing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A5B6B-39E1-6790-9228-12CF96E45D3C}"/>
              </a:ext>
            </a:extLst>
          </p:cNvPr>
          <p:cNvSpPr txBox="1"/>
          <p:nvPr/>
        </p:nvSpPr>
        <p:spPr>
          <a:xfrm>
            <a:off x="8238255" y="1567151"/>
            <a:ext cx="3469219" cy="1346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Abiotic concentrations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Reference levels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Tissue samples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3CEA30-7D8B-C51F-9D27-1CA1E44B9283}"/>
              </a:ext>
            </a:extLst>
          </p:cNvPr>
          <p:cNvSpPr txBox="1"/>
          <p:nvPr/>
        </p:nvSpPr>
        <p:spPr>
          <a:xfrm>
            <a:off x="7449538" y="3746660"/>
            <a:ext cx="2976199" cy="8853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Population surveys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90000"/>
              <a:buFont typeface="Tahoma" panose="020B0604030504040204" pitchFamily="34" charset="0"/>
              <a:buChar char="‣"/>
            </a:pPr>
            <a:r>
              <a:rPr lang="en-US" sz="2400" dirty="0">
                <a:solidFill>
                  <a:schemeClr val="tx2"/>
                </a:solidFill>
              </a:rPr>
              <a:t>Condition indices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9814A4-7B7A-6B93-83AF-12A1DB2713E5}"/>
              </a:ext>
            </a:extLst>
          </p:cNvPr>
          <p:cNvSpPr txBox="1"/>
          <p:nvPr/>
        </p:nvSpPr>
        <p:spPr>
          <a:xfrm>
            <a:off x="3445870" y="5977623"/>
            <a:ext cx="6097836" cy="707886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C75B12"/>
                </a:solidFill>
                <a:latin typeface="Arial Narrow" panose="020B0606020202030204" pitchFamily="34" charset="0"/>
              </a:rPr>
              <a:t>Weight of </a:t>
            </a:r>
            <a:r>
              <a:rPr lang="en-US" sz="4000" b="1" dirty="0">
                <a:solidFill>
                  <a:srgbClr val="C75B12"/>
                </a:solidFill>
                <a:latin typeface="Arial Narrow" panose="020B0606020202030204" pitchFamily="34" charset="0"/>
              </a:rPr>
              <a:t>Evidence</a:t>
            </a:r>
            <a:r>
              <a:rPr lang="en-US" sz="3600" b="1" dirty="0">
                <a:solidFill>
                  <a:srgbClr val="C75B12"/>
                </a:solidFill>
                <a:latin typeface="Arial Narrow" panose="020B0606020202030204" pitchFamily="34" charset="0"/>
              </a:rPr>
              <a:t> is Critical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576AD-7C36-BB37-5767-D9B2B08D6190}"/>
              </a:ext>
            </a:extLst>
          </p:cNvPr>
          <p:cNvSpPr txBox="1"/>
          <p:nvPr/>
        </p:nvSpPr>
        <p:spPr>
          <a:xfrm>
            <a:off x="5134393" y="319183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1578A"/>
                </a:solidFill>
                <a:latin typeface="Arial Narrow" panose="020B0606020202030204" pitchFamily="34" charset="0"/>
              </a:rPr>
              <a:t>??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B38E72-7453-8F3B-D763-0DEC39AAA123}"/>
              </a:ext>
            </a:extLst>
          </p:cNvPr>
          <p:cNvSpPr txBox="1"/>
          <p:nvPr/>
        </p:nvSpPr>
        <p:spPr>
          <a:xfrm>
            <a:off x="6890569" y="275852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1578A"/>
                </a:solidFill>
                <a:latin typeface="Arial Narrow" panose="020B0606020202030204" pitchFamily="34" charset="0"/>
              </a:rPr>
              <a:t>??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E0BAF6-3025-443E-77DA-C781DCECBDD1}"/>
              </a:ext>
            </a:extLst>
          </p:cNvPr>
          <p:cNvSpPr txBox="1"/>
          <p:nvPr/>
        </p:nvSpPr>
        <p:spPr>
          <a:xfrm>
            <a:off x="5654904" y="1567151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1578A"/>
                </a:solidFill>
                <a:latin typeface="Arial Narrow" panose="020B0606020202030204" pitchFamily="34" charset="0"/>
              </a:rPr>
              <a:t>??</a:t>
            </a:r>
          </a:p>
        </p:txBody>
      </p:sp>
    </p:spTree>
    <p:extLst>
      <p:ext uri="{BB962C8B-B14F-4D97-AF65-F5344CB8AC3E}">
        <p14:creationId xmlns:p14="http://schemas.microsoft.com/office/powerpoint/2010/main" val="3138010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0B9C-D3B7-A067-71BA-C237CB85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3"/>
            <a:ext cx="112014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Understand limitations and uncertainties</a:t>
            </a:r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0978F515-9144-5CAB-8AF8-D1AA04377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926486"/>
              </p:ext>
            </p:extLst>
          </p:nvPr>
        </p:nvGraphicFramePr>
        <p:xfrm>
          <a:off x="838200" y="1348856"/>
          <a:ext cx="10515600" cy="4602558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995815178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658824909"/>
                    </a:ext>
                  </a:extLst>
                </a:gridCol>
              </a:tblGrid>
              <a:tr h="88901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Line of Evidence</a:t>
                      </a:r>
                      <a:endParaRPr lang="en-US" sz="25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bg1"/>
                          </a:solidFill>
                        </a:rPr>
                        <a:t>Uncertainties</a:t>
                      </a:r>
                      <a:endParaRPr lang="en-US" sz="25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3504"/>
                  </a:ext>
                </a:extLst>
              </a:tr>
              <a:tr h="89510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Benchmarks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Few currently available; not site-specific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extLst>
                  <a:ext uri="{0D108BD9-81ED-4DB2-BD59-A6C34878D82A}">
                    <a16:rowId xmlns:a16="http://schemas.microsoft.com/office/drawing/2014/main" val="2933327217"/>
                  </a:ext>
                </a:extLst>
              </a:tr>
              <a:tr h="51410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Toxicity Testing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Which species is most sensitive?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extLst>
                  <a:ext uri="{0D108BD9-81ED-4DB2-BD59-A6C34878D82A}">
                    <a16:rowId xmlns:a16="http://schemas.microsoft.com/office/drawing/2014/main" val="3488508802"/>
                  </a:ext>
                </a:extLst>
              </a:tr>
              <a:tr h="89510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Bioaccumulation Testing  / Tissue Sampling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Standardized analytical methods lacking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extLst>
                  <a:ext uri="{0D108BD9-81ED-4DB2-BD59-A6C34878D82A}">
                    <a16:rowId xmlns:a16="http://schemas.microsoft.com/office/drawing/2014/main" val="1057539882"/>
                  </a:ext>
                </a:extLst>
              </a:tr>
              <a:tr h="51410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Food Chain Models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How to best predict uptake?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extLst>
                  <a:ext uri="{0D108BD9-81ED-4DB2-BD59-A6C34878D82A}">
                    <a16:rowId xmlns:a16="http://schemas.microsoft.com/office/drawing/2014/main" val="3198152895"/>
                  </a:ext>
                </a:extLst>
              </a:tr>
              <a:tr h="895108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Field Surveys</a:t>
                      </a:r>
                      <a:endParaRPr lang="en-US" sz="20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Chemical, physical and biological confounders</a:t>
                      </a:r>
                      <a:endParaRPr lang="en-US" sz="20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96533" marR="96533" marT="48266" marB="48266" anchor="ctr"/>
                </a:tc>
                <a:extLst>
                  <a:ext uri="{0D108BD9-81ED-4DB2-BD59-A6C34878D82A}">
                    <a16:rowId xmlns:a16="http://schemas.microsoft.com/office/drawing/2014/main" val="12452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4315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20B9C-D3B7-A067-71BA-C237CB857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what does all this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1D5FC-51AE-D724-AB4A-7E17542B8A0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PFAS are prevalent in our environment.</a:t>
            </a:r>
          </a:p>
          <a:p>
            <a:pPr lvl="1"/>
            <a:r>
              <a:rPr lang="en-US" dirty="0"/>
              <a:t>Organisms are exposed to PFAS on a global scale.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76AF1-D8FB-C8ED-3463-BA2649E276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Exposure associated with adverse effects at environmental levels</a:t>
            </a:r>
          </a:p>
          <a:p>
            <a:pPr lvl="1"/>
            <a:r>
              <a:rPr lang="en-US" dirty="0"/>
              <a:t>Considerable uncertainty/variability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Picture 5" descr="Fox in the snow">
            <a:extLst>
              <a:ext uri="{FF2B5EF4-FFF2-40B4-BE49-F238E27FC236}">
                <a16:creationId xmlns:a16="http://schemas.microsoft.com/office/drawing/2014/main" id="{61012026-48A1-EB56-6744-3896523F7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868" y="3429000"/>
            <a:ext cx="3907519" cy="2459035"/>
          </a:xfrm>
          <a:prstGeom prst="rect">
            <a:avLst/>
          </a:prstGeom>
        </p:spPr>
      </p:pic>
      <p:pic>
        <p:nvPicPr>
          <p:cNvPr id="9" name="Picture 8" descr="A picture containing cat, mammal, indoor, sitting&#10;&#10;Description automatically generated">
            <a:extLst>
              <a:ext uri="{FF2B5EF4-FFF2-40B4-BE49-F238E27FC236}">
                <a16:creationId xmlns:a16="http://schemas.microsoft.com/office/drawing/2014/main" id="{1268610A-71DC-1A0C-57F3-E983BA8967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7316"/>
          <a:stretch/>
        </p:blipFill>
        <p:spPr>
          <a:xfrm>
            <a:off x="6703868" y="3429000"/>
            <a:ext cx="4118264" cy="245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821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8B7071D5-3CE0-3A05-E77C-6D3A7562053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40772" y="459017"/>
            <a:ext cx="4110456" cy="593996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51476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D4354-4752-D396-7771-A62217367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293"/>
            <a:ext cx="112014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Have any good news?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29760-D576-76A7-9CF9-7CFCC4A6C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40165"/>
            <a:ext cx="4918166" cy="4147885"/>
          </a:xfrm>
        </p:spPr>
        <p:txBody>
          <a:bodyPr>
            <a:normAutofit/>
          </a:bodyPr>
          <a:lstStyle/>
          <a:p>
            <a:r>
              <a:rPr lang="en-US" b="1" dirty="0"/>
              <a:t>PFAS is a priority</a:t>
            </a:r>
          </a:p>
          <a:p>
            <a:pPr lvl="1"/>
            <a:r>
              <a:rPr lang="en-US" dirty="0"/>
              <a:t>Regulatory impetus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Phase out of PFOS/PFOA</a:t>
            </a:r>
          </a:p>
          <a:p>
            <a:pPr lvl="1"/>
            <a:r>
              <a:rPr lang="en-US" dirty="0"/>
              <a:t>Human PFOS and PFOA serum levels have decreased</a:t>
            </a:r>
          </a:p>
          <a:p>
            <a:endParaRPr lang="en-US" dirty="0"/>
          </a:p>
          <a:p>
            <a:r>
              <a:rPr lang="en-US" dirty="0"/>
              <a:t>Push for: </a:t>
            </a:r>
          </a:p>
          <a:p>
            <a:pPr lvl="1"/>
            <a:r>
              <a:rPr lang="en-US" dirty="0"/>
              <a:t>Research &amp; Development</a:t>
            </a:r>
          </a:p>
          <a:p>
            <a:pPr lvl="1"/>
            <a:r>
              <a:rPr lang="en-US" dirty="0"/>
              <a:t>Analysis </a:t>
            </a:r>
          </a:p>
          <a:p>
            <a:pPr lvl="1"/>
            <a:r>
              <a:rPr lang="en-US" dirty="0"/>
              <a:t>Remediation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4274114-B613-6018-64C3-82FC35023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6366" y="2912496"/>
            <a:ext cx="6407059" cy="3922211"/>
          </a:xfrm>
          <a:prstGeom prst="rect">
            <a:avLst/>
          </a:prstGeom>
          <a:noFill/>
          <a:ln w="19050">
            <a:noFill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99F3B2-7F04-A36B-038B-D4B70E7B143A}"/>
              </a:ext>
            </a:extLst>
          </p:cNvPr>
          <p:cNvSpPr txBox="1"/>
          <p:nvPr/>
        </p:nvSpPr>
        <p:spPr>
          <a:xfrm>
            <a:off x="6226220" y="1076325"/>
            <a:ext cx="5467350" cy="1631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EPA’s PFAS Action Plan, 2019:</a:t>
            </a:r>
          </a:p>
          <a:p>
            <a:pPr algn="ctr"/>
            <a:r>
              <a:rPr lang="en-US" sz="2000" b="1" i="1" dirty="0"/>
              <a:t>“</a:t>
            </a:r>
            <a:r>
              <a:rPr lang="en-US" sz="2000" i="1" dirty="0"/>
              <a:t>Ecological toxicity information is also needed by stakeholders to inform risk assessment and management to protect ecosystems, animals, and plant resources they support ….”</a:t>
            </a:r>
          </a:p>
        </p:txBody>
      </p:sp>
    </p:spTree>
    <p:extLst>
      <p:ext uri="{BB962C8B-B14F-4D97-AF65-F5344CB8AC3E}">
        <p14:creationId xmlns:p14="http://schemas.microsoft.com/office/powerpoint/2010/main" val="2523310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F991A-3690-425F-934A-F8F7A5C02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60D34-B4AB-45DF-B9D1-237CBCE25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748191" cy="4351338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ts val="400"/>
              </a:spcBef>
            </a:pPr>
            <a:r>
              <a:rPr lang="en-US" sz="4300" dirty="0"/>
              <a:t>USEPA PFAS Website: </a:t>
            </a:r>
            <a:r>
              <a:rPr lang="en-US" sz="4300" dirty="0">
                <a:hlinkClick r:id="rId4"/>
              </a:rPr>
              <a:t>https://www.epa.gov/pfas</a:t>
            </a:r>
            <a:r>
              <a:rPr lang="en-US" sz="4300" dirty="0"/>
              <a:t> </a:t>
            </a:r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r>
              <a:rPr lang="en-US" sz="4300" dirty="0"/>
              <a:t>Interstate Technology and Regulatory Council (ITRC): PFAS Technical and Regulatory Document: </a:t>
            </a:r>
            <a:r>
              <a:rPr lang="en-US" sz="4300" dirty="0">
                <a:hlinkClick r:id="rId5"/>
              </a:rPr>
              <a:t>https://pfas-1.itrcweb.org/</a:t>
            </a:r>
            <a:endParaRPr lang="en-US" sz="4300" dirty="0"/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r>
              <a:rPr lang="en-US" sz="4300" dirty="0"/>
              <a:t>Argonne National Laboratories, </a:t>
            </a:r>
            <a:r>
              <a:rPr lang="en-US" sz="43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Grippo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M., </a:t>
            </a:r>
            <a:r>
              <a:rPr lang="en-US" sz="43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Hayse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J. , </a:t>
            </a:r>
            <a:r>
              <a:rPr lang="en-US" sz="43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Hlohowskyj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I. and </a:t>
            </a:r>
            <a:r>
              <a:rPr lang="en-US" sz="4300" dirty="0" err="1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Picel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K. September 2021. </a:t>
            </a:r>
            <a:r>
              <a:rPr lang="en-US" sz="4300" i="1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Derivation of PFAS Ecological Screening Values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https://www.denix.osd.mil/dodepa/</a:t>
            </a:r>
            <a:r>
              <a:rPr lang="en-US" sz="4300" dirty="0"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300" dirty="0"/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r>
              <a:rPr lang="en-US" sz="4300" dirty="0"/>
              <a:t>National Groundwater Association</a:t>
            </a:r>
          </a:p>
          <a:p>
            <a:pPr lvl="1">
              <a:spcBef>
                <a:spcPts val="400"/>
              </a:spcBef>
            </a:pPr>
            <a:r>
              <a:rPr lang="en-US" sz="4300" i="1" dirty="0"/>
              <a:t>Groundwater and PFAS: State of Knowledge and Practice</a:t>
            </a:r>
            <a:r>
              <a:rPr lang="en-US" sz="4300" dirty="0"/>
              <a:t>. </a:t>
            </a:r>
            <a:r>
              <a:rPr lang="en-US" sz="4300" dirty="0">
                <a:hlinkClick r:id="rId7"/>
              </a:rPr>
              <a:t>https://my.ngwa.org/NC__Product?id=a183800000kbKF9AAM</a:t>
            </a:r>
            <a:endParaRPr lang="en-US" sz="4300" dirty="0"/>
          </a:p>
          <a:p>
            <a:pPr lvl="1">
              <a:spcBef>
                <a:spcPts val="400"/>
              </a:spcBef>
            </a:pPr>
            <a:endParaRPr lang="en-US" sz="4300" i="1" dirty="0"/>
          </a:p>
          <a:p>
            <a:pPr lvl="1"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r>
              <a:rPr lang="en-US" sz="4300" dirty="0"/>
              <a:t>Vermont Soil Study: </a:t>
            </a:r>
            <a:r>
              <a:rPr lang="en-US" sz="4300" dirty="0">
                <a:hlinkClick r:id="rId8"/>
              </a:rPr>
              <a:t>https://anrweb.vt.gov/PubDocs/DEC/PFOA/Soil-Background/PFAS-Background-Vermont-Shallow-Soils-03-24-19.pdf</a:t>
            </a:r>
            <a:endParaRPr lang="en-US" sz="4300" dirty="0"/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r>
              <a:rPr lang="en-US" sz="4300" dirty="0"/>
              <a:t>Maine Soil Study: </a:t>
            </a:r>
            <a:r>
              <a:rPr lang="en-US" sz="4300" dirty="0">
                <a:hlinkClick r:id="rId9"/>
              </a:rPr>
              <a:t>https://www.maine.gov/dep/spills/topics/pfas/Maine_Background_PFAS_Study_Report.pdf</a:t>
            </a:r>
            <a:endParaRPr lang="en-US" sz="4300" dirty="0"/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endParaRPr lang="en-US" sz="4300" dirty="0"/>
          </a:p>
          <a:p>
            <a:pPr>
              <a:spcBef>
                <a:spcPts val="400"/>
              </a:spcBef>
            </a:pPr>
            <a:r>
              <a:rPr lang="en-US" sz="4300" dirty="0"/>
              <a:t>New Hampshire Soil Study (data): </a:t>
            </a:r>
            <a:r>
              <a:rPr lang="en-US" sz="4300" dirty="0">
                <a:hlinkClick r:id="rId10"/>
              </a:rPr>
              <a:t>https://www.usgs.gov/data/statewide-survey-shallow-soil-concentrations-and-polyfluoroalkyl-substances-pfas-and-related</a:t>
            </a:r>
            <a:r>
              <a:rPr lang="en-US" sz="4300" dirty="0"/>
              <a:t> </a:t>
            </a:r>
          </a:p>
          <a:p>
            <a:pPr>
              <a:spcBef>
                <a:spcPts val="400"/>
              </a:spcBef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931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A6DBA-91B2-4ECD-9DB1-8B7E5B803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975F9-679A-4A89-84CC-B483FE69B4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Questions?</a:t>
            </a:r>
          </a:p>
          <a:p>
            <a:endParaRPr lang="en-US" dirty="0"/>
          </a:p>
          <a:p>
            <a:pPr algn="r"/>
            <a:r>
              <a:rPr lang="en-US" dirty="0">
                <a:solidFill>
                  <a:schemeClr val="bg1"/>
                </a:solidFill>
              </a:rPr>
              <a:t>Lisa McIntosh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Woodard &amp; Curran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lmcintosh@woodardcurran.com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440C1A-B13A-DEDE-8F52-5102C8D17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4" r="13200"/>
          <a:stretch/>
        </p:blipFill>
        <p:spPr>
          <a:xfrm>
            <a:off x="1410918" y="142118"/>
            <a:ext cx="3744444" cy="24600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53553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62D1B-860F-F8F8-7171-E81E6A2D6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Environmental focus on </a:t>
            </a:r>
            <a:r>
              <a:rPr lang="en-US" u="sng" dirty="0"/>
              <a:t>per</a:t>
            </a:r>
            <a:r>
              <a:rPr lang="en-US" dirty="0"/>
              <a:t>fluoroalkyl group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D7465CC-417F-FF9C-5892-36259B841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4564"/>
            <a:ext cx="10515600" cy="552796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dirty="0" err="1"/>
              <a:t>Nonpolymers</a:t>
            </a:r>
            <a:endParaRPr lang="en-US" dirty="0">
              <a:cs typeface="Segoe UI"/>
            </a:endParaRPr>
          </a:p>
          <a:p>
            <a:r>
              <a:rPr lang="en-US" dirty="0"/>
              <a:t>C</a:t>
            </a:r>
            <a:r>
              <a:rPr lang="en-US" baseline="-25000" dirty="0"/>
              <a:t>n</a:t>
            </a:r>
            <a:r>
              <a:rPr lang="en-US" dirty="0"/>
              <a:t> F</a:t>
            </a:r>
            <a:r>
              <a:rPr lang="en-US" baseline="-25000" dirty="0"/>
              <a:t>2n+1 </a:t>
            </a:r>
            <a:r>
              <a:rPr lang="en-US" dirty="0"/>
              <a:t>– R</a:t>
            </a:r>
          </a:p>
          <a:p>
            <a:r>
              <a:rPr lang="en-US" dirty="0"/>
              <a:t>Perfluoroalkyl carboxylic acids (PFCAs) - PFOA</a:t>
            </a:r>
          </a:p>
          <a:p>
            <a:r>
              <a:rPr lang="en-US" dirty="0"/>
              <a:t>Perfluoroalkyl sulfonic acids (PFSA) – PFOS</a:t>
            </a:r>
          </a:p>
          <a:p>
            <a:r>
              <a:rPr lang="en-US" dirty="0"/>
              <a:t>Long vs. short chain</a:t>
            </a:r>
          </a:p>
          <a:p>
            <a:endParaRPr lang="en-US" dirty="0"/>
          </a:p>
          <a:p>
            <a:r>
              <a:rPr lang="en-US" dirty="0"/>
              <a:t>Some polyfluoroalkyl substances also important</a:t>
            </a:r>
          </a:p>
          <a:p>
            <a:pPr lvl="1"/>
            <a:r>
              <a:rPr lang="en-US" dirty="0"/>
              <a:t>Precursors to PFCAs</a:t>
            </a:r>
          </a:p>
          <a:p>
            <a:pPr lvl="2"/>
            <a:r>
              <a:rPr lang="en-US" dirty="0"/>
              <a:t>fluorotelomers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3200" b="1" u="sng" dirty="0"/>
              <a:t>Persistent, </a:t>
            </a:r>
            <a:r>
              <a:rPr lang="en-US" sz="3200" b="1" u="sng" dirty="0" err="1"/>
              <a:t>Bioaccumulative</a:t>
            </a:r>
            <a:r>
              <a:rPr lang="en-US" sz="3200" b="1" u="sng" dirty="0"/>
              <a:t>, Toxic</a:t>
            </a:r>
            <a:endParaRPr lang="en-US" sz="3200" b="1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AE03-71AB-3F44-1985-CD98A653E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793" y="1607681"/>
            <a:ext cx="3325311" cy="11729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EE82D6-8B51-BCC2-1E3A-01FC46BB1EA0}"/>
              </a:ext>
            </a:extLst>
          </p:cNvPr>
          <p:cNvSpPr txBox="1"/>
          <p:nvPr/>
        </p:nvSpPr>
        <p:spPr>
          <a:xfrm>
            <a:off x="7717865" y="2941400"/>
            <a:ext cx="37751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PFOA: Perfluorooctanoic acid (C8)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71590-28D8-FD39-3AB5-2493FF05E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2793" y="3430809"/>
            <a:ext cx="3325313" cy="1172929"/>
          </a:xfrm>
          <a:prstGeom prst="rect">
            <a:avLst/>
          </a:prstGeom>
          <a:ln w="31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A992B5-0DC7-F1D8-9E28-F45B6C91568C}"/>
              </a:ext>
            </a:extLst>
          </p:cNvPr>
          <p:cNvSpPr txBox="1"/>
          <p:nvPr/>
        </p:nvSpPr>
        <p:spPr>
          <a:xfrm>
            <a:off x="7942793" y="4592906"/>
            <a:ext cx="33253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PFOS: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Perfluorooctane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sulfonic acid</a:t>
            </a:r>
          </a:p>
        </p:txBody>
      </p:sp>
    </p:spTree>
    <p:extLst>
      <p:ext uri="{BB962C8B-B14F-4D97-AF65-F5344CB8AC3E}">
        <p14:creationId xmlns:p14="http://schemas.microsoft.com/office/powerpoint/2010/main" val="1248591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5EDAFAA-79DD-981B-9F3F-39EAC08F5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035" y="667470"/>
            <a:ext cx="5564909" cy="55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C1F8B1-6A2E-496E-B00E-46389D52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Sources/Uses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A60FF-6AF9-472F-A24D-28A884199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862"/>
            <a:ext cx="5564909" cy="46471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Fire-fighting foams (e.g., AFFF)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Consumer products</a:t>
            </a:r>
          </a:p>
          <a:p>
            <a:endParaRPr lang="en-US" dirty="0"/>
          </a:p>
          <a:p>
            <a:r>
              <a:rPr lang="en-US" dirty="0"/>
              <a:t>Industrial use </a:t>
            </a:r>
          </a:p>
          <a:p>
            <a:pPr lvl="1"/>
            <a:r>
              <a:rPr lang="en-US" dirty="0"/>
              <a:t>Aerospace, metal plating, automotive, electronics, construction, etc.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The hidden dangers in firefighting foam">
            <a:extLst>
              <a:ext uri="{FF2B5EF4-FFF2-40B4-BE49-F238E27FC236}">
                <a16:creationId xmlns:a16="http://schemas.microsoft.com/office/drawing/2014/main" id="{502ADFA5-DFC6-94E6-2F05-194EA038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77371"/>
            <a:ext cx="4582858" cy="229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AE8B54-9FE0-BC00-DEF2-67BE24D89607}"/>
              </a:ext>
            </a:extLst>
          </p:cNvPr>
          <p:cNvSpPr txBox="1"/>
          <p:nvPr/>
        </p:nvSpPr>
        <p:spPr>
          <a:xfrm>
            <a:off x="7891234" y="6232379"/>
            <a:ext cx="24016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Source: Riverside Public Utilities</a:t>
            </a:r>
          </a:p>
          <a:p>
            <a:r>
              <a:rPr lang="en-US" sz="800" dirty="0"/>
              <a:t>https://riversideca.gov/press/understanding-pfas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122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1F8B1-6A2E-496E-B00E-46389D52F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PFAS move through the environment?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0A36A2F6-9B17-54F3-44A0-0A663B72BB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43"/>
          <a:stretch/>
        </p:blipFill>
        <p:spPr>
          <a:xfrm>
            <a:off x="1243241" y="1047073"/>
            <a:ext cx="10563638" cy="5288771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472150-F682-C017-780E-292F02225ACB}"/>
              </a:ext>
            </a:extLst>
          </p:cNvPr>
          <p:cNvSpPr txBox="1"/>
          <p:nvPr/>
        </p:nvSpPr>
        <p:spPr>
          <a:xfrm>
            <a:off x="7887855" y="5259022"/>
            <a:ext cx="21720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Leaching to groundwater</a:t>
            </a: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5" name="Picture 6" descr="Premium Vector | Landfill landscape with trash piles, bulldozer and garbage  truck. plastic pollution and waste recycling process. garbage dump vector  concept. illustration of landfill garbage and trash">
            <a:extLst>
              <a:ext uri="{FF2B5EF4-FFF2-40B4-BE49-F238E27FC236}">
                <a16:creationId xmlns:a16="http://schemas.microsoft.com/office/drawing/2014/main" id="{FD2DDCD4-E6F4-1DAB-BC18-325DA1891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1315" y="4956039"/>
            <a:ext cx="1674888" cy="102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6E9E2DD-7E8A-E130-2BA9-E862C3370E89}"/>
              </a:ext>
            </a:extLst>
          </p:cNvPr>
          <p:cNvSpPr txBox="1"/>
          <p:nvPr/>
        </p:nvSpPr>
        <p:spPr>
          <a:xfrm>
            <a:off x="8128365" y="5586455"/>
            <a:ext cx="18341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Migration to surface water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1325417-FC60-9B70-3294-64942192EAD0}"/>
              </a:ext>
            </a:extLst>
          </p:cNvPr>
          <p:cNvCxnSpPr>
            <a:cxnSpLocks/>
          </p:cNvCxnSpPr>
          <p:nvPr/>
        </p:nvCxnSpPr>
        <p:spPr>
          <a:xfrm flipH="1">
            <a:off x="7970982" y="5868061"/>
            <a:ext cx="314766" cy="997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7433E47-2495-7719-EAFE-4E1297B286FA}"/>
              </a:ext>
            </a:extLst>
          </p:cNvPr>
          <p:cNvCxnSpPr>
            <a:cxnSpLocks/>
          </p:cNvCxnSpPr>
          <p:nvPr/>
        </p:nvCxnSpPr>
        <p:spPr>
          <a:xfrm>
            <a:off x="9061605" y="5097374"/>
            <a:ext cx="0" cy="244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C4C155B-2162-3CA5-13AE-78BDA136EB2B}"/>
              </a:ext>
            </a:extLst>
          </p:cNvPr>
          <p:cNvSpPr txBox="1"/>
          <p:nvPr/>
        </p:nvSpPr>
        <p:spPr>
          <a:xfrm>
            <a:off x="10329038" y="4586707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Landfilling</a:t>
            </a:r>
          </a:p>
        </p:txBody>
      </p:sp>
      <p:pic>
        <p:nvPicPr>
          <p:cNvPr id="4" name="Graphic 3" descr="Eagle with solid fill">
            <a:extLst>
              <a:ext uri="{FF2B5EF4-FFF2-40B4-BE49-F238E27FC236}">
                <a16:creationId xmlns:a16="http://schemas.microsoft.com/office/drawing/2014/main" id="{2BCC9371-B70D-1E8C-5323-F24327FEE2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89977" y="4620471"/>
            <a:ext cx="405677" cy="40567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F36610D-B72A-A696-98EC-59E226931F35}"/>
              </a:ext>
            </a:extLst>
          </p:cNvPr>
          <p:cNvCxnSpPr/>
          <p:nvPr/>
        </p:nvCxnSpPr>
        <p:spPr>
          <a:xfrm flipH="1" flipV="1">
            <a:off x="6712527" y="5026148"/>
            <a:ext cx="322118" cy="439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C3996A-CE95-559F-0047-408EA4E74070}"/>
              </a:ext>
            </a:extLst>
          </p:cNvPr>
          <p:cNvSpPr txBox="1"/>
          <p:nvPr/>
        </p:nvSpPr>
        <p:spPr>
          <a:xfrm>
            <a:off x="5641599" y="4307482"/>
            <a:ext cx="1493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Bioaccumulation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020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9A9994-F35E-8782-5619-FB8254043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79" y="1348856"/>
            <a:ext cx="6318975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D4DEA8-2D8B-9E16-8EEA-D7D1462FC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in the 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347EF-7A87-647E-37A8-C902FC627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45977" y="1348856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Important transport system</a:t>
            </a:r>
          </a:p>
          <a:p>
            <a:pPr lvl="1"/>
            <a:r>
              <a:rPr lang="en-US" dirty="0"/>
              <a:t>Local and global</a:t>
            </a:r>
          </a:p>
          <a:p>
            <a:pPr lvl="1"/>
            <a:r>
              <a:rPr lang="en-US" dirty="0"/>
              <a:t>Gas, aerosol, particulates</a:t>
            </a:r>
          </a:p>
          <a:p>
            <a:pPr lvl="1"/>
            <a:r>
              <a:rPr lang="en-US" dirty="0"/>
              <a:t>Volatile precursors can be prevalent</a:t>
            </a:r>
          </a:p>
          <a:p>
            <a:pPr lvl="1"/>
            <a:endParaRPr lang="en-US" dirty="0"/>
          </a:p>
          <a:p>
            <a:r>
              <a:rPr lang="en-US" dirty="0"/>
              <a:t>Removal via deposition</a:t>
            </a:r>
          </a:p>
          <a:p>
            <a:pPr lvl="1"/>
            <a:r>
              <a:rPr lang="en-US" dirty="0"/>
              <a:t>Dry particulates</a:t>
            </a:r>
          </a:p>
          <a:p>
            <a:pPr lvl="1"/>
            <a:r>
              <a:rPr lang="en-US" dirty="0"/>
              <a:t>Precipitation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68E28-E51E-29FA-CE7B-E907EACEF2F7}"/>
              </a:ext>
            </a:extLst>
          </p:cNvPr>
          <p:cNvSpPr txBox="1"/>
          <p:nvPr/>
        </p:nvSpPr>
        <p:spPr>
          <a:xfrm>
            <a:off x="966354" y="5845042"/>
            <a:ext cx="5587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ITRC PFAS Technical and Regulatory Document</a:t>
            </a:r>
          </a:p>
          <a:p>
            <a:r>
              <a:rPr lang="en-US" sz="1400" dirty="0"/>
              <a:t>https://pfas-1.itrcweb.org/6-media-specific-occurrence/#figure_6_1a</a:t>
            </a:r>
          </a:p>
        </p:txBody>
      </p:sp>
    </p:spTree>
    <p:extLst>
      <p:ext uri="{BB962C8B-B14F-4D97-AF65-F5344CB8AC3E}">
        <p14:creationId xmlns:p14="http://schemas.microsoft.com/office/powerpoint/2010/main" val="2720576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08D0-CB18-4646-AEAB-F2DD650F9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Raining down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12D485-5A7F-4794-BA9E-AAEB043A8AC3}"/>
              </a:ext>
            </a:extLst>
          </p:cNvPr>
          <p:cNvGraphicFramePr>
            <a:graphicFrameLocks noGrp="1"/>
          </p:cNvGraphicFramePr>
          <p:nvPr/>
        </p:nvGraphicFramePr>
        <p:xfrm>
          <a:off x="1828800" y="2257610"/>
          <a:ext cx="4550735" cy="2530550"/>
        </p:xfrm>
        <a:graphic>
          <a:graphicData uri="http://schemas.openxmlformats.org/drawingml/2006/table">
            <a:tbl>
              <a:tblPr>
                <a:tableStyleId>{D03447BB-5D67-496B-8E87-E561075AD55C}</a:tableStyleId>
              </a:tblPr>
              <a:tblGrid>
                <a:gridCol w="4550735">
                  <a:extLst>
                    <a:ext uri="{9D8B030D-6E8A-4147-A177-3AD203B41FA5}">
                      <a16:colId xmlns:a16="http://schemas.microsoft.com/office/drawing/2014/main" val="4084557540"/>
                    </a:ext>
                  </a:extLst>
                </a:gridCol>
              </a:tblGrid>
              <a:tr h="506110">
                <a:tc>
                  <a:txBody>
                    <a:bodyPr/>
                    <a:lstStyle/>
                    <a:p>
                      <a:pPr algn="r" fontAlgn="ctr"/>
                      <a:r>
                        <a:rPr lang="pt-BR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1H,1H,2H,2H-Perfluorooctanesulfonic Acid (6:2FTS)</a:t>
                      </a:r>
                      <a:endParaRPr lang="pt-BR" sz="14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794501983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err="1">
                          <a:solidFill>
                            <a:schemeClr val="bg1"/>
                          </a:solidFill>
                          <a:effectLst/>
                        </a:rPr>
                        <a:t>Perfluorobutanoic</a:t>
                      </a: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Acid (PFBA)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8113367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err="1">
                          <a:solidFill>
                            <a:schemeClr val="bg1"/>
                          </a:solidFill>
                          <a:effectLst/>
                        </a:rPr>
                        <a:t>Perfluorohexanoic</a:t>
                      </a: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Acid (</a:t>
                      </a:r>
                      <a:r>
                        <a:rPr lang="en-US" sz="1400" b="1" u="none" strike="noStrike" err="1">
                          <a:solidFill>
                            <a:schemeClr val="bg1"/>
                          </a:solidFill>
                          <a:effectLst/>
                        </a:rPr>
                        <a:t>PFHxA</a:t>
                      </a: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231994008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err="1">
                          <a:solidFill>
                            <a:schemeClr val="bg1"/>
                          </a:solidFill>
                          <a:effectLst/>
                        </a:rPr>
                        <a:t>Perfluorononanoic</a:t>
                      </a:r>
                      <a:r>
                        <a:rPr lang="en-US" sz="1400" b="1" u="none" strike="noStrike">
                          <a:solidFill>
                            <a:schemeClr val="bg1"/>
                          </a:solidFill>
                          <a:effectLst/>
                        </a:rPr>
                        <a:t> Acid (PFNA)</a:t>
                      </a:r>
                      <a:endParaRPr lang="en-US" sz="1400" b="1" i="0" u="none" strike="noStrike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02224436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Perfluoropentanoic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Acid (</a:t>
                      </a:r>
                      <a:r>
                        <a:rPr lang="en-US" sz="1400" b="1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PFPeA</a:t>
                      </a:r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16346122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95D77E6-93D5-4054-ACB0-2C24589BECEB}"/>
              </a:ext>
            </a:extLst>
          </p:cNvPr>
          <p:cNvGraphicFramePr>
            <a:graphicFrameLocks noGrp="1"/>
          </p:cNvGraphicFramePr>
          <p:nvPr/>
        </p:nvGraphicFramePr>
        <p:xfrm>
          <a:off x="6379535" y="1740867"/>
          <a:ext cx="1275907" cy="303666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275907">
                  <a:extLst>
                    <a:ext uri="{9D8B030D-6E8A-4147-A177-3AD203B41FA5}">
                      <a16:colId xmlns:a16="http://schemas.microsoft.com/office/drawing/2014/main" val="4084557540"/>
                    </a:ext>
                  </a:extLst>
                </a:gridCol>
              </a:tblGrid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solidFill>
                            <a:schemeClr val="accent3"/>
                          </a:solidFill>
                          <a:effectLst/>
                        </a:rPr>
                        <a:t>% Detected</a:t>
                      </a:r>
                      <a:endParaRPr lang="pt-BR" sz="1400" b="1" i="0" u="none" strike="noStrike">
                        <a:solidFill>
                          <a:schemeClr val="accent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42172972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>
                          <a:solidFill>
                            <a:schemeClr val="accent3"/>
                          </a:solidFill>
                          <a:effectLst/>
                        </a:rPr>
                        <a:t>6%</a:t>
                      </a:r>
                      <a:endParaRPr lang="pt-BR" sz="1400" b="1" i="0" u="none" strike="noStrike">
                        <a:solidFill>
                          <a:schemeClr val="accent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794501983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accent3"/>
                          </a:solidFill>
                          <a:effectLst/>
                        </a:rPr>
                        <a:t>13%</a:t>
                      </a:r>
                      <a:endParaRPr lang="en-US" sz="1400" b="1" i="0" u="none" strike="noStrike">
                        <a:solidFill>
                          <a:schemeClr val="accent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8113367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accent3"/>
                          </a:solidFill>
                          <a:effectLst/>
                        </a:rPr>
                        <a:t>2%</a:t>
                      </a:r>
                      <a:endParaRPr lang="en-US" sz="1400" b="1" i="0" u="none" strike="noStrike">
                        <a:solidFill>
                          <a:schemeClr val="accent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231994008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accent3"/>
                          </a:solidFill>
                          <a:effectLst/>
                        </a:rPr>
                        <a:t>2%</a:t>
                      </a:r>
                      <a:endParaRPr lang="en-US" sz="1400" b="1" i="0" u="none" strike="noStrike">
                        <a:solidFill>
                          <a:schemeClr val="accent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02224436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>
                          <a:solidFill>
                            <a:schemeClr val="accent3"/>
                          </a:solidFill>
                          <a:effectLst/>
                        </a:rPr>
                        <a:t>6%</a:t>
                      </a:r>
                      <a:endParaRPr lang="en-US" sz="1400" b="1" i="0" u="none" strike="noStrike">
                        <a:solidFill>
                          <a:schemeClr val="accent3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163461226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95541B1A-0819-4275-96F1-96C97A35A24B}"/>
              </a:ext>
            </a:extLst>
          </p:cNvPr>
          <p:cNvSpPr/>
          <p:nvPr/>
        </p:nvSpPr>
        <p:spPr>
          <a:xfrm>
            <a:off x="3210790" y="2886736"/>
            <a:ext cx="372381" cy="240927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63C2F6-FB6A-48C5-B470-094861EC93E6}"/>
              </a:ext>
            </a:extLst>
          </p:cNvPr>
          <p:cNvGraphicFramePr>
            <a:graphicFrameLocks noGrp="1"/>
          </p:cNvGraphicFramePr>
          <p:nvPr/>
        </p:nvGraphicFramePr>
        <p:xfrm>
          <a:off x="7655442" y="1740867"/>
          <a:ext cx="1275907" cy="303666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275907">
                  <a:extLst>
                    <a:ext uri="{9D8B030D-6E8A-4147-A177-3AD203B41FA5}">
                      <a16:colId xmlns:a16="http://schemas.microsoft.com/office/drawing/2014/main" val="4084557540"/>
                    </a:ext>
                  </a:extLst>
                </a:gridCol>
              </a:tblGrid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Minimum Detected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42172972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1.82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794501983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2.3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8113367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1.94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231994008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2.86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02224436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2.08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16346122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9CD470B-6453-44C8-96FA-0994CB4784AC}"/>
              </a:ext>
            </a:extLst>
          </p:cNvPr>
          <p:cNvGraphicFramePr>
            <a:graphicFrameLocks noGrp="1"/>
          </p:cNvGraphicFramePr>
          <p:nvPr/>
        </p:nvGraphicFramePr>
        <p:xfrm>
          <a:off x="8931349" y="1740867"/>
          <a:ext cx="1275907" cy="3036660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275907">
                  <a:extLst>
                    <a:ext uri="{9D8B030D-6E8A-4147-A177-3AD203B41FA5}">
                      <a16:colId xmlns:a16="http://schemas.microsoft.com/office/drawing/2014/main" val="4084557540"/>
                    </a:ext>
                  </a:extLst>
                </a:gridCol>
              </a:tblGrid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Maximum Detected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42172972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3.48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794501983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3.36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8113367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1.94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3231994008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2.86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1102224436"/>
                  </a:ext>
                </a:extLst>
              </a:tr>
              <a:tr h="5061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solidFill>
                            <a:schemeClr val="accent3"/>
                          </a:solidFill>
                          <a:effectLst/>
                          <a:latin typeface="Segoe UI" panose="020B0502040204020203" pitchFamily="34" charset="0"/>
                        </a:rPr>
                        <a:t>2.35</a:t>
                      </a:r>
                    </a:p>
                  </a:txBody>
                  <a:tcPr marL="9525" marR="9525" marT="9525" anchor="ctr"/>
                </a:tc>
                <a:extLst>
                  <a:ext uri="{0D108BD9-81ED-4DB2-BD59-A6C34878D82A}">
                    <a16:rowId xmlns:a16="http://schemas.microsoft.com/office/drawing/2014/main" val="216346122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4651D51-0958-4A2E-AF3B-4C3A41E99034}"/>
              </a:ext>
            </a:extLst>
          </p:cNvPr>
          <p:cNvSpPr txBox="1"/>
          <p:nvPr/>
        </p:nvSpPr>
        <p:spPr>
          <a:xfrm>
            <a:off x="8208334" y="4922874"/>
            <a:ext cx="2011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3"/>
                </a:solidFill>
              </a:rPr>
              <a:t>Results in ng/l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94010842-CF46-42E1-87F7-C3894BCEEECE}"/>
              </a:ext>
            </a:extLst>
          </p:cNvPr>
          <p:cNvSpPr/>
          <p:nvPr/>
        </p:nvSpPr>
        <p:spPr>
          <a:xfrm rot="10800000">
            <a:off x="10219660" y="2421803"/>
            <a:ext cx="287079" cy="1501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182EB0-D3D9-91BD-92EE-00252D9707EA}"/>
              </a:ext>
            </a:extLst>
          </p:cNvPr>
          <p:cNvSpPr txBox="1"/>
          <p:nvPr/>
        </p:nvSpPr>
        <p:spPr>
          <a:xfrm>
            <a:off x="10451806" y="2204488"/>
            <a:ext cx="15877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Fluorotelomer precursor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DC9187-0DB1-BF90-60CF-BDD9666C5BC7}"/>
              </a:ext>
            </a:extLst>
          </p:cNvPr>
          <p:cNvSpPr txBox="1"/>
          <p:nvPr/>
        </p:nvSpPr>
        <p:spPr>
          <a:xfrm>
            <a:off x="2218257" y="2659032"/>
            <a:ext cx="980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FF00"/>
                </a:solidFill>
              </a:rPr>
              <a:t>Short chain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02E0A-6143-7C52-806D-7D6B4AE22BE6}"/>
              </a:ext>
            </a:extLst>
          </p:cNvPr>
          <p:cNvSpPr txBox="1"/>
          <p:nvPr/>
        </p:nvSpPr>
        <p:spPr>
          <a:xfrm>
            <a:off x="1828800" y="1453506"/>
            <a:ext cx="501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Woodard &amp; Curran PFAS in Rain Study (unpublished data)</a:t>
            </a:r>
          </a:p>
        </p:txBody>
      </p:sp>
    </p:spTree>
    <p:extLst>
      <p:ext uri="{BB962C8B-B14F-4D97-AF65-F5344CB8AC3E}">
        <p14:creationId xmlns:p14="http://schemas.microsoft.com/office/powerpoint/2010/main" val="801123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2BA1915-8257-1E0A-90A2-D24C7EC5FA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24" t="20531" r="18590" b="27665"/>
          <a:stretch/>
        </p:blipFill>
        <p:spPr bwMode="auto">
          <a:xfrm>
            <a:off x="1344523" y="3772320"/>
            <a:ext cx="3472388" cy="27955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FFB807B-A611-481E-7C34-C6CFFF62B7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74" t="20470" r="57212" b="3885"/>
          <a:stretch/>
        </p:blipFill>
        <p:spPr bwMode="auto">
          <a:xfrm>
            <a:off x="7727749" y="129849"/>
            <a:ext cx="2933323" cy="3749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13C4D4C1-6B7C-C204-3E5D-C7A122302F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3290474"/>
                  </p:ext>
                </p:extLst>
              </p:nvPr>
            </p:nvGraphicFramePr>
            <p:xfrm>
              <a:off x="5920510" y="3371334"/>
              <a:ext cx="6271489" cy="347281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13C4D4C1-6B7C-C204-3E5D-C7A122302F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20510" y="3371334"/>
                <a:ext cx="6271489" cy="3472811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B43BB63-59F8-3949-38BA-132D4FAC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PFAS on the ground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4EBFA-DD5C-DC3A-5C95-BAEF157A47C9}"/>
              </a:ext>
            </a:extLst>
          </p:cNvPr>
          <p:cNvSpPr txBox="1"/>
          <p:nvPr/>
        </p:nvSpPr>
        <p:spPr>
          <a:xfrm>
            <a:off x="6525491" y="3513967"/>
            <a:ext cx="55141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PFOS Background Concentrations in New England Soils</a:t>
            </a:r>
          </a:p>
        </p:txBody>
      </p:sp>
      <p:pic>
        <p:nvPicPr>
          <p:cNvPr id="7" name="Content Placeholder 5" descr="Map&#10;&#10;Description automatically generated with medium confidence">
            <a:extLst>
              <a:ext uri="{FF2B5EF4-FFF2-40B4-BE49-F238E27FC236}">
                <a16:creationId xmlns:a16="http://schemas.microsoft.com/office/drawing/2014/main" id="{9125D3FF-F73F-01B2-257A-55BBE31E0EC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838200" y="1108364"/>
            <a:ext cx="5162462" cy="2903885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EBB5B-03DC-BE44-3493-285EE08E4EE1}"/>
              </a:ext>
            </a:extLst>
          </p:cNvPr>
          <p:cNvSpPr txBox="1"/>
          <p:nvPr/>
        </p:nvSpPr>
        <p:spPr>
          <a:xfrm>
            <a:off x="5009045" y="1667597"/>
            <a:ext cx="1086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Unpublished data</a:t>
            </a:r>
          </a:p>
        </p:txBody>
      </p:sp>
    </p:spTree>
    <p:extLst>
      <p:ext uri="{BB962C8B-B14F-4D97-AF65-F5344CB8AC3E}">
        <p14:creationId xmlns:p14="http://schemas.microsoft.com/office/powerpoint/2010/main" val="8106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0EF73-F07C-9D06-D6EA-E523D512A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…and in the ground(water)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FF8F-4018-BD6B-4B44-F2430E825C58}"/>
              </a:ext>
            </a:extLst>
          </p:cNvPr>
          <p:cNvSpPr txBox="1"/>
          <p:nvPr/>
        </p:nvSpPr>
        <p:spPr>
          <a:xfrm flipH="1">
            <a:off x="2077937" y="5907955"/>
            <a:ext cx="7408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Environmental Working Group</a:t>
            </a:r>
          </a:p>
          <a:p>
            <a:r>
              <a:rPr lang="en-US" sz="1400" dirty="0"/>
              <a:t>https://www.ewg.org/interactive-maps/pfas_contamination/map/</a:t>
            </a: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4DA707B-B88B-2CB4-E8C2-9E3D45D9B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54" t="6836" r="5836" b="31991"/>
          <a:stretch/>
        </p:blipFill>
        <p:spPr bwMode="auto">
          <a:xfrm>
            <a:off x="1993587" y="1013837"/>
            <a:ext cx="8890626" cy="48941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Content Placeholder 5" descr="A glass of water&#10;&#10;Description automatically generated with medium confidence">
            <a:extLst>
              <a:ext uri="{FF2B5EF4-FFF2-40B4-BE49-F238E27FC236}">
                <a16:creationId xmlns:a16="http://schemas.microsoft.com/office/drawing/2014/main" id="{D9E478DE-6901-19E5-A684-0FD891F60C8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7187" y="2699977"/>
            <a:ext cx="1239657" cy="1863301"/>
          </a:xfrm>
        </p:spPr>
      </p:pic>
    </p:spTree>
    <p:extLst>
      <p:ext uri="{BB962C8B-B14F-4D97-AF65-F5344CB8AC3E}">
        <p14:creationId xmlns:p14="http://schemas.microsoft.com/office/powerpoint/2010/main" val="312993314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WC-2022">
  <a:themeElements>
    <a:clrScheme name="WC-2022">
      <a:dk1>
        <a:sysClr val="windowText" lastClr="000000"/>
      </a:dk1>
      <a:lt1>
        <a:sysClr val="window" lastClr="FFFFFF"/>
      </a:lt1>
      <a:dk2>
        <a:srgbClr val="4A525E"/>
      </a:dk2>
      <a:lt2>
        <a:srgbClr val="E1EAF0"/>
      </a:lt2>
      <a:accent1>
        <a:srgbClr val="0E3B68"/>
      </a:accent1>
      <a:accent2>
        <a:srgbClr val="9EAFBB"/>
      </a:accent2>
      <a:accent3>
        <a:srgbClr val="007C98"/>
      </a:accent3>
      <a:accent4>
        <a:srgbClr val="C6E4DE"/>
      </a:accent4>
      <a:accent5>
        <a:srgbClr val="DA7C4D"/>
      </a:accent5>
      <a:accent6>
        <a:srgbClr val="57D986"/>
      </a:accent6>
      <a:hlink>
        <a:srgbClr val="0563C1"/>
      </a:hlink>
      <a:folHlink>
        <a:srgbClr val="954F72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C-General-template_2022.pptx" id="{1715A921-F54B-478B-B1AC-37AA5CA79095}" vid="{605A2FD8-CD29-4F1B-8915-E3E4D82DEC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911349C160654B83BF33270E585062" ma:contentTypeVersion="16" ma:contentTypeDescription="Create a new document." ma:contentTypeScope="" ma:versionID="3da8fe3ec1b1cdac8c90931cc1685e5d">
  <xsd:schema xmlns:xsd="http://www.w3.org/2001/XMLSchema" xmlns:xs="http://www.w3.org/2001/XMLSchema" xmlns:p="http://schemas.microsoft.com/office/2006/metadata/properties" xmlns:ns2="17a86462-6732-42ea-90e3-868f0ea1ead0" xmlns:ns3="9970cae9-3220-4d3a-aed5-09c220764cdf" targetNamespace="http://schemas.microsoft.com/office/2006/metadata/properties" ma:root="true" ma:fieldsID="f02c30f7db7259e28c9a5b075a6e21df" ns2:_="" ns3:_="">
    <xsd:import namespace="17a86462-6732-42ea-90e3-868f0ea1ead0"/>
    <xsd:import namespace="9970cae9-3220-4d3a-aed5-09c220764c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a86462-6732-42ea-90e3-868f0ea1ea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3689333-dd1d-41f3-bc4f-e5c41cc3fd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0cae9-3220-4d3a-aed5-09c220764cd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49a4573-9728-498a-93c3-1e547491315b}" ma:internalName="TaxCatchAll" ma:showField="CatchAllData" ma:web="9970cae9-3220-4d3a-aed5-09c220764c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970cae9-3220-4d3a-aed5-09c220764cdf" xsi:nil="true"/>
    <lcf76f155ced4ddcb4097134ff3c332f xmlns="17a86462-6732-42ea-90e3-868f0ea1ead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EDE2D12-F8F4-4996-A783-8E51D05F2DB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DFE4F2-298F-4C0A-A7B9-63771C5D4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a86462-6732-42ea-90e3-868f0ea1ead0"/>
    <ds:schemaRef ds:uri="9970cae9-3220-4d3a-aed5-09c220764c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A3AC7C9-A9E4-49D0-82A2-6B0945242E96}">
  <ds:schemaRefs>
    <ds:schemaRef ds:uri="http://purl.org/dc/dcmitype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17a86462-6732-42ea-90e3-868f0ea1ead0"/>
    <ds:schemaRef ds:uri="http://schemas.microsoft.com/office/infopath/2007/PartnerControls"/>
    <ds:schemaRef ds:uri="http://purl.org/dc/terms/"/>
    <ds:schemaRef ds:uri="9970cae9-3220-4d3a-aed5-09c220764cdf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2022-WC-General-template</Template>
  <TotalTime>882</TotalTime>
  <Words>1373</Words>
  <Application>Microsoft Office PowerPoint</Application>
  <PresentationFormat>Widescreen</PresentationFormat>
  <Paragraphs>334</Paragraphs>
  <Slides>27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Segoe UI</vt:lpstr>
      <vt:lpstr>Tahoma</vt:lpstr>
      <vt:lpstr>Wingdings</vt:lpstr>
      <vt:lpstr>WC-2022</vt:lpstr>
      <vt:lpstr>Through the River and Over the Woods –  Global PFAS Exposure and Implications for Ecosystem Health </vt:lpstr>
      <vt:lpstr>What are PFAS?</vt:lpstr>
      <vt:lpstr>Environmental focus on perfluoroalkyl group</vt:lpstr>
      <vt:lpstr>PFAS Sources/Uses</vt:lpstr>
      <vt:lpstr>How do PFAS move through the environment?</vt:lpstr>
      <vt:lpstr>PFAS in the air</vt:lpstr>
      <vt:lpstr>Raining down</vt:lpstr>
      <vt:lpstr>PFAS on the ground</vt:lpstr>
      <vt:lpstr>…and in the ground(water)</vt:lpstr>
      <vt:lpstr>…and waterways</vt:lpstr>
      <vt:lpstr>PFAS transport through the food web</vt:lpstr>
      <vt:lpstr>PFAS accumulate in biota</vt:lpstr>
      <vt:lpstr>Bioaccumulation is highly variable</vt:lpstr>
      <vt:lpstr>The Big Question:  does exposure translate into effect?</vt:lpstr>
      <vt:lpstr>Health effects in mammals</vt:lpstr>
      <vt:lpstr>Effects on non-mammals</vt:lpstr>
      <vt:lpstr>What don’t we know?</vt:lpstr>
      <vt:lpstr>Ecological risk assessment of PFAS</vt:lpstr>
      <vt:lpstr>PFAS ecological benchmarks for surface water</vt:lpstr>
      <vt:lpstr>PFAS ecological benchmarks for soil</vt:lpstr>
      <vt:lpstr>Use multiple lines of evidence to assess risk</vt:lpstr>
      <vt:lpstr>Understand limitations and uncertainties</vt:lpstr>
      <vt:lpstr>So what does all this mean?</vt:lpstr>
      <vt:lpstr>PowerPoint Presentation</vt:lpstr>
      <vt:lpstr>Have any good news?</vt:lpstr>
      <vt:lpstr>PFAS 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Title Slide</dc:title>
  <dc:creator>Lisa McIntosh</dc:creator>
  <cp:lastModifiedBy>Lisa McIntosh</cp:lastModifiedBy>
  <cp:revision>36</cp:revision>
  <dcterms:created xsi:type="dcterms:W3CDTF">2022-02-04T13:51:21Z</dcterms:created>
  <dcterms:modified xsi:type="dcterms:W3CDTF">2023-03-21T18:36:05Z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0x01010037911349C160654B83BF33270E585062</vt:lpwstr>
  </property>
  <property fmtid="{D5CDD505-2E9C-101B-9397-08002B2CF9AE}" pid="3" name="MediaServiceImageTags">
    <vt:lpwstr/>
  </property>
</Properties>
</file>