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24.jpg" ContentType="image/jpeg"/>
  <Override PartName="/ppt/notesSlides/notesSlide9.xml" ContentType="application/vnd.openxmlformats-officedocument.presentationml.notesSlide+xml"/>
  <Override PartName="/ppt/media/image25.jpg" ContentType="image/jpeg"/>
  <Override PartName="/ppt/notesSlides/notesSlide10.xml" ContentType="application/vnd.openxmlformats-officedocument.presentationml.notesSlide+xml"/>
  <Override PartName="/ppt/media/image34.jpg" ContentType="image/jpe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media/image41.jpg" ContentType="image/jpeg"/>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29" r:id="rId1"/>
    <p:sldMasterId id="2147484642" r:id="rId2"/>
    <p:sldMasterId id="2147484654" r:id="rId3"/>
    <p:sldMasterId id="2147483648" r:id="rId4"/>
    <p:sldMasterId id="2147484657" r:id="rId5"/>
    <p:sldMasterId id="2147484669" r:id="rId6"/>
  </p:sldMasterIdLst>
  <p:notesMasterIdLst>
    <p:notesMasterId r:id="rId27"/>
  </p:notesMasterIdLst>
  <p:sldIdLst>
    <p:sldId id="1372" r:id="rId7"/>
    <p:sldId id="268" r:id="rId8"/>
    <p:sldId id="1380" r:id="rId9"/>
    <p:sldId id="344" r:id="rId10"/>
    <p:sldId id="1376" r:id="rId11"/>
    <p:sldId id="260" r:id="rId12"/>
    <p:sldId id="262" r:id="rId13"/>
    <p:sldId id="263" r:id="rId14"/>
    <p:sldId id="266" r:id="rId15"/>
    <p:sldId id="267" r:id="rId16"/>
    <p:sldId id="293" r:id="rId17"/>
    <p:sldId id="1383" r:id="rId18"/>
    <p:sldId id="265" r:id="rId19"/>
    <p:sldId id="1332" r:id="rId20"/>
    <p:sldId id="1331" r:id="rId21"/>
    <p:sldId id="422" r:id="rId22"/>
    <p:sldId id="423" r:id="rId23"/>
    <p:sldId id="421" r:id="rId24"/>
    <p:sldId id="1382" r:id="rId25"/>
    <p:sldId id="137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Faller" initials="MF" lastIdx="19" clrIdx="0">
    <p:extLst>
      <p:ext uri="{19B8F6BF-5375-455C-9EA6-DF929625EA0E}">
        <p15:presenceInfo xmlns:p15="http://schemas.microsoft.com/office/powerpoint/2012/main" userId="S::mfaller@farmland.org::9d1e07f7-a773-4974-a6b0-b3caef776a66" providerId="AD"/>
      </p:ext>
    </p:extLst>
  </p:cmAuthor>
  <p:cmAuthor id="2" name="Jamie Pottern" initials="JP" lastIdx="13" clrIdx="1">
    <p:extLst>
      <p:ext uri="{19B8F6BF-5375-455C-9EA6-DF929625EA0E}">
        <p15:presenceInfo xmlns:p15="http://schemas.microsoft.com/office/powerpoint/2012/main" userId="S::jpottern@farmland.org::74493dd9-3262-4c01-8523-82b06702e058" providerId="AD"/>
      </p:ext>
    </p:extLst>
  </p:cmAuthor>
  <p:cmAuthor id="3" name="Julia Freedgood" initials="JF" lastIdx="2" clrIdx="2">
    <p:extLst>
      <p:ext uri="{19B8F6BF-5375-455C-9EA6-DF929625EA0E}">
        <p15:presenceInfo xmlns:p15="http://schemas.microsoft.com/office/powerpoint/2012/main" userId="S::jfreedgood@farmland.org::099cc195-2571-427a-8bfe-ffbdc43945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3B149"/>
    <a:srgbClr val="003366"/>
    <a:srgbClr val="006666"/>
    <a:srgbClr val="008080"/>
    <a:srgbClr val="DEEBF7"/>
    <a:srgbClr val="C5E0B4"/>
    <a:srgbClr val="261A19"/>
    <a:srgbClr val="512007"/>
    <a:srgbClr val="29579A"/>
    <a:srgbClr val="FBC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92DBF4-0208-49F8-A11B-49B440DF9174}" v="44" dt="2020-12-02T19:43:12.4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20" d="100"/>
          <a:sy n="120" d="100"/>
        </p:scale>
        <p:origin x="114" y="-2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EEC1B8-F962-45C6-9AD4-2BEBD98E50E8}" type="doc">
      <dgm:prSet loTypeId="urn:microsoft.com/office/officeart/2018/5/layout/IconLeafLabelList" loCatId="icon" qsTypeId="urn:microsoft.com/office/officeart/2005/8/quickstyle/simple5" qsCatId="simple" csTypeId="urn:microsoft.com/office/officeart/2005/8/colors/accent1_2" csCatId="accent1" phldr="1"/>
      <dgm:spPr/>
      <dgm:t>
        <a:bodyPr/>
        <a:lstStyle/>
        <a:p>
          <a:endParaRPr lang="en-US"/>
        </a:p>
      </dgm:t>
    </dgm:pt>
    <dgm:pt modelId="{0C0C3A66-C315-4F5F-A6FA-9993B4F2F93B}">
      <dgm:prSet phldrT="[Text]" custT="1"/>
      <dgm:spPr>
        <a:xfrm>
          <a:off x="299880" y="2327993"/>
          <a:ext cx="2643750" cy="1620000"/>
        </a:xfrm>
        <a:prstGeom prst="rect">
          <a:avLst/>
        </a:prstGeom>
        <a:noFill/>
        <a:ln>
          <a:noFill/>
        </a:ln>
        <a:effectLst/>
      </dgm:spPr>
      <dgm:t>
        <a:bodyPr/>
        <a:lstStyle/>
        <a:p>
          <a:pPr>
            <a:lnSpc>
              <a:spcPct val="100000"/>
            </a:lnSpc>
            <a:buNone/>
            <a:defRPr cap="all"/>
          </a:pPr>
          <a:r>
            <a:rPr lang="en-US" sz="1400" b="0" cap="none" dirty="0">
              <a:solidFill>
                <a:srgbClr val="141C33"/>
              </a:solidFill>
              <a:latin typeface="Arial" panose="020B0604020202020204" pitchFamily="34" charset="0"/>
              <a:ea typeface="+mn-ea"/>
              <a:cs typeface="+mn-cs"/>
            </a:rPr>
            <a:t>We cannot move forward towards a climate stable future without renewable energy.</a:t>
          </a:r>
        </a:p>
        <a:p>
          <a:pPr>
            <a:lnSpc>
              <a:spcPct val="100000"/>
            </a:lnSpc>
            <a:buNone/>
            <a:defRPr cap="all"/>
          </a:pPr>
          <a:r>
            <a:rPr lang="en-US" sz="1400" b="0" cap="none" dirty="0">
              <a:solidFill>
                <a:srgbClr val="141C33"/>
              </a:solidFill>
              <a:latin typeface="Arial" panose="020B0604020202020204" pitchFamily="34" charset="0"/>
              <a:ea typeface="+mn-ea"/>
              <a:cs typeface="+mn-cs"/>
            </a:rPr>
            <a:t>Smart solar siting is an opportunity to improve overall farm viability and keep farmland from further sale or development.</a:t>
          </a:r>
        </a:p>
      </dgm:t>
    </dgm:pt>
    <dgm:pt modelId="{BA1202C2-9EC5-4B0F-B373-EDF783EC3BD8}" type="parTrans" cxnId="{8B4E2B84-4DE0-49F7-9418-164751090707}">
      <dgm:prSet/>
      <dgm:spPr/>
      <dgm:t>
        <a:bodyPr/>
        <a:lstStyle/>
        <a:p>
          <a:endParaRPr lang="en-US"/>
        </a:p>
      </dgm:t>
    </dgm:pt>
    <dgm:pt modelId="{BA6C6579-D9E1-497F-996A-2DF488F9D8E4}" type="sibTrans" cxnId="{8B4E2B84-4DE0-49F7-9418-164751090707}">
      <dgm:prSet/>
      <dgm:spPr/>
      <dgm:t>
        <a:bodyPr/>
        <a:lstStyle/>
        <a:p>
          <a:endParaRPr lang="en-US"/>
        </a:p>
      </dgm:t>
    </dgm:pt>
    <dgm:pt modelId="{296E6021-A8BC-481B-8255-175FE8BAAEE6}">
      <dgm:prSet phldrT="[Text]" custT="1"/>
      <dgm:spPr>
        <a:xfrm>
          <a:off x="3196584" y="2342152"/>
          <a:ext cx="2643750" cy="1620000"/>
        </a:xfrm>
        <a:prstGeom prst="rect">
          <a:avLst/>
        </a:prstGeom>
        <a:noFill/>
        <a:ln>
          <a:noFill/>
        </a:ln>
        <a:effectLst/>
      </dgm:spPr>
      <dgm:t>
        <a:bodyPr/>
        <a:lstStyle/>
        <a:p>
          <a:pPr>
            <a:lnSpc>
              <a:spcPct val="100000"/>
            </a:lnSpc>
            <a:buNone/>
            <a:defRPr cap="all"/>
          </a:pPr>
          <a:r>
            <a:rPr lang="en-US" sz="1400" b="0" cap="none" dirty="0">
              <a:solidFill>
                <a:srgbClr val="141C33"/>
              </a:solidFill>
              <a:latin typeface="Arial" panose="020B0604020202020204" pitchFamily="34" charset="0"/>
              <a:ea typeface="+mn-ea"/>
              <a:cs typeface="+mn-cs"/>
            </a:rPr>
            <a:t>We cannot feed ourselves in the future without sufficient productive farmland.</a:t>
          </a:r>
        </a:p>
        <a:p>
          <a:pPr>
            <a:lnSpc>
              <a:spcPct val="100000"/>
            </a:lnSpc>
            <a:buNone/>
            <a:defRPr cap="all"/>
          </a:pPr>
          <a:r>
            <a:rPr lang="en-US" sz="1400" b="0" cap="none" dirty="0">
              <a:solidFill>
                <a:srgbClr val="141C33"/>
              </a:solidFill>
              <a:latin typeface="Arial" panose="020B0604020202020204" pitchFamily="34" charset="0"/>
              <a:ea typeface="+mn-ea"/>
              <a:cs typeface="+mn-cs"/>
            </a:rPr>
            <a:t>As the climate worsens, we will continue to lose significant acreage and productivity of our farmland. </a:t>
          </a:r>
        </a:p>
      </dgm:t>
    </dgm:pt>
    <dgm:pt modelId="{30CDA674-97A1-4858-B265-4946AB70423C}" type="parTrans" cxnId="{7E046A3B-1CD9-482F-9049-11B135DD8D6D}">
      <dgm:prSet/>
      <dgm:spPr/>
      <dgm:t>
        <a:bodyPr/>
        <a:lstStyle/>
        <a:p>
          <a:endParaRPr lang="en-US"/>
        </a:p>
      </dgm:t>
    </dgm:pt>
    <dgm:pt modelId="{08E119FC-B4D9-4B49-A33E-9382D487BC29}" type="sibTrans" cxnId="{7E046A3B-1CD9-482F-9049-11B135DD8D6D}">
      <dgm:prSet/>
      <dgm:spPr/>
      <dgm:t>
        <a:bodyPr/>
        <a:lstStyle/>
        <a:p>
          <a:endParaRPr lang="en-US"/>
        </a:p>
      </dgm:t>
    </dgm:pt>
    <dgm:pt modelId="{2192E8BE-1AE1-49C6-8FA4-56ACCA388AD2}">
      <dgm:prSet phldrT="[Text]" custT="1"/>
      <dgm:spPr>
        <a:xfrm>
          <a:off x="6260466" y="2356213"/>
          <a:ext cx="2334880" cy="1620000"/>
        </a:xfrm>
        <a:prstGeom prst="rect">
          <a:avLst/>
        </a:prstGeom>
        <a:noFill/>
        <a:ln>
          <a:noFill/>
        </a:ln>
        <a:effectLst/>
      </dgm:spPr>
      <dgm:t>
        <a:bodyPr/>
        <a:lstStyle/>
        <a:p>
          <a:pPr>
            <a:lnSpc>
              <a:spcPct val="100000"/>
            </a:lnSpc>
            <a:buNone/>
            <a:defRPr cap="all"/>
          </a:pPr>
          <a:r>
            <a:rPr lang="en-US" sz="1400" b="0" cap="none" dirty="0">
              <a:solidFill>
                <a:srgbClr val="141C33"/>
              </a:solidFill>
              <a:latin typeface="Arial" panose="020B0604020202020204" pitchFamily="34" charset="0"/>
              <a:ea typeface="+mn-ea"/>
              <a:cs typeface="+mn-cs"/>
            </a:rPr>
            <a:t>The path forward together takes careful consideration, compromise, and cooperation.</a:t>
          </a:r>
        </a:p>
        <a:p>
          <a:pPr>
            <a:lnSpc>
              <a:spcPct val="100000"/>
            </a:lnSpc>
            <a:buNone/>
            <a:defRPr cap="all"/>
          </a:pPr>
          <a:endParaRPr lang="en-US" sz="1400" b="0" cap="none" dirty="0">
            <a:solidFill>
              <a:srgbClr val="141C33"/>
            </a:solidFill>
            <a:latin typeface="Arial" panose="020B0604020202020204" pitchFamily="34" charset="0"/>
            <a:ea typeface="+mn-ea"/>
            <a:cs typeface="+mn-cs"/>
          </a:endParaRPr>
        </a:p>
        <a:p>
          <a:pPr>
            <a:lnSpc>
              <a:spcPct val="100000"/>
            </a:lnSpc>
            <a:buNone/>
            <a:defRPr cap="all"/>
          </a:pPr>
          <a:r>
            <a:rPr lang="en-US" sz="1400" b="0" cap="none" dirty="0">
              <a:solidFill>
                <a:srgbClr val="141C33"/>
              </a:solidFill>
              <a:latin typeface="Arial" panose="020B0604020202020204" pitchFamily="34" charset="0"/>
              <a:ea typeface="+mn-ea"/>
              <a:cs typeface="+mn-cs"/>
            </a:rPr>
            <a:t>It starts with communication</a:t>
          </a:r>
          <a:r>
            <a:rPr lang="en-US" sz="1400" b="1" cap="all" dirty="0">
              <a:solidFill>
                <a:srgbClr val="141C33"/>
              </a:solidFill>
              <a:latin typeface="Arial" panose="020B0604020202020204" pitchFamily="34" charset="0"/>
              <a:ea typeface="+mn-ea"/>
              <a:cs typeface="+mn-cs"/>
            </a:rPr>
            <a:t>.</a:t>
          </a:r>
        </a:p>
      </dgm:t>
    </dgm:pt>
    <dgm:pt modelId="{B38D31D3-50D5-4D7D-9BB4-6F320CB54291}" type="parTrans" cxnId="{1D9B6B02-621A-4CE5-AF41-47B89A73C7D8}">
      <dgm:prSet/>
      <dgm:spPr/>
      <dgm:t>
        <a:bodyPr/>
        <a:lstStyle/>
        <a:p>
          <a:endParaRPr lang="en-US"/>
        </a:p>
      </dgm:t>
    </dgm:pt>
    <dgm:pt modelId="{5158811B-54B9-4076-A3E3-A842009F0C05}" type="sibTrans" cxnId="{1D9B6B02-621A-4CE5-AF41-47B89A73C7D8}">
      <dgm:prSet/>
      <dgm:spPr/>
      <dgm:t>
        <a:bodyPr/>
        <a:lstStyle/>
        <a:p>
          <a:endParaRPr lang="en-US"/>
        </a:p>
      </dgm:t>
    </dgm:pt>
    <dgm:pt modelId="{D947A7DD-EEDE-4299-A71A-B19841D2E555}" type="pres">
      <dgm:prSet presAssocID="{79EEC1B8-F962-45C6-9AD4-2BEBD98E50E8}" presName="root" presStyleCnt="0">
        <dgm:presLayoutVars>
          <dgm:dir/>
          <dgm:resizeHandles val="exact"/>
        </dgm:presLayoutVars>
      </dgm:prSet>
      <dgm:spPr/>
    </dgm:pt>
    <dgm:pt modelId="{C17567FC-66A5-4FC2-B5E4-DB4EAA4F2ECC}" type="pres">
      <dgm:prSet presAssocID="{0C0C3A66-C315-4F5F-A6FA-9993B4F2F93B}" presName="compNode" presStyleCnt="0"/>
      <dgm:spPr/>
    </dgm:pt>
    <dgm:pt modelId="{2986769C-9645-4A67-9F6B-976377FC7365}" type="pres">
      <dgm:prSet presAssocID="{0C0C3A66-C315-4F5F-A6FA-9993B4F2F93B}" presName="iconBgRect" presStyleLbl="bgShp" presStyleIdx="0" presStyleCnt="3" custLinFactNeighborX="13004" custLinFactNeighborY="3854"/>
      <dgm:spPr>
        <a:xfrm>
          <a:off x="815423" y="289304"/>
          <a:ext cx="1612687" cy="1612687"/>
        </a:xfrm>
        <a:prstGeom prst="round2DiagRect">
          <a:avLst>
            <a:gd name="adj1" fmla="val 29727"/>
            <a:gd name="adj2" fmla="val 0"/>
          </a:avLst>
        </a:prstGeom>
        <a:solidFill>
          <a:srgbClr val="CCCCCD">
            <a:alpha val="40000"/>
          </a:srgbClr>
        </a:solidFill>
        <a:ln>
          <a:noFill/>
        </a:ln>
        <a:effectLst/>
      </dgm:spPr>
    </dgm:pt>
    <dgm:pt modelId="{D67E2F3C-72B7-4C60-846F-A705D77CEBA3}" type="pres">
      <dgm:prSet presAssocID="{0C0C3A66-C315-4F5F-A6FA-9993B4F2F93B}" presName="iconRect" presStyleLbl="node1" presStyleIdx="0" presStyleCnt="3" custLinFactNeighborX="22664" custLinFactNeighborY="6717"/>
      <dgm:spPr>
        <a:xfrm>
          <a:off x="1159109" y="632992"/>
          <a:ext cx="925312" cy="9253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7150" dist="19050" dir="5400000" algn="ctr" rotWithShape="0">
            <a:srgbClr val="000000">
              <a:alpha val="63000"/>
            </a:srgbClr>
          </a:outerShdw>
        </a:effectLst>
      </dgm:spPr>
      <dgm:extLst>
        <a:ext uri="{E40237B7-FDA0-4F09-8148-C483321AD2D9}">
          <dgm14:cNvPr xmlns:dgm14="http://schemas.microsoft.com/office/drawing/2010/diagram" id="0" name="" descr="Sun"/>
        </a:ext>
      </dgm:extLst>
    </dgm:pt>
    <dgm:pt modelId="{B3372762-5FA9-4F64-BF81-A3EA173D3388}" type="pres">
      <dgm:prSet presAssocID="{0C0C3A66-C315-4F5F-A6FA-9993B4F2F93B}" presName="spaceRect" presStyleCnt="0"/>
      <dgm:spPr/>
    </dgm:pt>
    <dgm:pt modelId="{2945EFCD-00BB-451B-AC9D-096DF5CDCEC1}" type="pres">
      <dgm:prSet presAssocID="{0C0C3A66-C315-4F5F-A6FA-9993B4F2F93B}" presName="textRect" presStyleLbl="revTx" presStyleIdx="0" presStyleCnt="3" custLinFactNeighborX="7932" custLinFactNeighborY="-874">
        <dgm:presLayoutVars>
          <dgm:chMax val="1"/>
          <dgm:chPref val="1"/>
        </dgm:presLayoutVars>
      </dgm:prSet>
      <dgm:spPr/>
    </dgm:pt>
    <dgm:pt modelId="{D5D6195C-E7AD-4178-972A-A2D102108149}" type="pres">
      <dgm:prSet presAssocID="{BA6C6579-D9E1-497F-996A-2DF488F9D8E4}" presName="sibTrans" presStyleCnt="0"/>
      <dgm:spPr/>
    </dgm:pt>
    <dgm:pt modelId="{5F0179C8-9230-4AF4-AF00-8791042DFEDE}" type="pres">
      <dgm:prSet presAssocID="{296E6021-A8BC-481B-8255-175FE8BAAEE6}" presName="compNode" presStyleCnt="0"/>
      <dgm:spPr/>
    </dgm:pt>
    <dgm:pt modelId="{14A41A56-6810-4327-8E0F-EF43B1CBA8A8}" type="pres">
      <dgm:prSet presAssocID="{296E6021-A8BC-481B-8255-175FE8BAAEE6}" presName="iconBgRect" presStyleLbl="bgShp" presStyleIdx="1" presStyleCnt="3"/>
      <dgm:spPr>
        <a:xfrm>
          <a:off x="3712115" y="227151"/>
          <a:ext cx="1612687" cy="1612687"/>
        </a:xfrm>
        <a:prstGeom prst="round2DiagRect">
          <a:avLst>
            <a:gd name="adj1" fmla="val 29727"/>
            <a:gd name="adj2" fmla="val 0"/>
          </a:avLst>
        </a:prstGeom>
        <a:solidFill>
          <a:srgbClr val="CCCCCD">
            <a:alpha val="50196"/>
          </a:srgbClr>
        </a:solidFill>
        <a:ln>
          <a:noFill/>
        </a:ln>
        <a:effectLst/>
      </dgm:spPr>
    </dgm:pt>
    <dgm:pt modelId="{872EDB30-7557-41CD-9E1A-D180E9E2ABC5}" type="pres">
      <dgm:prSet presAssocID="{296E6021-A8BC-481B-8255-175FE8BAAEE6}" presName="iconRect" presStyleLbl="node1" presStyleIdx="1" presStyleCnt="3"/>
      <dgm:spPr>
        <a:xfrm>
          <a:off x="4055803" y="570839"/>
          <a:ext cx="925312" cy="925312"/>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a:effectLst>
          <a:outerShdw blurRad="57150" dist="19050" dir="5400000" algn="ctr" rotWithShape="0">
            <a:srgbClr val="000000">
              <a:alpha val="63000"/>
            </a:srgbClr>
          </a:outerShdw>
        </a:effectLst>
      </dgm:spPr>
    </dgm:pt>
    <dgm:pt modelId="{349B982D-2883-457E-BB4F-C0B976C01A2D}" type="pres">
      <dgm:prSet presAssocID="{296E6021-A8BC-481B-8255-175FE8BAAEE6}" presName="spaceRect" presStyleCnt="0"/>
      <dgm:spPr/>
    </dgm:pt>
    <dgm:pt modelId="{D3FDA0FE-ECC4-41B5-84AB-0D2028313628}" type="pres">
      <dgm:prSet presAssocID="{296E6021-A8BC-481B-8255-175FE8BAAEE6}" presName="textRect" presStyleLbl="revTx" presStyleIdx="1" presStyleCnt="3">
        <dgm:presLayoutVars>
          <dgm:chMax val="1"/>
          <dgm:chPref val="1"/>
        </dgm:presLayoutVars>
      </dgm:prSet>
      <dgm:spPr/>
    </dgm:pt>
    <dgm:pt modelId="{D714FA40-BAC1-4557-9ABA-9688224E7A6D}" type="pres">
      <dgm:prSet presAssocID="{08E119FC-B4D9-4B49-A33E-9382D487BC29}" presName="sibTrans" presStyleCnt="0"/>
      <dgm:spPr/>
    </dgm:pt>
    <dgm:pt modelId="{DF124F44-1909-4DC7-89DA-A87CF9C2D7ED}" type="pres">
      <dgm:prSet presAssocID="{2192E8BE-1AE1-49C6-8FA4-56ACCA388AD2}" presName="compNode" presStyleCnt="0"/>
      <dgm:spPr/>
    </dgm:pt>
    <dgm:pt modelId="{0F7D0737-9E6A-414B-8E0A-C30D036393AF}" type="pres">
      <dgm:prSet presAssocID="{2192E8BE-1AE1-49C6-8FA4-56ACCA388AD2}" presName="iconBgRect" presStyleLbl="bgShp" presStyleIdx="2" presStyleCnt="3" custLinFactNeighborX="-13085" custLinFactNeighborY="2979"/>
      <dgm:spPr>
        <a:xfrm>
          <a:off x="6607501" y="275193"/>
          <a:ext cx="1612687" cy="1612687"/>
        </a:xfrm>
        <a:prstGeom prst="round2DiagRect">
          <a:avLst>
            <a:gd name="adj1" fmla="val 29727"/>
            <a:gd name="adj2" fmla="val 0"/>
          </a:avLst>
        </a:prstGeom>
        <a:solidFill>
          <a:srgbClr val="CCCCCD">
            <a:alpha val="50196"/>
          </a:srgbClr>
        </a:solidFill>
        <a:ln>
          <a:noFill/>
        </a:ln>
        <a:effectLst/>
      </dgm:spPr>
    </dgm:pt>
    <dgm:pt modelId="{27B8EA92-6185-499A-B420-3E7A80E851B0}" type="pres">
      <dgm:prSet presAssocID="{2192E8BE-1AE1-49C6-8FA4-56ACCA388AD2}" presName="iconRect" presStyleLbl="node1" presStyleIdx="2" presStyleCnt="3" custLinFactNeighborX="-22805" custLinFactNeighborY="5193"/>
      <dgm:spPr>
        <a:xfrm>
          <a:off x="6951191" y="618890"/>
          <a:ext cx="925312" cy="9253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a:effectLst>
          <a:outerShdw blurRad="57150" dist="19050" dir="5400000" algn="ctr" rotWithShape="0">
            <a:srgbClr val="000000">
              <a:alpha val="63000"/>
            </a:srgbClr>
          </a:outerShdw>
        </a:effectLst>
      </dgm:spPr>
      <dgm:extLst>
        <a:ext uri="{E40237B7-FDA0-4F09-8148-C483321AD2D9}">
          <dgm14:cNvPr xmlns:dgm14="http://schemas.microsoft.com/office/drawing/2010/diagram" id="0" name="" descr="Highway scene"/>
        </a:ext>
      </dgm:extLst>
    </dgm:pt>
    <dgm:pt modelId="{439EFD3C-2BB1-433F-B372-61D183AB7776}" type="pres">
      <dgm:prSet presAssocID="{2192E8BE-1AE1-49C6-8FA4-56ACCA388AD2}" presName="spaceRect" presStyleCnt="0"/>
      <dgm:spPr/>
    </dgm:pt>
    <dgm:pt modelId="{110B8C84-9784-4906-884F-6344C1ED0B47}" type="pres">
      <dgm:prSet presAssocID="{2192E8BE-1AE1-49C6-8FA4-56ACCA388AD2}" presName="textRect" presStyleLbl="revTx" presStyleIdx="2" presStyleCnt="3" custScaleX="88317" custLinFactNeighborX="-7450" custLinFactNeighborY="868">
        <dgm:presLayoutVars>
          <dgm:chMax val="1"/>
          <dgm:chPref val="1"/>
        </dgm:presLayoutVars>
      </dgm:prSet>
      <dgm:spPr/>
    </dgm:pt>
  </dgm:ptLst>
  <dgm:cxnLst>
    <dgm:cxn modelId="{1D9B6B02-621A-4CE5-AF41-47B89A73C7D8}" srcId="{79EEC1B8-F962-45C6-9AD4-2BEBD98E50E8}" destId="{2192E8BE-1AE1-49C6-8FA4-56ACCA388AD2}" srcOrd="2" destOrd="0" parTransId="{B38D31D3-50D5-4D7D-9BB4-6F320CB54291}" sibTransId="{5158811B-54B9-4076-A3E3-A842009F0C05}"/>
    <dgm:cxn modelId="{7E046A3B-1CD9-482F-9049-11B135DD8D6D}" srcId="{79EEC1B8-F962-45C6-9AD4-2BEBD98E50E8}" destId="{296E6021-A8BC-481B-8255-175FE8BAAEE6}" srcOrd="1" destOrd="0" parTransId="{30CDA674-97A1-4858-B265-4946AB70423C}" sibTransId="{08E119FC-B4D9-4B49-A33E-9382D487BC29}"/>
    <dgm:cxn modelId="{8B4E2B84-4DE0-49F7-9418-164751090707}" srcId="{79EEC1B8-F962-45C6-9AD4-2BEBD98E50E8}" destId="{0C0C3A66-C315-4F5F-A6FA-9993B4F2F93B}" srcOrd="0" destOrd="0" parTransId="{BA1202C2-9EC5-4B0F-B373-EDF783EC3BD8}" sibTransId="{BA6C6579-D9E1-497F-996A-2DF488F9D8E4}"/>
    <dgm:cxn modelId="{7EC61299-FA74-41DC-ABBC-630ACAFDBDB0}" type="presOf" srcId="{79EEC1B8-F962-45C6-9AD4-2BEBD98E50E8}" destId="{D947A7DD-EEDE-4299-A71A-B19841D2E555}" srcOrd="0" destOrd="0" presId="urn:microsoft.com/office/officeart/2018/5/layout/IconLeafLabelList"/>
    <dgm:cxn modelId="{7DABF69E-60B1-4215-8AF6-BBE322F34522}" type="presOf" srcId="{0C0C3A66-C315-4F5F-A6FA-9993B4F2F93B}" destId="{2945EFCD-00BB-451B-AC9D-096DF5CDCEC1}" srcOrd="0" destOrd="0" presId="urn:microsoft.com/office/officeart/2018/5/layout/IconLeafLabelList"/>
    <dgm:cxn modelId="{BB5B41A4-44CA-48F7-82D7-B21B6EC260A4}" type="presOf" srcId="{2192E8BE-1AE1-49C6-8FA4-56ACCA388AD2}" destId="{110B8C84-9784-4906-884F-6344C1ED0B47}" srcOrd="0" destOrd="0" presId="urn:microsoft.com/office/officeart/2018/5/layout/IconLeafLabelList"/>
    <dgm:cxn modelId="{7DBFF2AC-3A07-43B5-9F55-3F8FE7B7316B}" type="presOf" srcId="{296E6021-A8BC-481B-8255-175FE8BAAEE6}" destId="{D3FDA0FE-ECC4-41B5-84AB-0D2028313628}" srcOrd="0" destOrd="0" presId="urn:microsoft.com/office/officeart/2018/5/layout/IconLeafLabelList"/>
    <dgm:cxn modelId="{045A74D8-90C5-4FBC-A8B9-2528AE8C9E8C}" type="presParOf" srcId="{D947A7DD-EEDE-4299-A71A-B19841D2E555}" destId="{C17567FC-66A5-4FC2-B5E4-DB4EAA4F2ECC}" srcOrd="0" destOrd="0" presId="urn:microsoft.com/office/officeart/2018/5/layout/IconLeafLabelList"/>
    <dgm:cxn modelId="{6C3C5CBF-EBE7-455A-AE22-D8200E407E67}" type="presParOf" srcId="{C17567FC-66A5-4FC2-B5E4-DB4EAA4F2ECC}" destId="{2986769C-9645-4A67-9F6B-976377FC7365}" srcOrd="0" destOrd="0" presId="urn:microsoft.com/office/officeart/2018/5/layout/IconLeafLabelList"/>
    <dgm:cxn modelId="{D6A6B4C3-9A1D-4309-9EB1-D1B944F65CAE}" type="presParOf" srcId="{C17567FC-66A5-4FC2-B5E4-DB4EAA4F2ECC}" destId="{D67E2F3C-72B7-4C60-846F-A705D77CEBA3}" srcOrd="1" destOrd="0" presId="urn:microsoft.com/office/officeart/2018/5/layout/IconLeafLabelList"/>
    <dgm:cxn modelId="{B77588FC-881B-4DFA-86CA-1497E5BCE76C}" type="presParOf" srcId="{C17567FC-66A5-4FC2-B5E4-DB4EAA4F2ECC}" destId="{B3372762-5FA9-4F64-BF81-A3EA173D3388}" srcOrd="2" destOrd="0" presId="urn:microsoft.com/office/officeart/2018/5/layout/IconLeafLabelList"/>
    <dgm:cxn modelId="{C45499CD-F19F-4813-BC45-A0EEA85D3BF6}" type="presParOf" srcId="{C17567FC-66A5-4FC2-B5E4-DB4EAA4F2ECC}" destId="{2945EFCD-00BB-451B-AC9D-096DF5CDCEC1}" srcOrd="3" destOrd="0" presId="urn:microsoft.com/office/officeart/2018/5/layout/IconLeafLabelList"/>
    <dgm:cxn modelId="{9FE1798A-B888-44B1-A624-5B3BDA5287F0}" type="presParOf" srcId="{D947A7DD-EEDE-4299-A71A-B19841D2E555}" destId="{D5D6195C-E7AD-4178-972A-A2D102108149}" srcOrd="1" destOrd="0" presId="urn:microsoft.com/office/officeart/2018/5/layout/IconLeafLabelList"/>
    <dgm:cxn modelId="{68847BF1-A10B-4C56-87EC-3586AF93C54E}" type="presParOf" srcId="{D947A7DD-EEDE-4299-A71A-B19841D2E555}" destId="{5F0179C8-9230-4AF4-AF00-8791042DFEDE}" srcOrd="2" destOrd="0" presId="urn:microsoft.com/office/officeart/2018/5/layout/IconLeafLabelList"/>
    <dgm:cxn modelId="{81241265-9092-4188-97C6-1DDE76DA52FE}" type="presParOf" srcId="{5F0179C8-9230-4AF4-AF00-8791042DFEDE}" destId="{14A41A56-6810-4327-8E0F-EF43B1CBA8A8}" srcOrd="0" destOrd="0" presId="urn:microsoft.com/office/officeart/2018/5/layout/IconLeafLabelList"/>
    <dgm:cxn modelId="{CAEF6DD6-249F-4DBA-9BF3-F2104CD415B7}" type="presParOf" srcId="{5F0179C8-9230-4AF4-AF00-8791042DFEDE}" destId="{872EDB30-7557-41CD-9E1A-D180E9E2ABC5}" srcOrd="1" destOrd="0" presId="urn:microsoft.com/office/officeart/2018/5/layout/IconLeafLabelList"/>
    <dgm:cxn modelId="{62CAED13-9205-4BE7-8C79-509BCC8229BF}" type="presParOf" srcId="{5F0179C8-9230-4AF4-AF00-8791042DFEDE}" destId="{349B982D-2883-457E-BB4F-C0B976C01A2D}" srcOrd="2" destOrd="0" presId="urn:microsoft.com/office/officeart/2018/5/layout/IconLeafLabelList"/>
    <dgm:cxn modelId="{799EE0DF-2C54-44F1-BC27-FA1F5F452A13}" type="presParOf" srcId="{5F0179C8-9230-4AF4-AF00-8791042DFEDE}" destId="{D3FDA0FE-ECC4-41B5-84AB-0D2028313628}" srcOrd="3" destOrd="0" presId="urn:microsoft.com/office/officeart/2018/5/layout/IconLeafLabelList"/>
    <dgm:cxn modelId="{C7A09DAC-1321-4C33-B61C-58317E364AF3}" type="presParOf" srcId="{D947A7DD-EEDE-4299-A71A-B19841D2E555}" destId="{D714FA40-BAC1-4557-9ABA-9688224E7A6D}" srcOrd="3" destOrd="0" presId="urn:microsoft.com/office/officeart/2018/5/layout/IconLeafLabelList"/>
    <dgm:cxn modelId="{A3987CFB-C168-44A7-A615-B164680B47F8}" type="presParOf" srcId="{D947A7DD-EEDE-4299-A71A-B19841D2E555}" destId="{DF124F44-1909-4DC7-89DA-A87CF9C2D7ED}" srcOrd="4" destOrd="0" presId="urn:microsoft.com/office/officeart/2018/5/layout/IconLeafLabelList"/>
    <dgm:cxn modelId="{3521E960-F590-4303-A475-9165727EBC55}" type="presParOf" srcId="{DF124F44-1909-4DC7-89DA-A87CF9C2D7ED}" destId="{0F7D0737-9E6A-414B-8E0A-C30D036393AF}" srcOrd="0" destOrd="0" presId="urn:microsoft.com/office/officeart/2018/5/layout/IconLeafLabelList"/>
    <dgm:cxn modelId="{E7BA3F7C-CB42-44CF-990D-3FFC9EFF4018}" type="presParOf" srcId="{DF124F44-1909-4DC7-89DA-A87CF9C2D7ED}" destId="{27B8EA92-6185-499A-B420-3E7A80E851B0}" srcOrd="1" destOrd="0" presId="urn:microsoft.com/office/officeart/2018/5/layout/IconLeafLabelList"/>
    <dgm:cxn modelId="{C638E288-DB53-4609-A201-2A2A00129E40}" type="presParOf" srcId="{DF124F44-1909-4DC7-89DA-A87CF9C2D7ED}" destId="{439EFD3C-2BB1-433F-B372-61D183AB7776}" srcOrd="2" destOrd="0" presId="urn:microsoft.com/office/officeart/2018/5/layout/IconLeafLabelList"/>
    <dgm:cxn modelId="{D3061BD9-872E-4E7C-8C68-AE7D9B58D083}" type="presParOf" srcId="{DF124F44-1909-4DC7-89DA-A87CF9C2D7ED}" destId="{110B8C84-9784-4906-884F-6344C1ED0B47}" srcOrd="3" destOrd="0" presId="urn:microsoft.com/office/officeart/2018/5/layout/IconLeafLabel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EEC1B8-F962-45C6-9AD4-2BEBD98E50E8}" type="doc">
      <dgm:prSet loTypeId="urn:microsoft.com/office/officeart/2018/5/layout/IconLeafLabelList" loCatId="icon" qsTypeId="urn:microsoft.com/office/officeart/2005/8/quickstyle/simple5" qsCatId="simple" csTypeId="urn:microsoft.com/office/officeart/2005/8/colors/accent1_2" csCatId="accent1" phldr="1"/>
      <dgm:spPr/>
      <dgm:t>
        <a:bodyPr/>
        <a:lstStyle/>
        <a:p>
          <a:endParaRPr lang="en-US"/>
        </a:p>
      </dgm:t>
    </dgm:pt>
    <dgm:pt modelId="{0C0C3A66-C315-4F5F-A6FA-9993B4F2F93B}">
      <dgm:prSet phldrT="[Text]" custT="1"/>
      <dgm:spPr>
        <a:xfrm>
          <a:off x="299880" y="2327993"/>
          <a:ext cx="2643750" cy="1620000"/>
        </a:xfrm>
        <a:prstGeom prst="rect">
          <a:avLst/>
        </a:prstGeom>
        <a:noFill/>
        <a:ln>
          <a:noFill/>
        </a:ln>
        <a:effectLst/>
      </dgm:spPr>
      <dgm:t>
        <a:bodyPr/>
        <a:lstStyle/>
        <a:p>
          <a:pPr>
            <a:lnSpc>
              <a:spcPct val="100000"/>
            </a:lnSpc>
            <a:buNone/>
            <a:defRPr cap="all"/>
          </a:pPr>
          <a:r>
            <a:rPr lang="en-US" sz="1400" b="0" cap="none" dirty="0">
              <a:solidFill>
                <a:srgbClr val="141C33"/>
              </a:solidFill>
              <a:latin typeface="Arial" panose="020B0604020202020204" pitchFamily="34" charset="0"/>
              <a:ea typeface="+mn-ea"/>
              <a:cs typeface="+mn-cs"/>
            </a:rPr>
            <a:t>We cannot move forward towards a climate stable future without renewable energy.</a:t>
          </a:r>
        </a:p>
        <a:p>
          <a:pPr>
            <a:lnSpc>
              <a:spcPct val="100000"/>
            </a:lnSpc>
            <a:buNone/>
            <a:defRPr cap="all"/>
          </a:pPr>
          <a:r>
            <a:rPr lang="en-US" sz="1400" b="0" cap="none" dirty="0">
              <a:solidFill>
                <a:srgbClr val="141C33"/>
              </a:solidFill>
              <a:latin typeface="Arial" panose="020B0604020202020204" pitchFamily="34" charset="0"/>
              <a:ea typeface="+mn-ea"/>
              <a:cs typeface="+mn-cs"/>
            </a:rPr>
            <a:t>Smart solar siting is an opportunity to improve overall farm viability and keep farmland from further sale or development.</a:t>
          </a:r>
        </a:p>
      </dgm:t>
    </dgm:pt>
    <dgm:pt modelId="{BA1202C2-9EC5-4B0F-B373-EDF783EC3BD8}" type="parTrans" cxnId="{8B4E2B84-4DE0-49F7-9418-164751090707}">
      <dgm:prSet/>
      <dgm:spPr/>
      <dgm:t>
        <a:bodyPr/>
        <a:lstStyle/>
        <a:p>
          <a:endParaRPr lang="en-US"/>
        </a:p>
      </dgm:t>
    </dgm:pt>
    <dgm:pt modelId="{BA6C6579-D9E1-497F-996A-2DF488F9D8E4}" type="sibTrans" cxnId="{8B4E2B84-4DE0-49F7-9418-164751090707}">
      <dgm:prSet/>
      <dgm:spPr/>
      <dgm:t>
        <a:bodyPr/>
        <a:lstStyle/>
        <a:p>
          <a:endParaRPr lang="en-US"/>
        </a:p>
      </dgm:t>
    </dgm:pt>
    <dgm:pt modelId="{296E6021-A8BC-481B-8255-175FE8BAAEE6}">
      <dgm:prSet phldrT="[Text]" custT="1"/>
      <dgm:spPr>
        <a:xfrm>
          <a:off x="3196584" y="2342152"/>
          <a:ext cx="2643750" cy="1620000"/>
        </a:xfrm>
        <a:prstGeom prst="rect">
          <a:avLst/>
        </a:prstGeom>
        <a:noFill/>
        <a:ln>
          <a:noFill/>
        </a:ln>
        <a:effectLst/>
      </dgm:spPr>
      <dgm:t>
        <a:bodyPr/>
        <a:lstStyle/>
        <a:p>
          <a:pPr>
            <a:lnSpc>
              <a:spcPct val="100000"/>
            </a:lnSpc>
            <a:buNone/>
            <a:defRPr cap="all"/>
          </a:pPr>
          <a:r>
            <a:rPr lang="en-US" sz="1400" b="0" cap="none" dirty="0">
              <a:solidFill>
                <a:srgbClr val="141C33"/>
              </a:solidFill>
              <a:latin typeface="Arial" panose="020B0604020202020204" pitchFamily="34" charset="0"/>
              <a:ea typeface="+mn-ea"/>
              <a:cs typeface="+mn-cs"/>
            </a:rPr>
            <a:t>We cannot feed ourselves in the future without sufficient productive farmland.</a:t>
          </a:r>
        </a:p>
        <a:p>
          <a:pPr>
            <a:lnSpc>
              <a:spcPct val="100000"/>
            </a:lnSpc>
            <a:buNone/>
            <a:defRPr cap="all"/>
          </a:pPr>
          <a:r>
            <a:rPr lang="en-US" sz="1400" b="0" cap="none" dirty="0">
              <a:solidFill>
                <a:srgbClr val="141C33"/>
              </a:solidFill>
              <a:latin typeface="Arial" panose="020B0604020202020204" pitchFamily="34" charset="0"/>
              <a:ea typeface="+mn-ea"/>
              <a:cs typeface="+mn-cs"/>
            </a:rPr>
            <a:t>As the climate worsens, we will continue to lose significant acreage and productivity of our farmland. </a:t>
          </a:r>
        </a:p>
      </dgm:t>
    </dgm:pt>
    <dgm:pt modelId="{30CDA674-97A1-4858-B265-4946AB70423C}" type="parTrans" cxnId="{7E046A3B-1CD9-482F-9049-11B135DD8D6D}">
      <dgm:prSet/>
      <dgm:spPr/>
      <dgm:t>
        <a:bodyPr/>
        <a:lstStyle/>
        <a:p>
          <a:endParaRPr lang="en-US"/>
        </a:p>
      </dgm:t>
    </dgm:pt>
    <dgm:pt modelId="{08E119FC-B4D9-4B49-A33E-9382D487BC29}" type="sibTrans" cxnId="{7E046A3B-1CD9-482F-9049-11B135DD8D6D}">
      <dgm:prSet/>
      <dgm:spPr/>
      <dgm:t>
        <a:bodyPr/>
        <a:lstStyle/>
        <a:p>
          <a:endParaRPr lang="en-US"/>
        </a:p>
      </dgm:t>
    </dgm:pt>
    <dgm:pt modelId="{2192E8BE-1AE1-49C6-8FA4-56ACCA388AD2}">
      <dgm:prSet phldrT="[Text]" custT="1"/>
      <dgm:spPr>
        <a:xfrm>
          <a:off x="6260466" y="2356213"/>
          <a:ext cx="2334880" cy="1620000"/>
        </a:xfrm>
        <a:prstGeom prst="rect">
          <a:avLst/>
        </a:prstGeom>
        <a:noFill/>
        <a:ln>
          <a:noFill/>
        </a:ln>
        <a:effectLst/>
      </dgm:spPr>
      <dgm:t>
        <a:bodyPr/>
        <a:lstStyle/>
        <a:p>
          <a:pPr>
            <a:lnSpc>
              <a:spcPct val="100000"/>
            </a:lnSpc>
            <a:buNone/>
            <a:defRPr cap="all"/>
          </a:pPr>
          <a:r>
            <a:rPr lang="en-US" sz="1400" b="0" cap="none" dirty="0">
              <a:solidFill>
                <a:srgbClr val="141C33"/>
              </a:solidFill>
              <a:latin typeface="Arial" panose="020B0604020202020204" pitchFamily="34" charset="0"/>
              <a:ea typeface="+mn-ea"/>
              <a:cs typeface="+mn-cs"/>
            </a:rPr>
            <a:t>The path forward together takes careful consideration, compromise, and cooperation.</a:t>
          </a:r>
        </a:p>
        <a:p>
          <a:pPr>
            <a:lnSpc>
              <a:spcPct val="100000"/>
            </a:lnSpc>
            <a:buNone/>
            <a:defRPr cap="all"/>
          </a:pPr>
          <a:endParaRPr lang="en-US" sz="1400" b="0" cap="none" dirty="0">
            <a:solidFill>
              <a:srgbClr val="141C33"/>
            </a:solidFill>
            <a:latin typeface="Arial" panose="020B0604020202020204" pitchFamily="34" charset="0"/>
            <a:ea typeface="+mn-ea"/>
            <a:cs typeface="+mn-cs"/>
          </a:endParaRPr>
        </a:p>
        <a:p>
          <a:pPr>
            <a:lnSpc>
              <a:spcPct val="100000"/>
            </a:lnSpc>
            <a:buNone/>
            <a:defRPr cap="all"/>
          </a:pPr>
          <a:r>
            <a:rPr lang="en-US" sz="1400" b="0" cap="none" dirty="0">
              <a:solidFill>
                <a:srgbClr val="141C33"/>
              </a:solidFill>
              <a:latin typeface="Arial" panose="020B0604020202020204" pitchFamily="34" charset="0"/>
              <a:ea typeface="+mn-ea"/>
              <a:cs typeface="+mn-cs"/>
            </a:rPr>
            <a:t>It starts with communication</a:t>
          </a:r>
          <a:r>
            <a:rPr lang="en-US" sz="1400" b="1" cap="all" dirty="0">
              <a:solidFill>
                <a:srgbClr val="141C33"/>
              </a:solidFill>
              <a:latin typeface="Arial" panose="020B0604020202020204" pitchFamily="34" charset="0"/>
              <a:ea typeface="+mn-ea"/>
              <a:cs typeface="+mn-cs"/>
            </a:rPr>
            <a:t>.</a:t>
          </a:r>
        </a:p>
      </dgm:t>
    </dgm:pt>
    <dgm:pt modelId="{B38D31D3-50D5-4D7D-9BB4-6F320CB54291}" type="parTrans" cxnId="{1D9B6B02-621A-4CE5-AF41-47B89A73C7D8}">
      <dgm:prSet/>
      <dgm:spPr/>
      <dgm:t>
        <a:bodyPr/>
        <a:lstStyle/>
        <a:p>
          <a:endParaRPr lang="en-US"/>
        </a:p>
      </dgm:t>
    </dgm:pt>
    <dgm:pt modelId="{5158811B-54B9-4076-A3E3-A842009F0C05}" type="sibTrans" cxnId="{1D9B6B02-621A-4CE5-AF41-47B89A73C7D8}">
      <dgm:prSet/>
      <dgm:spPr/>
      <dgm:t>
        <a:bodyPr/>
        <a:lstStyle/>
        <a:p>
          <a:endParaRPr lang="en-US"/>
        </a:p>
      </dgm:t>
    </dgm:pt>
    <dgm:pt modelId="{D947A7DD-EEDE-4299-A71A-B19841D2E555}" type="pres">
      <dgm:prSet presAssocID="{79EEC1B8-F962-45C6-9AD4-2BEBD98E50E8}" presName="root" presStyleCnt="0">
        <dgm:presLayoutVars>
          <dgm:dir/>
          <dgm:resizeHandles val="exact"/>
        </dgm:presLayoutVars>
      </dgm:prSet>
      <dgm:spPr/>
    </dgm:pt>
    <dgm:pt modelId="{C17567FC-66A5-4FC2-B5E4-DB4EAA4F2ECC}" type="pres">
      <dgm:prSet presAssocID="{0C0C3A66-C315-4F5F-A6FA-9993B4F2F93B}" presName="compNode" presStyleCnt="0"/>
      <dgm:spPr/>
    </dgm:pt>
    <dgm:pt modelId="{2986769C-9645-4A67-9F6B-976377FC7365}" type="pres">
      <dgm:prSet presAssocID="{0C0C3A66-C315-4F5F-A6FA-9993B4F2F93B}" presName="iconBgRect" presStyleLbl="bgShp" presStyleIdx="0" presStyleCnt="3" custLinFactNeighborX="13004" custLinFactNeighborY="3854"/>
      <dgm:spPr>
        <a:xfrm>
          <a:off x="815423" y="289304"/>
          <a:ext cx="1612687" cy="1612687"/>
        </a:xfrm>
        <a:prstGeom prst="round2DiagRect">
          <a:avLst>
            <a:gd name="adj1" fmla="val 29727"/>
            <a:gd name="adj2" fmla="val 0"/>
          </a:avLst>
        </a:prstGeom>
        <a:solidFill>
          <a:srgbClr val="CCCCCD">
            <a:alpha val="40000"/>
          </a:srgbClr>
        </a:solidFill>
        <a:ln>
          <a:noFill/>
        </a:ln>
        <a:effectLst/>
      </dgm:spPr>
    </dgm:pt>
    <dgm:pt modelId="{D67E2F3C-72B7-4C60-846F-A705D77CEBA3}" type="pres">
      <dgm:prSet presAssocID="{0C0C3A66-C315-4F5F-A6FA-9993B4F2F93B}" presName="iconRect" presStyleLbl="node1" presStyleIdx="0" presStyleCnt="3" custLinFactNeighborX="22664" custLinFactNeighborY="6717"/>
      <dgm:spPr>
        <a:xfrm>
          <a:off x="1159109" y="632992"/>
          <a:ext cx="925312" cy="9253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7150" dist="19050" dir="5400000" algn="ctr" rotWithShape="0">
            <a:srgbClr val="000000">
              <a:alpha val="63000"/>
            </a:srgbClr>
          </a:outerShdw>
        </a:effectLst>
      </dgm:spPr>
      <dgm:extLst>
        <a:ext uri="{E40237B7-FDA0-4F09-8148-C483321AD2D9}">
          <dgm14:cNvPr xmlns:dgm14="http://schemas.microsoft.com/office/drawing/2010/diagram" id="0" name="" descr="Sun"/>
        </a:ext>
      </dgm:extLst>
    </dgm:pt>
    <dgm:pt modelId="{B3372762-5FA9-4F64-BF81-A3EA173D3388}" type="pres">
      <dgm:prSet presAssocID="{0C0C3A66-C315-4F5F-A6FA-9993B4F2F93B}" presName="spaceRect" presStyleCnt="0"/>
      <dgm:spPr/>
    </dgm:pt>
    <dgm:pt modelId="{2945EFCD-00BB-451B-AC9D-096DF5CDCEC1}" type="pres">
      <dgm:prSet presAssocID="{0C0C3A66-C315-4F5F-A6FA-9993B4F2F93B}" presName="textRect" presStyleLbl="revTx" presStyleIdx="0" presStyleCnt="3" custLinFactNeighborX="7932" custLinFactNeighborY="-874">
        <dgm:presLayoutVars>
          <dgm:chMax val="1"/>
          <dgm:chPref val="1"/>
        </dgm:presLayoutVars>
      </dgm:prSet>
      <dgm:spPr/>
    </dgm:pt>
    <dgm:pt modelId="{D5D6195C-E7AD-4178-972A-A2D102108149}" type="pres">
      <dgm:prSet presAssocID="{BA6C6579-D9E1-497F-996A-2DF488F9D8E4}" presName="sibTrans" presStyleCnt="0"/>
      <dgm:spPr/>
    </dgm:pt>
    <dgm:pt modelId="{5F0179C8-9230-4AF4-AF00-8791042DFEDE}" type="pres">
      <dgm:prSet presAssocID="{296E6021-A8BC-481B-8255-175FE8BAAEE6}" presName="compNode" presStyleCnt="0"/>
      <dgm:spPr/>
    </dgm:pt>
    <dgm:pt modelId="{14A41A56-6810-4327-8E0F-EF43B1CBA8A8}" type="pres">
      <dgm:prSet presAssocID="{296E6021-A8BC-481B-8255-175FE8BAAEE6}" presName="iconBgRect" presStyleLbl="bgShp" presStyleIdx="1" presStyleCnt="3"/>
      <dgm:spPr>
        <a:xfrm>
          <a:off x="3712115" y="227151"/>
          <a:ext cx="1612687" cy="1612687"/>
        </a:xfrm>
        <a:prstGeom prst="round2DiagRect">
          <a:avLst>
            <a:gd name="adj1" fmla="val 29727"/>
            <a:gd name="adj2" fmla="val 0"/>
          </a:avLst>
        </a:prstGeom>
        <a:solidFill>
          <a:srgbClr val="CCCCCD">
            <a:alpha val="50196"/>
          </a:srgbClr>
        </a:solidFill>
        <a:ln>
          <a:noFill/>
        </a:ln>
        <a:effectLst/>
      </dgm:spPr>
    </dgm:pt>
    <dgm:pt modelId="{872EDB30-7557-41CD-9E1A-D180E9E2ABC5}" type="pres">
      <dgm:prSet presAssocID="{296E6021-A8BC-481B-8255-175FE8BAAEE6}" presName="iconRect" presStyleLbl="node1" presStyleIdx="1" presStyleCnt="3"/>
      <dgm:spPr>
        <a:xfrm>
          <a:off x="4055803" y="570839"/>
          <a:ext cx="925312" cy="925312"/>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a:effectLst>
          <a:outerShdw blurRad="57150" dist="19050" dir="5400000" algn="ctr" rotWithShape="0">
            <a:srgbClr val="000000">
              <a:alpha val="63000"/>
            </a:srgbClr>
          </a:outerShdw>
        </a:effectLst>
      </dgm:spPr>
    </dgm:pt>
    <dgm:pt modelId="{349B982D-2883-457E-BB4F-C0B976C01A2D}" type="pres">
      <dgm:prSet presAssocID="{296E6021-A8BC-481B-8255-175FE8BAAEE6}" presName="spaceRect" presStyleCnt="0"/>
      <dgm:spPr/>
    </dgm:pt>
    <dgm:pt modelId="{D3FDA0FE-ECC4-41B5-84AB-0D2028313628}" type="pres">
      <dgm:prSet presAssocID="{296E6021-A8BC-481B-8255-175FE8BAAEE6}" presName="textRect" presStyleLbl="revTx" presStyleIdx="1" presStyleCnt="3">
        <dgm:presLayoutVars>
          <dgm:chMax val="1"/>
          <dgm:chPref val="1"/>
        </dgm:presLayoutVars>
      </dgm:prSet>
      <dgm:spPr/>
    </dgm:pt>
    <dgm:pt modelId="{D714FA40-BAC1-4557-9ABA-9688224E7A6D}" type="pres">
      <dgm:prSet presAssocID="{08E119FC-B4D9-4B49-A33E-9382D487BC29}" presName="sibTrans" presStyleCnt="0"/>
      <dgm:spPr/>
    </dgm:pt>
    <dgm:pt modelId="{DF124F44-1909-4DC7-89DA-A87CF9C2D7ED}" type="pres">
      <dgm:prSet presAssocID="{2192E8BE-1AE1-49C6-8FA4-56ACCA388AD2}" presName="compNode" presStyleCnt="0"/>
      <dgm:spPr/>
    </dgm:pt>
    <dgm:pt modelId="{0F7D0737-9E6A-414B-8E0A-C30D036393AF}" type="pres">
      <dgm:prSet presAssocID="{2192E8BE-1AE1-49C6-8FA4-56ACCA388AD2}" presName="iconBgRect" presStyleLbl="bgShp" presStyleIdx="2" presStyleCnt="3" custLinFactNeighborX="-13085" custLinFactNeighborY="2979"/>
      <dgm:spPr>
        <a:xfrm>
          <a:off x="6607501" y="275193"/>
          <a:ext cx="1612687" cy="1612687"/>
        </a:xfrm>
        <a:prstGeom prst="round2DiagRect">
          <a:avLst>
            <a:gd name="adj1" fmla="val 29727"/>
            <a:gd name="adj2" fmla="val 0"/>
          </a:avLst>
        </a:prstGeom>
        <a:solidFill>
          <a:srgbClr val="CCCCCD">
            <a:alpha val="50196"/>
          </a:srgbClr>
        </a:solidFill>
        <a:ln>
          <a:noFill/>
        </a:ln>
        <a:effectLst/>
      </dgm:spPr>
    </dgm:pt>
    <dgm:pt modelId="{27B8EA92-6185-499A-B420-3E7A80E851B0}" type="pres">
      <dgm:prSet presAssocID="{2192E8BE-1AE1-49C6-8FA4-56ACCA388AD2}" presName="iconRect" presStyleLbl="node1" presStyleIdx="2" presStyleCnt="3" custLinFactNeighborX="-22805" custLinFactNeighborY="5193"/>
      <dgm:spPr>
        <a:xfrm>
          <a:off x="6951191" y="618890"/>
          <a:ext cx="925312" cy="9253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a:effectLst>
          <a:outerShdw blurRad="57150" dist="19050" dir="5400000" algn="ctr" rotWithShape="0">
            <a:srgbClr val="000000">
              <a:alpha val="63000"/>
            </a:srgbClr>
          </a:outerShdw>
        </a:effectLst>
      </dgm:spPr>
      <dgm:extLst>
        <a:ext uri="{E40237B7-FDA0-4F09-8148-C483321AD2D9}">
          <dgm14:cNvPr xmlns:dgm14="http://schemas.microsoft.com/office/drawing/2010/diagram" id="0" name="" descr="Highway scene"/>
        </a:ext>
      </dgm:extLst>
    </dgm:pt>
    <dgm:pt modelId="{439EFD3C-2BB1-433F-B372-61D183AB7776}" type="pres">
      <dgm:prSet presAssocID="{2192E8BE-1AE1-49C6-8FA4-56ACCA388AD2}" presName="spaceRect" presStyleCnt="0"/>
      <dgm:spPr/>
    </dgm:pt>
    <dgm:pt modelId="{110B8C84-9784-4906-884F-6344C1ED0B47}" type="pres">
      <dgm:prSet presAssocID="{2192E8BE-1AE1-49C6-8FA4-56ACCA388AD2}" presName="textRect" presStyleLbl="revTx" presStyleIdx="2" presStyleCnt="3" custScaleX="88317" custLinFactNeighborX="-7450" custLinFactNeighborY="868">
        <dgm:presLayoutVars>
          <dgm:chMax val="1"/>
          <dgm:chPref val="1"/>
        </dgm:presLayoutVars>
      </dgm:prSet>
      <dgm:spPr/>
    </dgm:pt>
  </dgm:ptLst>
  <dgm:cxnLst>
    <dgm:cxn modelId="{1D9B6B02-621A-4CE5-AF41-47B89A73C7D8}" srcId="{79EEC1B8-F962-45C6-9AD4-2BEBD98E50E8}" destId="{2192E8BE-1AE1-49C6-8FA4-56ACCA388AD2}" srcOrd="2" destOrd="0" parTransId="{B38D31D3-50D5-4D7D-9BB4-6F320CB54291}" sibTransId="{5158811B-54B9-4076-A3E3-A842009F0C05}"/>
    <dgm:cxn modelId="{7E046A3B-1CD9-482F-9049-11B135DD8D6D}" srcId="{79EEC1B8-F962-45C6-9AD4-2BEBD98E50E8}" destId="{296E6021-A8BC-481B-8255-175FE8BAAEE6}" srcOrd="1" destOrd="0" parTransId="{30CDA674-97A1-4858-B265-4946AB70423C}" sibTransId="{08E119FC-B4D9-4B49-A33E-9382D487BC29}"/>
    <dgm:cxn modelId="{8B4E2B84-4DE0-49F7-9418-164751090707}" srcId="{79EEC1B8-F962-45C6-9AD4-2BEBD98E50E8}" destId="{0C0C3A66-C315-4F5F-A6FA-9993B4F2F93B}" srcOrd="0" destOrd="0" parTransId="{BA1202C2-9EC5-4B0F-B373-EDF783EC3BD8}" sibTransId="{BA6C6579-D9E1-497F-996A-2DF488F9D8E4}"/>
    <dgm:cxn modelId="{7EC61299-FA74-41DC-ABBC-630ACAFDBDB0}" type="presOf" srcId="{79EEC1B8-F962-45C6-9AD4-2BEBD98E50E8}" destId="{D947A7DD-EEDE-4299-A71A-B19841D2E555}" srcOrd="0" destOrd="0" presId="urn:microsoft.com/office/officeart/2018/5/layout/IconLeafLabelList"/>
    <dgm:cxn modelId="{7DABF69E-60B1-4215-8AF6-BBE322F34522}" type="presOf" srcId="{0C0C3A66-C315-4F5F-A6FA-9993B4F2F93B}" destId="{2945EFCD-00BB-451B-AC9D-096DF5CDCEC1}" srcOrd="0" destOrd="0" presId="urn:microsoft.com/office/officeart/2018/5/layout/IconLeafLabelList"/>
    <dgm:cxn modelId="{BB5B41A4-44CA-48F7-82D7-B21B6EC260A4}" type="presOf" srcId="{2192E8BE-1AE1-49C6-8FA4-56ACCA388AD2}" destId="{110B8C84-9784-4906-884F-6344C1ED0B47}" srcOrd="0" destOrd="0" presId="urn:microsoft.com/office/officeart/2018/5/layout/IconLeafLabelList"/>
    <dgm:cxn modelId="{7DBFF2AC-3A07-43B5-9F55-3F8FE7B7316B}" type="presOf" srcId="{296E6021-A8BC-481B-8255-175FE8BAAEE6}" destId="{D3FDA0FE-ECC4-41B5-84AB-0D2028313628}" srcOrd="0" destOrd="0" presId="urn:microsoft.com/office/officeart/2018/5/layout/IconLeafLabelList"/>
    <dgm:cxn modelId="{045A74D8-90C5-4FBC-A8B9-2528AE8C9E8C}" type="presParOf" srcId="{D947A7DD-EEDE-4299-A71A-B19841D2E555}" destId="{C17567FC-66A5-4FC2-B5E4-DB4EAA4F2ECC}" srcOrd="0" destOrd="0" presId="urn:microsoft.com/office/officeart/2018/5/layout/IconLeafLabelList"/>
    <dgm:cxn modelId="{6C3C5CBF-EBE7-455A-AE22-D8200E407E67}" type="presParOf" srcId="{C17567FC-66A5-4FC2-B5E4-DB4EAA4F2ECC}" destId="{2986769C-9645-4A67-9F6B-976377FC7365}" srcOrd="0" destOrd="0" presId="urn:microsoft.com/office/officeart/2018/5/layout/IconLeafLabelList"/>
    <dgm:cxn modelId="{D6A6B4C3-9A1D-4309-9EB1-D1B944F65CAE}" type="presParOf" srcId="{C17567FC-66A5-4FC2-B5E4-DB4EAA4F2ECC}" destId="{D67E2F3C-72B7-4C60-846F-A705D77CEBA3}" srcOrd="1" destOrd="0" presId="urn:microsoft.com/office/officeart/2018/5/layout/IconLeafLabelList"/>
    <dgm:cxn modelId="{B77588FC-881B-4DFA-86CA-1497E5BCE76C}" type="presParOf" srcId="{C17567FC-66A5-4FC2-B5E4-DB4EAA4F2ECC}" destId="{B3372762-5FA9-4F64-BF81-A3EA173D3388}" srcOrd="2" destOrd="0" presId="urn:microsoft.com/office/officeart/2018/5/layout/IconLeafLabelList"/>
    <dgm:cxn modelId="{C45499CD-F19F-4813-BC45-A0EEA85D3BF6}" type="presParOf" srcId="{C17567FC-66A5-4FC2-B5E4-DB4EAA4F2ECC}" destId="{2945EFCD-00BB-451B-AC9D-096DF5CDCEC1}" srcOrd="3" destOrd="0" presId="urn:microsoft.com/office/officeart/2018/5/layout/IconLeafLabelList"/>
    <dgm:cxn modelId="{9FE1798A-B888-44B1-A624-5B3BDA5287F0}" type="presParOf" srcId="{D947A7DD-EEDE-4299-A71A-B19841D2E555}" destId="{D5D6195C-E7AD-4178-972A-A2D102108149}" srcOrd="1" destOrd="0" presId="urn:microsoft.com/office/officeart/2018/5/layout/IconLeafLabelList"/>
    <dgm:cxn modelId="{68847BF1-A10B-4C56-87EC-3586AF93C54E}" type="presParOf" srcId="{D947A7DD-EEDE-4299-A71A-B19841D2E555}" destId="{5F0179C8-9230-4AF4-AF00-8791042DFEDE}" srcOrd="2" destOrd="0" presId="urn:microsoft.com/office/officeart/2018/5/layout/IconLeafLabelList"/>
    <dgm:cxn modelId="{81241265-9092-4188-97C6-1DDE76DA52FE}" type="presParOf" srcId="{5F0179C8-9230-4AF4-AF00-8791042DFEDE}" destId="{14A41A56-6810-4327-8E0F-EF43B1CBA8A8}" srcOrd="0" destOrd="0" presId="urn:microsoft.com/office/officeart/2018/5/layout/IconLeafLabelList"/>
    <dgm:cxn modelId="{CAEF6DD6-249F-4DBA-9BF3-F2104CD415B7}" type="presParOf" srcId="{5F0179C8-9230-4AF4-AF00-8791042DFEDE}" destId="{872EDB30-7557-41CD-9E1A-D180E9E2ABC5}" srcOrd="1" destOrd="0" presId="urn:microsoft.com/office/officeart/2018/5/layout/IconLeafLabelList"/>
    <dgm:cxn modelId="{62CAED13-9205-4BE7-8C79-509BCC8229BF}" type="presParOf" srcId="{5F0179C8-9230-4AF4-AF00-8791042DFEDE}" destId="{349B982D-2883-457E-BB4F-C0B976C01A2D}" srcOrd="2" destOrd="0" presId="urn:microsoft.com/office/officeart/2018/5/layout/IconLeafLabelList"/>
    <dgm:cxn modelId="{799EE0DF-2C54-44F1-BC27-FA1F5F452A13}" type="presParOf" srcId="{5F0179C8-9230-4AF4-AF00-8791042DFEDE}" destId="{D3FDA0FE-ECC4-41B5-84AB-0D2028313628}" srcOrd="3" destOrd="0" presId="urn:microsoft.com/office/officeart/2018/5/layout/IconLeafLabelList"/>
    <dgm:cxn modelId="{C7A09DAC-1321-4C33-B61C-58317E364AF3}" type="presParOf" srcId="{D947A7DD-EEDE-4299-A71A-B19841D2E555}" destId="{D714FA40-BAC1-4557-9ABA-9688224E7A6D}" srcOrd="3" destOrd="0" presId="urn:microsoft.com/office/officeart/2018/5/layout/IconLeafLabelList"/>
    <dgm:cxn modelId="{A3987CFB-C168-44A7-A615-B164680B47F8}" type="presParOf" srcId="{D947A7DD-EEDE-4299-A71A-B19841D2E555}" destId="{DF124F44-1909-4DC7-89DA-A87CF9C2D7ED}" srcOrd="4" destOrd="0" presId="urn:microsoft.com/office/officeart/2018/5/layout/IconLeafLabelList"/>
    <dgm:cxn modelId="{3521E960-F590-4303-A475-9165727EBC55}" type="presParOf" srcId="{DF124F44-1909-4DC7-89DA-A87CF9C2D7ED}" destId="{0F7D0737-9E6A-414B-8E0A-C30D036393AF}" srcOrd="0" destOrd="0" presId="urn:microsoft.com/office/officeart/2018/5/layout/IconLeafLabelList"/>
    <dgm:cxn modelId="{E7BA3F7C-CB42-44CF-990D-3FFC9EFF4018}" type="presParOf" srcId="{DF124F44-1909-4DC7-89DA-A87CF9C2D7ED}" destId="{27B8EA92-6185-499A-B420-3E7A80E851B0}" srcOrd="1" destOrd="0" presId="urn:microsoft.com/office/officeart/2018/5/layout/IconLeafLabelList"/>
    <dgm:cxn modelId="{C638E288-DB53-4609-A201-2A2A00129E40}" type="presParOf" srcId="{DF124F44-1909-4DC7-89DA-A87CF9C2D7ED}" destId="{439EFD3C-2BB1-433F-B372-61D183AB7776}" srcOrd="2" destOrd="0" presId="urn:microsoft.com/office/officeart/2018/5/layout/IconLeafLabelList"/>
    <dgm:cxn modelId="{D3061BD9-872E-4E7C-8C68-AE7D9B58D083}" type="presParOf" srcId="{DF124F44-1909-4DC7-89DA-A87CF9C2D7ED}" destId="{110B8C84-9784-4906-884F-6344C1ED0B47}" srcOrd="3" destOrd="0" presId="urn:microsoft.com/office/officeart/2018/5/layout/IconLeafLabel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86769C-9645-4A67-9F6B-976377FC7365}">
      <dsp:nvSpPr>
        <dsp:cNvPr id="0" name=""/>
        <dsp:cNvSpPr/>
      </dsp:nvSpPr>
      <dsp:spPr>
        <a:xfrm>
          <a:off x="650344" y="782970"/>
          <a:ext cx="1338187" cy="1338187"/>
        </a:xfrm>
        <a:prstGeom prst="round2DiagRect">
          <a:avLst>
            <a:gd name="adj1" fmla="val 29727"/>
            <a:gd name="adj2" fmla="val 0"/>
          </a:avLst>
        </a:prstGeom>
        <a:solidFill>
          <a:srgbClr val="CCCCCD">
            <a:alpha val="40000"/>
          </a:srgbClr>
        </a:solidFill>
        <a:ln>
          <a:noFill/>
        </a:ln>
        <a:effectLst/>
      </dsp:spPr>
      <dsp:style>
        <a:lnRef idx="0">
          <a:scrgbClr r="0" g="0" b="0"/>
        </a:lnRef>
        <a:fillRef idx="1">
          <a:scrgbClr r="0" g="0" b="0"/>
        </a:fillRef>
        <a:effectRef idx="2">
          <a:scrgbClr r="0" g="0" b="0"/>
        </a:effectRef>
        <a:fontRef idx="minor"/>
      </dsp:style>
    </dsp:sp>
    <dsp:sp modelId="{D67E2F3C-72B7-4C60-846F-A705D77CEBA3}">
      <dsp:nvSpPr>
        <dsp:cNvPr id="0" name=""/>
        <dsp:cNvSpPr/>
      </dsp:nvSpPr>
      <dsp:spPr>
        <a:xfrm>
          <a:off x="935531" y="1068158"/>
          <a:ext cx="767812" cy="767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945EFCD-00BB-451B-AC9D-096DF5CDCEC1}">
      <dsp:nvSpPr>
        <dsp:cNvPr id="0" name=""/>
        <dsp:cNvSpPr/>
      </dsp:nvSpPr>
      <dsp:spPr>
        <a:xfrm>
          <a:off x="222553" y="2469485"/>
          <a:ext cx="2193750" cy="19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b="0" kern="1200" cap="none" dirty="0">
              <a:solidFill>
                <a:srgbClr val="141C33"/>
              </a:solidFill>
              <a:latin typeface="Arial" panose="020B0604020202020204" pitchFamily="34" charset="0"/>
              <a:ea typeface="+mn-ea"/>
              <a:cs typeface="+mn-cs"/>
            </a:rPr>
            <a:t>We cannot move forward towards a climate stable future without renewable energy.</a:t>
          </a:r>
        </a:p>
        <a:p>
          <a:pPr marL="0" lvl="0" indent="0" algn="ctr" defTabSz="622300">
            <a:lnSpc>
              <a:spcPct val="100000"/>
            </a:lnSpc>
            <a:spcBef>
              <a:spcPct val="0"/>
            </a:spcBef>
            <a:spcAft>
              <a:spcPct val="35000"/>
            </a:spcAft>
            <a:buNone/>
            <a:defRPr cap="all"/>
          </a:pPr>
          <a:r>
            <a:rPr lang="en-US" sz="1400" b="0" kern="1200" cap="none" dirty="0">
              <a:solidFill>
                <a:srgbClr val="141C33"/>
              </a:solidFill>
              <a:latin typeface="Arial" panose="020B0604020202020204" pitchFamily="34" charset="0"/>
              <a:ea typeface="+mn-ea"/>
              <a:cs typeface="+mn-cs"/>
            </a:rPr>
            <a:t>Smart solar siting is an opportunity to improve overall farm viability and keep farmland from further sale or development.</a:t>
          </a:r>
        </a:p>
      </dsp:txBody>
      <dsp:txXfrm>
        <a:off x="222553" y="2469485"/>
        <a:ext cx="2193750" cy="1935000"/>
      </dsp:txXfrm>
    </dsp:sp>
    <dsp:sp modelId="{14A41A56-6810-4327-8E0F-EF43B1CBA8A8}">
      <dsp:nvSpPr>
        <dsp:cNvPr id="0" name=""/>
        <dsp:cNvSpPr/>
      </dsp:nvSpPr>
      <dsp:spPr>
        <a:xfrm>
          <a:off x="3053983" y="731396"/>
          <a:ext cx="1338187" cy="1338187"/>
        </a:xfrm>
        <a:prstGeom prst="round2DiagRect">
          <a:avLst>
            <a:gd name="adj1" fmla="val 29727"/>
            <a:gd name="adj2" fmla="val 0"/>
          </a:avLst>
        </a:prstGeom>
        <a:solidFill>
          <a:srgbClr val="CCCCCD">
            <a:alpha val="50196"/>
          </a:srgbClr>
        </a:solidFill>
        <a:ln>
          <a:noFill/>
        </a:ln>
        <a:effectLst/>
      </dsp:spPr>
      <dsp:style>
        <a:lnRef idx="0">
          <a:scrgbClr r="0" g="0" b="0"/>
        </a:lnRef>
        <a:fillRef idx="1">
          <a:scrgbClr r="0" g="0" b="0"/>
        </a:fillRef>
        <a:effectRef idx="2">
          <a:scrgbClr r="0" g="0" b="0"/>
        </a:effectRef>
        <a:fontRef idx="minor"/>
      </dsp:style>
    </dsp:sp>
    <dsp:sp modelId="{872EDB30-7557-41CD-9E1A-D180E9E2ABC5}">
      <dsp:nvSpPr>
        <dsp:cNvPr id="0" name=""/>
        <dsp:cNvSpPr/>
      </dsp:nvSpPr>
      <dsp:spPr>
        <a:xfrm>
          <a:off x="3339170" y="1016584"/>
          <a:ext cx="767812" cy="767812"/>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3FDA0FE-ECC4-41B5-84AB-0D2028313628}">
      <dsp:nvSpPr>
        <dsp:cNvPr id="0" name=""/>
        <dsp:cNvSpPr/>
      </dsp:nvSpPr>
      <dsp:spPr>
        <a:xfrm>
          <a:off x="2626202" y="2486397"/>
          <a:ext cx="2193750" cy="19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b="0" kern="1200" cap="none" dirty="0">
              <a:solidFill>
                <a:srgbClr val="141C33"/>
              </a:solidFill>
              <a:latin typeface="Arial" panose="020B0604020202020204" pitchFamily="34" charset="0"/>
              <a:ea typeface="+mn-ea"/>
              <a:cs typeface="+mn-cs"/>
            </a:rPr>
            <a:t>We cannot feed ourselves in the future without sufficient productive farmland.</a:t>
          </a:r>
        </a:p>
        <a:p>
          <a:pPr marL="0" lvl="0" indent="0" algn="ctr" defTabSz="622300">
            <a:lnSpc>
              <a:spcPct val="100000"/>
            </a:lnSpc>
            <a:spcBef>
              <a:spcPct val="0"/>
            </a:spcBef>
            <a:spcAft>
              <a:spcPct val="35000"/>
            </a:spcAft>
            <a:buNone/>
            <a:defRPr cap="all"/>
          </a:pPr>
          <a:r>
            <a:rPr lang="en-US" sz="1400" b="0" kern="1200" cap="none" dirty="0">
              <a:solidFill>
                <a:srgbClr val="141C33"/>
              </a:solidFill>
              <a:latin typeface="Arial" panose="020B0604020202020204" pitchFamily="34" charset="0"/>
              <a:ea typeface="+mn-ea"/>
              <a:cs typeface="+mn-cs"/>
            </a:rPr>
            <a:t>As the climate worsens, we will continue to lose significant acreage and productivity of our farmland. </a:t>
          </a:r>
        </a:p>
      </dsp:txBody>
      <dsp:txXfrm>
        <a:off x="2626202" y="2486397"/>
        <a:ext cx="2193750" cy="1935000"/>
      </dsp:txXfrm>
    </dsp:sp>
    <dsp:sp modelId="{0F7D0737-9E6A-414B-8E0A-C30D036393AF}">
      <dsp:nvSpPr>
        <dsp:cNvPr id="0" name=""/>
        <dsp:cNvSpPr/>
      </dsp:nvSpPr>
      <dsp:spPr>
        <a:xfrm>
          <a:off x="5456537" y="771261"/>
          <a:ext cx="1338187" cy="1338187"/>
        </a:xfrm>
        <a:prstGeom prst="round2DiagRect">
          <a:avLst>
            <a:gd name="adj1" fmla="val 29727"/>
            <a:gd name="adj2" fmla="val 0"/>
          </a:avLst>
        </a:prstGeom>
        <a:solidFill>
          <a:srgbClr val="CCCCCD">
            <a:alpha val="50196"/>
          </a:srgbClr>
        </a:solidFill>
        <a:ln>
          <a:noFill/>
        </a:ln>
        <a:effectLst/>
      </dsp:spPr>
      <dsp:style>
        <a:lnRef idx="0">
          <a:scrgbClr r="0" g="0" b="0"/>
        </a:lnRef>
        <a:fillRef idx="1">
          <a:scrgbClr r="0" g="0" b="0"/>
        </a:fillRef>
        <a:effectRef idx="2">
          <a:scrgbClr r="0" g="0" b="0"/>
        </a:effectRef>
        <a:fontRef idx="minor"/>
      </dsp:style>
    </dsp:sp>
    <dsp:sp modelId="{27B8EA92-6185-499A-B420-3E7A80E851B0}">
      <dsp:nvSpPr>
        <dsp:cNvPr id="0" name=""/>
        <dsp:cNvSpPr/>
      </dsp:nvSpPr>
      <dsp:spPr>
        <a:xfrm>
          <a:off x="5741727" y="1056457"/>
          <a:ext cx="767812" cy="767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10B8C84-9784-4906-884F-6344C1ED0B47}">
      <dsp:nvSpPr>
        <dsp:cNvPr id="0" name=""/>
        <dsp:cNvSpPr/>
      </dsp:nvSpPr>
      <dsp:spPr>
        <a:xfrm>
          <a:off x="5168571" y="2503192"/>
          <a:ext cx="1937454" cy="19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b="0" kern="1200" cap="none" dirty="0">
              <a:solidFill>
                <a:srgbClr val="141C33"/>
              </a:solidFill>
              <a:latin typeface="Arial" panose="020B0604020202020204" pitchFamily="34" charset="0"/>
              <a:ea typeface="+mn-ea"/>
              <a:cs typeface="+mn-cs"/>
            </a:rPr>
            <a:t>The path forward together takes careful consideration, compromise, and cooperation.</a:t>
          </a:r>
        </a:p>
        <a:p>
          <a:pPr marL="0" lvl="0" indent="0" algn="ctr" defTabSz="622300">
            <a:lnSpc>
              <a:spcPct val="100000"/>
            </a:lnSpc>
            <a:spcBef>
              <a:spcPct val="0"/>
            </a:spcBef>
            <a:spcAft>
              <a:spcPct val="35000"/>
            </a:spcAft>
            <a:buNone/>
            <a:defRPr cap="all"/>
          </a:pPr>
          <a:endParaRPr lang="en-US" sz="1400" b="0" kern="1200" cap="none" dirty="0">
            <a:solidFill>
              <a:srgbClr val="141C33"/>
            </a:solidFill>
            <a:latin typeface="Arial" panose="020B0604020202020204" pitchFamily="34" charset="0"/>
            <a:ea typeface="+mn-ea"/>
            <a:cs typeface="+mn-cs"/>
          </a:endParaRPr>
        </a:p>
        <a:p>
          <a:pPr marL="0" lvl="0" indent="0" algn="ctr" defTabSz="622300">
            <a:lnSpc>
              <a:spcPct val="100000"/>
            </a:lnSpc>
            <a:spcBef>
              <a:spcPct val="0"/>
            </a:spcBef>
            <a:spcAft>
              <a:spcPct val="35000"/>
            </a:spcAft>
            <a:buNone/>
            <a:defRPr cap="all"/>
          </a:pPr>
          <a:r>
            <a:rPr lang="en-US" sz="1400" b="0" kern="1200" cap="none" dirty="0">
              <a:solidFill>
                <a:srgbClr val="141C33"/>
              </a:solidFill>
              <a:latin typeface="Arial" panose="020B0604020202020204" pitchFamily="34" charset="0"/>
              <a:ea typeface="+mn-ea"/>
              <a:cs typeface="+mn-cs"/>
            </a:rPr>
            <a:t>It starts with communication</a:t>
          </a:r>
          <a:r>
            <a:rPr lang="en-US" sz="1400" b="1" kern="1200" cap="all" dirty="0">
              <a:solidFill>
                <a:srgbClr val="141C33"/>
              </a:solidFill>
              <a:latin typeface="Arial" panose="020B0604020202020204" pitchFamily="34" charset="0"/>
              <a:ea typeface="+mn-ea"/>
              <a:cs typeface="+mn-cs"/>
            </a:rPr>
            <a:t>.</a:t>
          </a:r>
        </a:p>
      </dsp:txBody>
      <dsp:txXfrm>
        <a:off x="5168571" y="2503192"/>
        <a:ext cx="1937454" cy="1935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86769C-9645-4A67-9F6B-976377FC7365}">
      <dsp:nvSpPr>
        <dsp:cNvPr id="0" name=""/>
        <dsp:cNvSpPr/>
      </dsp:nvSpPr>
      <dsp:spPr>
        <a:xfrm>
          <a:off x="650344" y="782970"/>
          <a:ext cx="1338187" cy="1338187"/>
        </a:xfrm>
        <a:prstGeom prst="round2DiagRect">
          <a:avLst>
            <a:gd name="adj1" fmla="val 29727"/>
            <a:gd name="adj2" fmla="val 0"/>
          </a:avLst>
        </a:prstGeom>
        <a:solidFill>
          <a:srgbClr val="CCCCCD">
            <a:alpha val="40000"/>
          </a:srgbClr>
        </a:solidFill>
        <a:ln>
          <a:noFill/>
        </a:ln>
        <a:effectLst/>
      </dsp:spPr>
      <dsp:style>
        <a:lnRef idx="0">
          <a:scrgbClr r="0" g="0" b="0"/>
        </a:lnRef>
        <a:fillRef idx="1">
          <a:scrgbClr r="0" g="0" b="0"/>
        </a:fillRef>
        <a:effectRef idx="2">
          <a:scrgbClr r="0" g="0" b="0"/>
        </a:effectRef>
        <a:fontRef idx="minor"/>
      </dsp:style>
    </dsp:sp>
    <dsp:sp modelId="{D67E2F3C-72B7-4C60-846F-A705D77CEBA3}">
      <dsp:nvSpPr>
        <dsp:cNvPr id="0" name=""/>
        <dsp:cNvSpPr/>
      </dsp:nvSpPr>
      <dsp:spPr>
        <a:xfrm>
          <a:off x="935531" y="1068158"/>
          <a:ext cx="767812" cy="767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945EFCD-00BB-451B-AC9D-096DF5CDCEC1}">
      <dsp:nvSpPr>
        <dsp:cNvPr id="0" name=""/>
        <dsp:cNvSpPr/>
      </dsp:nvSpPr>
      <dsp:spPr>
        <a:xfrm>
          <a:off x="222553" y="2469485"/>
          <a:ext cx="2193750" cy="19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b="0" kern="1200" cap="none" dirty="0">
              <a:solidFill>
                <a:srgbClr val="141C33"/>
              </a:solidFill>
              <a:latin typeface="Arial" panose="020B0604020202020204" pitchFamily="34" charset="0"/>
              <a:ea typeface="+mn-ea"/>
              <a:cs typeface="+mn-cs"/>
            </a:rPr>
            <a:t>We cannot move forward towards a climate stable future without renewable energy.</a:t>
          </a:r>
        </a:p>
        <a:p>
          <a:pPr marL="0" lvl="0" indent="0" algn="ctr" defTabSz="622300">
            <a:lnSpc>
              <a:spcPct val="100000"/>
            </a:lnSpc>
            <a:spcBef>
              <a:spcPct val="0"/>
            </a:spcBef>
            <a:spcAft>
              <a:spcPct val="35000"/>
            </a:spcAft>
            <a:buNone/>
            <a:defRPr cap="all"/>
          </a:pPr>
          <a:r>
            <a:rPr lang="en-US" sz="1400" b="0" kern="1200" cap="none" dirty="0">
              <a:solidFill>
                <a:srgbClr val="141C33"/>
              </a:solidFill>
              <a:latin typeface="Arial" panose="020B0604020202020204" pitchFamily="34" charset="0"/>
              <a:ea typeface="+mn-ea"/>
              <a:cs typeface="+mn-cs"/>
            </a:rPr>
            <a:t>Smart solar siting is an opportunity to improve overall farm viability and keep farmland from further sale or development.</a:t>
          </a:r>
        </a:p>
      </dsp:txBody>
      <dsp:txXfrm>
        <a:off x="222553" y="2469485"/>
        <a:ext cx="2193750" cy="1935000"/>
      </dsp:txXfrm>
    </dsp:sp>
    <dsp:sp modelId="{14A41A56-6810-4327-8E0F-EF43B1CBA8A8}">
      <dsp:nvSpPr>
        <dsp:cNvPr id="0" name=""/>
        <dsp:cNvSpPr/>
      </dsp:nvSpPr>
      <dsp:spPr>
        <a:xfrm>
          <a:off x="3053983" y="731396"/>
          <a:ext cx="1338187" cy="1338187"/>
        </a:xfrm>
        <a:prstGeom prst="round2DiagRect">
          <a:avLst>
            <a:gd name="adj1" fmla="val 29727"/>
            <a:gd name="adj2" fmla="val 0"/>
          </a:avLst>
        </a:prstGeom>
        <a:solidFill>
          <a:srgbClr val="CCCCCD">
            <a:alpha val="50196"/>
          </a:srgbClr>
        </a:solidFill>
        <a:ln>
          <a:noFill/>
        </a:ln>
        <a:effectLst/>
      </dsp:spPr>
      <dsp:style>
        <a:lnRef idx="0">
          <a:scrgbClr r="0" g="0" b="0"/>
        </a:lnRef>
        <a:fillRef idx="1">
          <a:scrgbClr r="0" g="0" b="0"/>
        </a:fillRef>
        <a:effectRef idx="2">
          <a:scrgbClr r="0" g="0" b="0"/>
        </a:effectRef>
        <a:fontRef idx="minor"/>
      </dsp:style>
    </dsp:sp>
    <dsp:sp modelId="{872EDB30-7557-41CD-9E1A-D180E9E2ABC5}">
      <dsp:nvSpPr>
        <dsp:cNvPr id="0" name=""/>
        <dsp:cNvSpPr/>
      </dsp:nvSpPr>
      <dsp:spPr>
        <a:xfrm>
          <a:off x="3339170" y="1016584"/>
          <a:ext cx="767812" cy="767812"/>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3FDA0FE-ECC4-41B5-84AB-0D2028313628}">
      <dsp:nvSpPr>
        <dsp:cNvPr id="0" name=""/>
        <dsp:cNvSpPr/>
      </dsp:nvSpPr>
      <dsp:spPr>
        <a:xfrm>
          <a:off x="2626202" y="2486397"/>
          <a:ext cx="2193750" cy="19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b="0" kern="1200" cap="none" dirty="0">
              <a:solidFill>
                <a:srgbClr val="141C33"/>
              </a:solidFill>
              <a:latin typeface="Arial" panose="020B0604020202020204" pitchFamily="34" charset="0"/>
              <a:ea typeface="+mn-ea"/>
              <a:cs typeface="+mn-cs"/>
            </a:rPr>
            <a:t>We cannot feed ourselves in the future without sufficient productive farmland.</a:t>
          </a:r>
        </a:p>
        <a:p>
          <a:pPr marL="0" lvl="0" indent="0" algn="ctr" defTabSz="622300">
            <a:lnSpc>
              <a:spcPct val="100000"/>
            </a:lnSpc>
            <a:spcBef>
              <a:spcPct val="0"/>
            </a:spcBef>
            <a:spcAft>
              <a:spcPct val="35000"/>
            </a:spcAft>
            <a:buNone/>
            <a:defRPr cap="all"/>
          </a:pPr>
          <a:r>
            <a:rPr lang="en-US" sz="1400" b="0" kern="1200" cap="none" dirty="0">
              <a:solidFill>
                <a:srgbClr val="141C33"/>
              </a:solidFill>
              <a:latin typeface="Arial" panose="020B0604020202020204" pitchFamily="34" charset="0"/>
              <a:ea typeface="+mn-ea"/>
              <a:cs typeface="+mn-cs"/>
            </a:rPr>
            <a:t>As the climate worsens, we will continue to lose significant acreage and productivity of our farmland. </a:t>
          </a:r>
        </a:p>
      </dsp:txBody>
      <dsp:txXfrm>
        <a:off x="2626202" y="2486397"/>
        <a:ext cx="2193750" cy="1935000"/>
      </dsp:txXfrm>
    </dsp:sp>
    <dsp:sp modelId="{0F7D0737-9E6A-414B-8E0A-C30D036393AF}">
      <dsp:nvSpPr>
        <dsp:cNvPr id="0" name=""/>
        <dsp:cNvSpPr/>
      </dsp:nvSpPr>
      <dsp:spPr>
        <a:xfrm>
          <a:off x="5456537" y="771261"/>
          <a:ext cx="1338187" cy="1338187"/>
        </a:xfrm>
        <a:prstGeom prst="round2DiagRect">
          <a:avLst>
            <a:gd name="adj1" fmla="val 29727"/>
            <a:gd name="adj2" fmla="val 0"/>
          </a:avLst>
        </a:prstGeom>
        <a:solidFill>
          <a:srgbClr val="CCCCCD">
            <a:alpha val="50196"/>
          </a:srgbClr>
        </a:solidFill>
        <a:ln>
          <a:noFill/>
        </a:ln>
        <a:effectLst/>
      </dsp:spPr>
      <dsp:style>
        <a:lnRef idx="0">
          <a:scrgbClr r="0" g="0" b="0"/>
        </a:lnRef>
        <a:fillRef idx="1">
          <a:scrgbClr r="0" g="0" b="0"/>
        </a:fillRef>
        <a:effectRef idx="2">
          <a:scrgbClr r="0" g="0" b="0"/>
        </a:effectRef>
        <a:fontRef idx="minor"/>
      </dsp:style>
    </dsp:sp>
    <dsp:sp modelId="{27B8EA92-6185-499A-B420-3E7A80E851B0}">
      <dsp:nvSpPr>
        <dsp:cNvPr id="0" name=""/>
        <dsp:cNvSpPr/>
      </dsp:nvSpPr>
      <dsp:spPr>
        <a:xfrm>
          <a:off x="5741727" y="1056457"/>
          <a:ext cx="767812" cy="767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10B8C84-9784-4906-884F-6344C1ED0B47}">
      <dsp:nvSpPr>
        <dsp:cNvPr id="0" name=""/>
        <dsp:cNvSpPr/>
      </dsp:nvSpPr>
      <dsp:spPr>
        <a:xfrm>
          <a:off x="5168571" y="2503192"/>
          <a:ext cx="1937454" cy="19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b="0" kern="1200" cap="none" dirty="0">
              <a:solidFill>
                <a:srgbClr val="141C33"/>
              </a:solidFill>
              <a:latin typeface="Arial" panose="020B0604020202020204" pitchFamily="34" charset="0"/>
              <a:ea typeface="+mn-ea"/>
              <a:cs typeface="+mn-cs"/>
            </a:rPr>
            <a:t>The path forward together takes careful consideration, compromise, and cooperation.</a:t>
          </a:r>
        </a:p>
        <a:p>
          <a:pPr marL="0" lvl="0" indent="0" algn="ctr" defTabSz="622300">
            <a:lnSpc>
              <a:spcPct val="100000"/>
            </a:lnSpc>
            <a:spcBef>
              <a:spcPct val="0"/>
            </a:spcBef>
            <a:spcAft>
              <a:spcPct val="35000"/>
            </a:spcAft>
            <a:buNone/>
            <a:defRPr cap="all"/>
          </a:pPr>
          <a:endParaRPr lang="en-US" sz="1400" b="0" kern="1200" cap="none" dirty="0">
            <a:solidFill>
              <a:srgbClr val="141C33"/>
            </a:solidFill>
            <a:latin typeface="Arial" panose="020B0604020202020204" pitchFamily="34" charset="0"/>
            <a:ea typeface="+mn-ea"/>
            <a:cs typeface="+mn-cs"/>
          </a:endParaRPr>
        </a:p>
        <a:p>
          <a:pPr marL="0" lvl="0" indent="0" algn="ctr" defTabSz="622300">
            <a:lnSpc>
              <a:spcPct val="100000"/>
            </a:lnSpc>
            <a:spcBef>
              <a:spcPct val="0"/>
            </a:spcBef>
            <a:spcAft>
              <a:spcPct val="35000"/>
            </a:spcAft>
            <a:buNone/>
            <a:defRPr cap="all"/>
          </a:pPr>
          <a:r>
            <a:rPr lang="en-US" sz="1400" b="0" kern="1200" cap="none" dirty="0">
              <a:solidFill>
                <a:srgbClr val="141C33"/>
              </a:solidFill>
              <a:latin typeface="Arial" panose="020B0604020202020204" pitchFamily="34" charset="0"/>
              <a:ea typeface="+mn-ea"/>
              <a:cs typeface="+mn-cs"/>
            </a:rPr>
            <a:t>It starts with communication</a:t>
          </a:r>
          <a:r>
            <a:rPr lang="en-US" sz="1400" b="1" kern="1200" cap="all" dirty="0">
              <a:solidFill>
                <a:srgbClr val="141C33"/>
              </a:solidFill>
              <a:latin typeface="Arial" panose="020B0604020202020204" pitchFamily="34" charset="0"/>
              <a:ea typeface="+mn-ea"/>
              <a:cs typeface="+mn-cs"/>
            </a:rPr>
            <a:t>.</a:t>
          </a:r>
        </a:p>
      </dsp:txBody>
      <dsp:txXfrm>
        <a:off x="5168571" y="2503192"/>
        <a:ext cx="1937454" cy="1935000"/>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C042CBBD-753C-44C1-8A0C-4D76A0971FE6}" type="datetimeFigureOut">
              <a:rPr lang="en-US" smtClean="0"/>
              <a:pPr/>
              <a:t>12/2/2020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4758B9E6-015E-4B1C-B1EF-67553A2CD080}" type="slidenum">
              <a:rPr lang="en-US" smtClean="0"/>
              <a:pPr/>
              <a:t>‹#›</a:t>
            </a:fld>
            <a:endParaRPr lang="en-US" dirty="0"/>
          </a:p>
        </p:txBody>
      </p:sp>
    </p:spTree>
    <p:extLst>
      <p:ext uri="{BB962C8B-B14F-4D97-AF65-F5344CB8AC3E}">
        <p14:creationId xmlns:p14="http://schemas.microsoft.com/office/powerpoint/2010/main" val="3319156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6A148-EE09-47DE-AF2E-DBFF4B64A613}"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95821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766471" y="4788855"/>
            <a:ext cx="6138710" cy="3918307"/>
          </a:xfrm>
          <a:prstGeom prst="rect">
            <a:avLst/>
          </a:prstGeom>
        </p:spPr>
        <p:txBody>
          <a:bodyPr spcFirstLastPara="1" wrap="square" lIns="98623" tIns="98623" rIns="98623" bIns="98623" anchor="t" anchorCtr="0">
            <a:noAutofit/>
          </a:bodyPr>
          <a:lstStyle/>
          <a:p>
            <a:r>
              <a:rPr lang="en-US" sz="1200" dirty="0"/>
              <a:t>AFT supports accelerated solar development and believes that, with proper planning and siting, our agricultural lands can also play a meaningful role in hosting solar energy while maintaining active and productive agriculture.</a:t>
            </a:r>
          </a:p>
          <a:p>
            <a:endParaRPr lang="en-US" sz="1200" dirty="0"/>
          </a:p>
          <a:p>
            <a:r>
              <a:rPr lang="en-US" sz="1200" dirty="0"/>
              <a:t>We understand that if all we do is protect farmland, we will still lose acres and inches of topsoil, handicapping our potential for food production and food security due to climate change.</a:t>
            </a:r>
          </a:p>
          <a:p>
            <a:endParaRPr lang="en-US" sz="1200" dirty="0"/>
          </a:p>
          <a:p>
            <a:r>
              <a:rPr lang="en-US" sz="1200" dirty="0"/>
              <a:t>To protect our best farmland for the future, we must work to develop smart solar siting policies and guidelines today, to help our farmers keep their land and keep it in agriculture. </a:t>
            </a:r>
            <a:endParaRPr dirty="0"/>
          </a:p>
        </p:txBody>
      </p:sp>
      <p:sp>
        <p:nvSpPr>
          <p:cNvPr id="122" name="Shape 122"/>
          <p:cNvSpPr>
            <a:spLocks noGrp="1" noRot="1" noChangeAspect="1"/>
          </p:cNvSpPr>
          <p:nvPr>
            <p:ph type="sldImg" idx="2"/>
          </p:nvPr>
        </p:nvSpPr>
        <p:spPr>
          <a:xfrm>
            <a:off x="850900" y="1244600"/>
            <a:ext cx="5967413" cy="335756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0741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766471" y="4788855"/>
            <a:ext cx="6138710" cy="3918307"/>
          </a:xfrm>
          <a:prstGeom prst="rect">
            <a:avLst/>
          </a:prstGeom>
        </p:spPr>
        <p:txBody>
          <a:bodyPr spcFirstLastPara="1" wrap="square" lIns="98623" tIns="98623" rIns="98623" bIns="98623" anchor="t" anchorCtr="0">
            <a:noAutofit/>
          </a:bodyPr>
          <a:lstStyle/>
          <a:p>
            <a:r>
              <a:rPr lang="en-US" dirty="0"/>
              <a:t>Presenter: AFT</a:t>
            </a:r>
            <a:endParaRPr dirty="0"/>
          </a:p>
        </p:txBody>
      </p:sp>
      <p:sp>
        <p:nvSpPr>
          <p:cNvPr id="122" name="Shape 122"/>
          <p:cNvSpPr>
            <a:spLocks noGrp="1" noRot="1" noChangeAspect="1"/>
          </p:cNvSpPr>
          <p:nvPr>
            <p:ph type="sldImg" idx="2"/>
          </p:nvPr>
        </p:nvSpPr>
        <p:spPr>
          <a:xfrm>
            <a:off x="850900" y="1244600"/>
            <a:ext cx="5967413" cy="335756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1787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kern="1400" dirty="0">
                <a:ln>
                  <a:noFill/>
                </a:ln>
                <a:solidFill>
                  <a:srgbClr val="000000"/>
                </a:solidFill>
                <a:effectLst/>
              </a:rPr>
              <a:t>AFT supports accelerated solar development and believes that, with proper planning and siting, our agricultural lands can also play a meaningful role in hosting solar energy while maintaining active, productive agriculture. </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ea typeface="Calibri"/>
                <a:cs typeface="Arial" panose="020B0604020202020204" pitchFamily="34" charset="0"/>
                <a:sym typeface="Calibri"/>
              </a:rPr>
              <a:t>16</a:t>
            </a:fld>
            <a:endParaRPr lang="en-US" sz="1200" b="0" i="0" u="none" strike="noStrike" cap="none" dirty="0">
              <a:solidFill>
                <a:schemeClr val="dk1"/>
              </a:solidFill>
              <a:ea typeface="Calibri"/>
              <a:cs typeface="Arial" panose="020B0604020202020204" pitchFamily="34" charset="0"/>
              <a:sym typeface="Calibri"/>
            </a:endParaRPr>
          </a:p>
        </p:txBody>
      </p:sp>
    </p:spTree>
    <p:extLst>
      <p:ext uri="{BB962C8B-B14F-4D97-AF65-F5344CB8AC3E}">
        <p14:creationId xmlns:p14="http://schemas.microsoft.com/office/powerpoint/2010/main" val="3764674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rPr>
              <a:t>https://remtec.energy/en/agrovoltaico/installations/29-borgo-virgilio</a:t>
            </a:r>
          </a:p>
          <a:p>
            <a:endParaRPr lang="en-US" sz="1200" dirty="0">
              <a:solidFill>
                <a:schemeClr val="tx1"/>
              </a:solidFill>
            </a:endParaRPr>
          </a:p>
          <a:p>
            <a:r>
              <a:rPr lang="en-US" sz="1200" dirty="0">
                <a:solidFill>
                  <a:schemeClr val="tx1"/>
                </a:solidFill>
              </a:rPr>
              <a:t>Maximize the benefits of solar on farmland:</a:t>
            </a:r>
          </a:p>
          <a:p>
            <a:endParaRPr lang="en-US" sz="1200" dirty="0">
              <a:solidFill>
                <a:schemeClr val="tx1"/>
              </a:solidFill>
            </a:endParaRPr>
          </a:p>
          <a:p>
            <a:pPr marL="514350" indent="-514350">
              <a:buAutoNum type="arabicPeriod"/>
            </a:pPr>
            <a:r>
              <a:rPr lang="en-US" sz="1200" dirty="0">
                <a:solidFill>
                  <a:schemeClr val="tx1"/>
                </a:solidFill>
              </a:rPr>
              <a:t>Farmland conservation and expansion</a:t>
            </a:r>
          </a:p>
          <a:p>
            <a:pPr marL="514350" indent="-514350">
              <a:buAutoNum type="arabicPeriod"/>
            </a:pPr>
            <a:r>
              <a:rPr lang="en-US" sz="1200" dirty="0">
                <a:solidFill>
                  <a:schemeClr val="tx1"/>
                </a:solidFill>
              </a:rPr>
              <a:t>Farmer viability and improved tenure</a:t>
            </a:r>
          </a:p>
          <a:p>
            <a:pPr marL="514350" indent="-514350">
              <a:buAutoNum type="arabicPeriod"/>
            </a:pPr>
            <a:r>
              <a:rPr lang="en-US" sz="1200" dirty="0">
                <a:solidFill>
                  <a:schemeClr val="tx1"/>
                </a:solidFill>
              </a:rPr>
              <a:t>Regenerative practices implementation</a:t>
            </a:r>
          </a:p>
          <a:p>
            <a:pPr marL="514350" indent="-514350">
              <a:buAutoNum type="arabicPeriod"/>
            </a:pPr>
            <a:r>
              <a:rPr lang="en-US" sz="1200" dirty="0">
                <a:solidFill>
                  <a:schemeClr val="tx1"/>
                </a:solidFill>
              </a:rPr>
              <a:t>Ecological and Landscape-level Land-use planning</a:t>
            </a:r>
          </a:p>
          <a:p>
            <a:endParaRPr lang="en-US" sz="1200" dirty="0">
              <a:solidFill>
                <a:schemeClr val="tx1"/>
              </a:solidFill>
            </a:endParaRPr>
          </a:p>
          <a:p>
            <a:r>
              <a:rPr lang="en-US" sz="1200" dirty="0">
                <a:solidFill>
                  <a:schemeClr val="tx1"/>
                </a:solidFill>
              </a:rPr>
              <a:t>Integration, not domination</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ea typeface="Calibri"/>
                <a:cs typeface="Arial" panose="020B0604020202020204" pitchFamily="34" charset="0"/>
                <a:sym typeface="Calibri"/>
              </a:rPr>
              <a:t>17</a:t>
            </a:fld>
            <a:endParaRPr lang="en-US" sz="1200" b="0" i="0" u="none" strike="noStrike" cap="none" dirty="0">
              <a:solidFill>
                <a:schemeClr val="dk1"/>
              </a:solidFill>
              <a:ea typeface="Calibri"/>
              <a:cs typeface="Arial" panose="020B0604020202020204" pitchFamily="34" charset="0"/>
              <a:sym typeface="Calibri"/>
            </a:endParaRPr>
          </a:p>
        </p:txBody>
      </p:sp>
    </p:spTree>
    <p:extLst>
      <p:ext uri="{BB962C8B-B14F-4D97-AF65-F5344CB8AC3E}">
        <p14:creationId xmlns:p14="http://schemas.microsoft.com/office/powerpoint/2010/main" val="2295800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9728" marR="0" indent="0" algn="l">
              <a:spcBef>
                <a:spcPts val="0"/>
              </a:spcBef>
              <a:spcAft>
                <a:spcPts val="0"/>
              </a:spcAft>
              <a:buFont typeface="Arial" panose="020B0604020202020204" pitchFamily="34" charset="0"/>
              <a:buNone/>
            </a:pPr>
            <a:r>
              <a:rPr lang="en-US" sz="1200" kern="1400" dirty="0">
                <a:ln>
                  <a:noFill/>
                </a:ln>
                <a:solidFill>
                  <a:srgbClr val="000000"/>
                </a:solidFill>
                <a:effectLst/>
              </a:rPr>
              <a:t>This </a:t>
            </a:r>
          </a:p>
          <a:p>
            <a:pPr marL="109728" marR="0" indent="0" algn="l">
              <a:spcBef>
                <a:spcPts val="0"/>
              </a:spcBef>
              <a:spcAft>
                <a:spcPts val="0"/>
              </a:spcAft>
              <a:buFont typeface="Arial" panose="020B0604020202020204" pitchFamily="34" charset="0"/>
              <a:buNone/>
            </a:pPr>
            <a:endParaRPr lang="en-US" sz="1200" kern="1400" dirty="0">
              <a:ln>
                <a:noFill/>
              </a:ln>
              <a:solidFill>
                <a:srgbClr val="000000"/>
              </a:solidFill>
              <a:effectLst/>
            </a:endParaRPr>
          </a:p>
          <a:p>
            <a:pPr marL="109728" marR="0" indent="0" algn="l">
              <a:spcBef>
                <a:spcPts val="0"/>
              </a:spcBef>
              <a:spcAft>
                <a:spcPts val="0"/>
              </a:spcAft>
              <a:buFont typeface="Arial" panose="020B0604020202020204" pitchFamily="34" charset="0"/>
              <a:buNone/>
            </a:pPr>
            <a:r>
              <a:rPr lang="en-US" sz="1200" kern="1400" dirty="0">
                <a:ln>
                  <a:noFill/>
                </a:ln>
                <a:solidFill>
                  <a:srgbClr val="000000"/>
                </a:solidFill>
                <a:effectLst/>
              </a:rPr>
              <a:t>,* leading to:</a:t>
            </a:r>
            <a:endParaRPr lang="en-US" sz="1200" kern="1400" dirty="0"/>
          </a:p>
          <a:p>
            <a:pPr marL="109728" marR="0" indent="0" algn="l">
              <a:spcBef>
                <a:spcPts val="0"/>
              </a:spcBef>
              <a:spcAft>
                <a:spcPts val="0"/>
              </a:spcAft>
              <a:buFont typeface="Arial" panose="020B0604020202020204" pitchFamily="34" charset="0"/>
              <a:buNone/>
            </a:pPr>
            <a:r>
              <a:rPr lang="en-US" sz="1200" kern="1400" dirty="0">
                <a:ln>
                  <a:noFill/>
                </a:ln>
                <a:solidFill>
                  <a:srgbClr val="000000"/>
                </a:solidFill>
                <a:effectLst/>
              </a:rPr>
              <a:t>Reports of increased yields for some vegetables under dual-use arrays (including potatoes, celery, kale, and others)**</a:t>
            </a:r>
            <a:endParaRPr lang="en-US" sz="1200" kern="1400"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kern="1400" dirty="0">
                <a:ln>
                  <a:noFill/>
                </a:ln>
                <a:solidFill>
                  <a:srgbClr val="000000"/>
                </a:solidFill>
                <a:effectLst/>
              </a:rPr>
              <a:t>Increases in pasture grass biomass under arrays during summer months as compared to areas in full-sun*</a:t>
            </a:r>
          </a:p>
          <a:p>
            <a:endParaRPr lang="en-US" dirty="0"/>
          </a:p>
          <a:p>
            <a:r>
              <a:rPr lang="en-US" dirty="0"/>
              <a:t>http://farmlandinfo.org/publications/what-is-dual-use-solar/</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ea typeface="Calibri"/>
                <a:cs typeface="Arial" panose="020B0604020202020204" pitchFamily="34" charset="0"/>
                <a:sym typeface="Calibri"/>
              </a:rPr>
              <a:t>18</a:t>
            </a:fld>
            <a:endParaRPr lang="en-US" sz="1200" b="0" i="0" u="none" strike="noStrike" cap="none" dirty="0">
              <a:solidFill>
                <a:schemeClr val="dk1"/>
              </a:solidFill>
              <a:ea typeface="Calibri"/>
              <a:cs typeface="Arial" panose="020B0604020202020204" pitchFamily="34" charset="0"/>
              <a:sym typeface="Calibri"/>
            </a:endParaRPr>
          </a:p>
        </p:txBody>
      </p:sp>
    </p:spTree>
    <p:extLst>
      <p:ext uri="{BB962C8B-B14F-4D97-AF65-F5344CB8AC3E}">
        <p14:creationId xmlns:p14="http://schemas.microsoft.com/office/powerpoint/2010/main" val="24116119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6A148-EE09-47DE-AF2E-DBFF4B64A613}"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91516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6A148-EE09-47DE-AF2E-DBFF4B64A613}"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2005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4758B9E6-015E-4B1C-B1EF-67553A2CD080}" type="slidenum">
              <a:rPr lang="en-US" smtClean="0"/>
              <a:t>4</a:t>
            </a:fld>
            <a:endParaRPr lang="en-US" dirty="0"/>
          </a:p>
        </p:txBody>
      </p:sp>
    </p:spTree>
    <p:extLst>
      <p:ext uri="{BB962C8B-B14F-4D97-AF65-F5344CB8AC3E}">
        <p14:creationId xmlns:p14="http://schemas.microsoft.com/office/powerpoint/2010/main" val="2116514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Based upon more than 40 interviews with stakeholders across all sectors – we worked to find where stakeholder values lied – and where in the solar energy development process was there an opportunity for those values to be voiced.  We also reviewed their concerns about the overall process and worked to make these high level guiding principles.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Working to assess each New England State’s potential to meet climate and solar generation goals while protecting the region’s best farm and forest land and provide resources that generate better understanding among policy makers, influencers, and advocates, of the benefits of smart solar siting and the potential to meet solar energy goals while still protecting farm and forest land.</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98BE28-A438-4849-A252-C42C49777C7D}"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196267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92100" algn="l" rtl="0">
              <a:lnSpc>
                <a:spcPct val="115000"/>
              </a:lnSpc>
              <a:spcBef>
                <a:spcPts val="1200"/>
              </a:spcBef>
              <a:spcAft>
                <a:spcPts val="0"/>
              </a:spcAft>
              <a:buClr>
                <a:schemeClr val="dk1"/>
              </a:buClr>
              <a:buSzPts val="1000"/>
              <a:buChar char="•"/>
            </a:pPr>
            <a:r>
              <a:rPr lang="en-US" sz="1000">
                <a:latin typeface="Century Schoolbook"/>
                <a:ea typeface="Century Schoolbook"/>
                <a:cs typeface="Century Schoolbook"/>
                <a:sym typeface="Century Schoolbook"/>
              </a:rPr>
              <a:t>Allocated among states by population as a proxy for load (rough approximation, conditions in each state vary)</a:t>
            </a:r>
            <a:endParaRPr sz="1000">
              <a:latin typeface="Century Schoolbook"/>
              <a:ea typeface="Century Schoolbook"/>
              <a:cs typeface="Century Schoolbook"/>
              <a:sym typeface="Century Schoolbook"/>
            </a:endParaRPr>
          </a:p>
          <a:p>
            <a:pPr marL="457200" lvl="0" indent="-292100" algn="l" rtl="0">
              <a:lnSpc>
                <a:spcPct val="115000"/>
              </a:lnSpc>
              <a:spcBef>
                <a:spcPts val="0"/>
              </a:spcBef>
              <a:spcAft>
                <a:spcPts val="0"/>
              </a:spcAft>
              <a:buClr>
                <a:schemeClr val="dk1"/>
              </a:buClr>
              <a:buSzPts val="1000"/>
              <a:buChar char="•"/>
            </a:pPr>
            <a:r>
              <a:rPr lang="en-US" sz="1000">
                <a:latin typeface="Century Schoolbook"/>
                <a:ea typeface="Century Schoolbook"/>
                <a:cs typeface="Century Schoolbook"/>
                <a:sym typeface="Century Schoolbook"/>
              </a:rPr>
              <a:t>Drew from EV2030 assumptions, further allocated across these categories of project type and size</a:t>
            </a:r>
            <a:endParaRPr sz="1000">
              <a:latin typeface="Century Schoolbook"/>
              <a:ea typeface="Century Schoolbook"/>
              <a:cs typeface="Century Schoolbook"/>
              <a:sym typeface="Century Schoolbook"/>
            </a:endParaRPr>
          </a:p>
          <a:p>
            <a:pPr marL="457200" lvl="0" indent="-292100" algn="l" rtl="0">
              <a:lnSpc>
                <a:spcPct val="115000"/>
              </a:lnSpc>
              <a:spcBef>
                <a:spcPts val="0"/>
              </a:spcBef>
              <a:spcAft>
                <a:spcPts val="0"/>
              </a:spcAft>
              <a:buClr>
                <a:schemeClr val="dk1"/>
              </a:buClr>
              <a:buSzPts val="1000"/>
              <a:buChar char="•"/>
            </a:pPr>
            <a:r>
              <a:rPr lang="en-US" sz="1000">
                <a:latin typeface="Century Schoolbook"/>
                <a:ea typeface="Century Schoolbook"/>
                <a:cs typeface="Century Schoolbook"/>
                <a:sym typeface="Century Schoolbook"/>
              </a:rPr>
              <a:t>Relied on US EIA, NREL for utility scale solar estimates</a:t>
            </a:r>
            <a:endParaRPr sz="1000"/>
          </a:p>
        </p:txBody>
      </p:sp>
      <p:sp>
        <p:nvSpPr>
          <p:cNvPr id="184" name="Google Shape;184;p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a:t>Results:  GM needs in 2030 covers community solar, commercial ground-mount and utility-scale</a:t>
            </a:r>
            <a:endParaRPr/>
          </a:p>
          <a:p>
            <a:pPr marL="0" lvl="0" indent="0" algn="l" rtl="0">
              <a:lnSpc>
                <a:spcPct val="100000"/>
              </a:lnSpc>
              <a:spcBef>
                <a:spcPts val="0"/>
              </a:spcBef>
              <a:spcAft>
                <a:spcPts val="0"/>
              </a:spcAft>
              <a:buClr>
                <a:schemeClr val="dk1"/>
              </a:buClr>
              <a:buSzPts val="1100"/>
              <a:buFont typeface="Arial"/>
              <a:buNone/>
            </a:pPr>
            <a:r>
              <a:rPr lang="en-US"/>
              <a:t>Bounded across a range  - used distance from substation as a proxy</a:t>
            </a:r>
            <a:endParaRPr/>
          </a:p>
          <a:p>
            <a:pPr marL="0" lvl="0" indent="0" algn="l" rtl="0">
              <a:lnSpc>
                <a:spcPct val="100000"/>
              </a:lnSpc>
              <a:spcBef>
                <a:spcPts val="0"/>
              </a:spcBef>
              <a:spcAft>
                <a:spcPts val="0"/>
              </a:spcAft>
              <a:buClr>
                <a:schemeClr val="dk1"/>
              </a:buClr>
              <a:buSzPts val="1100"/>
              <a:buFont typeface="Arial"/>
              <a:buNone/>
            </a:pPr>
            <a:r>
              <a:rPr lang="en-US"/>
              <a:t>Low potential - limiting the interconnection to within ½ mile of a substation</a:t>
            </a:r>
            <a:endParaRPr/>
          </a:p>
          <a:p>
            <a:pPr marL="0" lvl="0" indent="0" algn="l" rtl="0">
              <a:lnSpc>
                <a:spcPct val="100000"/>
              </a:lnSpc>
              <a:spcBef>
                <a:spcPts val="0"/>
              </a:spcBef>
              <a:spcAft>
                <a:spcPts val="0"/>
              </a:spcAft>
              <a:buClr>
                <a:schemeClr val="dk1"/>
              </a:buClr>
              <a:buSzPts val="1100"/>
              <a:buFont typeface="Arial"/>
              <a:buNone/>
            </a:pPr>
            <a:r>
              <a:rPr lang="en-US"/>
              <a:t>High potential - if it was feasible to interconnect projects within 3 miles of a substation, yields a higher potential (for illustration, not industry practice)</a:t>
            </a:r>
            <a:endParaRPr/>
          </a:p>
          <a:p>
            <a:pPr marL="0" lvl="0" indent="0" algn="l" rtl="0">
              <a:lnSpc>
                <a:spcPct val="100000"/>
              </a:lnSpc>
              <a:spcBef>
                <a:spcPts val="0"/>
              </a:spcBef>
              <a:spcAft>
                <a:spcPts val="0"/>
              </a:spcAft>
              <a:buClr>
                <a:schemeClr val="dk1"/>
              </a:buClr>
              <a:buSzPts val="1100"/>
              <a:buFont typeface="Arial"/>
              <a:buNone/>
            </a:pPr>
            <a:r>
              <a:rPr lang="en-US"/>
              <a:t>Inputs:  </a:t>
            </a:r>
            <a:endParaRPr/>
          </a:p>
          <a:p>
            <a:pPr marL="0" lvl="0" indent="0" algn="l" rtl="0">
              <a:lnSpc>
                <a:spcPct val="100000"/>
              </a:lnSpc>
              <a:spcBef>
                <a:spcPts val="0"/>
              </a:spcBef>
              <a:spcAft>
                <a:spcPts val="0"/>
              </a:spcAft>
              <a:buClr>
                <a:schemeClr val="dk1"/>
              </a:buClr>
              <a:buSzPts val="1100"/>
              <a:buFont typeface="Arial"/>
              <a:buNone/>
            </a:pPr>
            <a:r>
              <a:rPr lang="en-US"/>
              <a:t>Contaminated sites come from Re-Powering America’s dataset of brownfields, Superfund sites, landfills;  Excluded RCRA</a:t>
            </a:r>
            <a:endParaRPr/>
          </a:p>
          <a:p>
            <a:pPr marL="457200" lvl="0" indent="-317500" algn="l" rtl="0">
              <a:lnSpc>
                <a:spcPct val="100000"/>
              </a:lnSpc>
              <a:spcBef>
                <a:spcPts val="0"/>
              </a:spcBef>
              <a:spcAft>
                <a:spcPts val="0"/>
              </a:spcAft>
              <a:buSzPts val="1400"/>
              <a:buChar char="●"/>
            </a:pPr>
            <a:r>
              <a:rPr lang="en-US"/>
              <a:t>Screened out certain sites over 500 acres (e.g., still in use, waterbodies, etc)</a:t>
            </a:r>
            <a:endParaRPr/>
          </a:p>
          <a:p>
            <a:pPr marL="0" lvl="0" indent="0" algn="l" rtl="0">
              <a:lnSpc>
                <a:spcPct val="100000"/>
              </a:lnSpc>
              <a:spcBef>
                <a:spcPts val="0"/>
              </a:spcBef>
              <a:spcAft>
                <a:spcPts val="0"/>
              </a:spcAft>
              <a:buClr>
                <a:schemeClr val="dk1"/>
              </a:buClr>
              <a:buSzPts val="1100"/>
              <a:buFont typeface="Arial"/>
              <a:buNone/>
            </a:pPr>
            <a:r>
              <a:rPr lang="en-US"/>
              <a:t>Other Assumptions and Constraints</a:t>
            </a:r>
            <a:endParaRPr/>
          </a:p>
          <a:p>
            <a:pPr marL="0" lvl="0" indent="0" algn="l" rtl="0">
              <a:lnSpc>
                <a:spcPct val="100000"/>
              </a:lnSpc>
              <a:spcBef>
                <a:spcPts val="0"/>
              </a:spcBef>
              <a:spcAft>
                <a:spcPts val="0"/>
              </a:spcAft>
              <a:buClr>
                <a:schemeClr val="dk1"/>
              </a:buClr>
              <a:buSzPts val="1100"/>
              <a:buFont typeface="Arial"/>
              <a:buNone/>
            </a:pPr>
            <a:r>
              <a:rPr lang="en-US"/>
              <a:t>•    Each MW requires 5 acres</a:t>
            </a:r>
            <a:endParaRPr/>
          </a:p>
          <a:p>
            <a:pPr marL="0" lvl="0" indent="0" algn="l" rtl="0">
              <a:lnSpc>
                <a:spcPct val="100000"/>
              </a:lnSpc>
              <a:spcBef>
                <a:spcPts val="0"/>
              </a:spcBef>
              <a:spcAft>
                <a:spcPts val="0"/>
              </a:spcAft>
              <a:buClr>
                <a:schemeClr val="dk1"/>
              </a:buClr>
              <a:buSzPts val="1100"/>
              <a:buFont typeface="Arial"/>
              <a:buNone/>
            </a:pPr>
            <a:r>
              <a:rPr lang="en-US"/>
              <a:t>•    Projects &gt;= 5 MW, &lt;=150 MW</a:t>
            </a:r>
            <a:endParaRPr/>
          </a:p>
          <a:p>
            <a:pPr marL="0" lvl="0" indent="0" algn="l" rtl="0">
              <a:lnSpc>
                <a:spcPct val="100000"/>
              </a:lnSpc>
              <a:spcBef>
                <a:spcPts val="0"/>
              </a:spcBef>
              <a:spcAft>
                <a:spcPts val="0"/>
              </a:spcAft>
              <a:buSzPts val="1400"/>
              <a:buNone/>
            </a:pPr>
            <a:r>
              <a:rPr lang="en-US"/>
              <a:t>Implications:</a:t>
            </a:r>
            <a:endParaRPr/>
          </a:p>
          <a:p>
            <a:pPr marL="0" lvl="0" indent="0" algn="l" rtl="0">
              <a:lnSpc>
                <a:spcPct val="100000"/>
              </a:lnSpc>
              <a:spcBef>
                <a:spcPts val="0"/>
              </a:spcBef>
              <a:spcAft>
                <a:spcPts val="0"/>
              </a:spcAft>
              <a:buSzPts val="1400"/>
              <a:buNone/>
            </a:pPr>
            <a:r>
              <a:rPr lang="en-US"/>
              <a:t>o    closer review of site-specific data will be necessary to understand how on-the-ground conditions at these sites would ultimately lead to solar development</a:t>
            </a:r>
            <a:endParaRPr/>
          </a:p>
          <a:p>
            <a:pPr marL="0" lvl="0" indent="0" algn="l" rtl="0">
              <a:lnSpc>
                <a:spcPct val="100000"/>
              </a:lnSpc>
              <a:spcBef>
                <a:spcPts val="0"/>
              </a:spcBef>
              <a:spcAft>
                <a:spcPts val="0"/>
              </a:spcAft>
              <a:buSzPts val="1400"/>
              <a:buNone/>
            </a:pPr>
            <a:r>
              <a:rPr lang="en-US"/>
              <a:t>o    states and stakeholders can evaluate crucial factors such as topography and ease of access that significantly affect a given site’s developable potential</a:t>
            </a:r>
            <a:endParaRPr/>
          </a:p>
        </p:txBody>
      </p:sp>
      <p:sp>
        <p:nvSpPr>
          <p:cNvPr id="192" name="Google Shape;192;p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993a24f6c4_0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993a24f6c4_0_4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g993a24f6c4_0_4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993a24f6c4_0_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993a24f6c4_0_5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g993a24f6c4_0_5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11C1A7-A637-7946-9E95-230674172489}" type="slidenum">
              <a:rPr lang="en-US" smtClean="0"/>
              <a:t>‹#›</a:t>
            </a:fld>
            <a:endParaRPr lang="en-US" dirty="0"/>
          </a:p>
        </p:txBody>
      </p:sp>
    </p:spTree>
    <p:extLst>
      <p:ext uri="{BB962C8B-B14F-4D97-AF65-F5344CB8AC3E}">
        <p14:creationId xmlns:p14="http://schemas.microsoft.com/office/powerpoint/2010/main" val="1425407510"/>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11C1A7-A637-7946-9E95-230674172489}" type="slidenum">
              <a:rPr lang="en-US" smtClean="0"/>
              <a:t>‹#›</a:t>
            </a:fld>
            <a:endParaRPr lang="en-US" dirty="0"/>
          </a:p>
        </p:txBody>
      </p:sp>
    </p:spTree>
    <p:extLst>
      <p:ext uri="{BB962C8B-B14F-4D97-AF65-F5344CB8AC3E}">
        <p14:creationId xmlns:p14="http://schemas.microsoft.com/office/powerpoint/2010/main" val="378640705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11C1A7-A637-7946-9E95-230674172489}" type="slidenum">
              <a:rPr lang="en-US" smtClean="0"/>
              <a:t>‹#›</a:t>
            </a:fld>
            <a:endParaRPr lang="en-US" dirty="0"/>
          </a:p>
        </p:txBody>
      </p:sp>
    </p:spTree>
    <p:extLst>
      <p:ext uri="{BB962C8B-B14F-4D97-AF65-F5344CB8AC3E}">
        <p14:creationId xmlns:p14="http://schemas.microsoft.com/office/powerpoint/2010/main" val="266226226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Slide 1">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0997532-9764-4796-8207-59785D13BB9D}"/>
              </a:ext>
            </a:extLst>
          </p:cNvPr>
          <p:cNvSpPr>
            <a:spLocks noGrp="1"/>
          </p:cNvSpPr>
          <p:nvPr>
            <p:ph type="pic" sz="quarter" idx="13"/>
          </p:nvPr>
        </p:nvSpPr>
        <p:spPr>
          <a:xfrm>
            <a:off x="0" y="0"/>
            <a:ext cx="12192000" cy="6858000"/>
          </a:xfrm>
          <a:solidFill>
            <a:schemeClr val="bg1">
              <a:lumMod val="95000"/>
            </a:schemeClr>
          </a:solidFill>
        </p:spPr>
        <p:txBody>
          <a:bodyPr/>
          <a:lstStyle>
            <a:lvl1pPr marL="0" indent="0" algn="ctr">
              <a:buNone/>
              <a:defRPr sz="1050"/>
            </a:lvl1pPr>
          </a:lstStyle>
          <a:p>
            <a:r>
              <a:rPr lang="en-US" dirty="0"/>
              <a:t>Click icon to add picture</a:t>
            </a:r>
          </a:p>
        </p:txBody>
      </p:sp>
      <p:sp>
        <p:nvSpPr>
          <p:cNvPr id="2" name="Title 1">
            <a:extLst>
              <a:ext uri="{FF2B5EF4-FFF2-40B4-BE49-F238E27FC236}">
                <a16:creationId xmlns:a16="http://schemas.microsoft.com/office/drawing/2014/main" id="{1FE7C26D-5BD1-4BC3-8D50-6314D0F73B27}"/>
              </a:ext>
            </a:extLst>
          </p:cNvPr>
          <p:cNvSpPr>
            <a:spLocks noGrp="1"/>
          </p:cNvSpPr>
          <p:nvPr>
            <p:ph type="ctrTitle" hasCustomPrompt="1"/>
          </p:nvPr>
        </p:nvSpPr>
        <p:spPr>
          <a:xfrm>
            <a:off x="1080656" y="3112655"/>
            <a:ext cx="6437747" cy="2272144"/>
          </a:xfrm>
        </p:spPr>
        <p:txBody>
          <a:bodyPr anchor="b">
            <a:normAutofit/>
          </a:bodyPr>
          <a:lstStyle>
            <a:lvl1pPr algn="l">
              <a:defRPr sz="3600">
                <a:solidFill>
                  <a:srgbClr val="387DDE"/>
                </a:solidFill>
              </a:defRPr>
            </a:lvl1pPr>
          </a:lstStyle>
          <a:p>
            <a:r>
              <a:rPr lang="en-US"/>
              <a:t>CLICK TO EDIT MASTER TITLE STYLE</a:t>
            </a:r>
          </a:p>
        </p:txBody>
      </p:sp>
      <p:sp>
        <p:nvSpPr>
          <p:cNvPr id="3" name="Subtitle 2">
            <a:extLst>
              <a:ext uri="{FF2B5EF4-FFF2-40B4-BE49-F238E27FC236}">
                <a16:creationId xmlns:a16="http://schemas.microsoft.com/office/drawing/2014/main" id="{6C22F81D-B66E-4B27-9725-A47C91214AC1}"/>
              </a:ext>
            </a:extLst>
          </p:cNvPr>
          <p:cNvSpPr>
            <a:spLocks noGrp="1"/>
          </p:cNvSpPr>
          <p:nvPr>
            <p:ph type="subTitle" idx="1" hasCustomPrompt="1"/>
          </p:nvPr>
        </p:nvSpPr>
        <p:spPr>
          <a:xfrm>
            <a:off x="1080656" y="5384801"/>
            <a:ext cx="6437747" cy="1062109"/>
          </a:xfrm>
        </p:spPr>
        <p:txBody>
          <a:bodyPr/>
          <a:lstStyle>
            <a:lvl1pPr marL="0" indent="0" algn="l">
              <a:buNone/>
              <a:defRPr sz="1800">
                <a:solidFill>
                  <a:srgbClr val="387DDE"/>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6" name="Slide Number Placeholder 5">
            <a:extLst>
              <a:ext uri="{FF2B5EF4-FFF2-40B4-BE49-F238E27FC236}">
                <a16:creationId xmlns:a16="http://schemas.microsoft.com/office/drawing/2014/main" id="{45199906-837D-488F-95C3-60BF9B9DD95B}"/>
              </a:ext>
            </a:extLst>
          </p:cNvPr>
          <p:cNvSpPr>
            <a:spLocks noGrp="1"/>
          </p:cNvSpPr>
          <p:nvPr>
            <p:ph type="sldNum" sz="quarter" idx="12"/>
          </p:nvPr>
        </p:nvSpPr>
        <p:spPr/>
        <p:txBody>
          <a:bodyPr/>
          <a:lstStyle/>
          <a:p>
            <a:fld id="{5611C1A7-A637-7946-9E95-230674172489}" type="slidenum">
              <a:rPr lang="en-US" smtClean="0"/>
              <a:t>‹#›</a:t>
            </a:fld>
            <a:endParaRPr lang="en-US" dirty="0"/>
          </a:p>
        </p:txBody>
      </p:sp>
    </p:spTree>
    <p:extLst>
      <p:ext uri="{BB962C8B-B14F-4D97-AF65-F5344CB8AC3E}">
        <p14:creationId xmlns:p14="http://schemas.microsoft.com/office/powerpoint/2010/main" val="2006402806"/>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884CBB2-E163-4C5F-9AB1-F8710E563FA9}" type="datetimeFigureOut">
              <a:rPr lang="en-US" smtClean="0"/>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E60731-7913-4C3A-A1F2-C4276F8B70D2}" type="slidenum">
              <a:rPr lang="en-US" smtClean="0"/>
              <a:t>‹#›</a:t>
            </a:fld>
            <a:endParaRPr lang="en-US" dirty="0"/>
          </a:p>
        </p:txBody>
      </p:sp>
    </p:spTree>
    <p:extLst>
      <p:ext uri="{BB962C8B-B14F-4D97-AF65-F5344CB8AC3E}">
        <p14:creationId xmlns:p14="http://schemas.microsoft.com/office/powerpoint/2010/main" val="1428945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84CBB2-E163-4C5F-9AB1-F8710E563FA9}" type="datetimeFigureOut">
              <a:rPr lang="en-US" smtClean="0"/>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E60731-7913-4C3A-A1F2-C4276F8B70D2}" type="slidenum">
              <a:rPr lang="en-US" smtClean="0"/>
              <a:t>‹#›</a:t>
            </a:fld>
            <a:endParaRPr lang="en-US" dirty="0"/>
          </a:p>
        </p:txBody>
      </p:sp>
    </p:spTree>
    <p:extLst>
      <p:ext uri="{BB962C8B-B14F-4D97-AF65-F5344CB8AC3E}">
        <p14:creationId xmlns:p14="http://schemas.microsoft.com/office/powerpoint/2010/main" val="40513715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84CBB2-E163-4C5F-9AB1-F8710E563FA9}" type="datetimeFigureOut">
              <a:rPr lang="en-US" smtClean="0"/>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E60731-7913-4C3A-A1F2-C4276F8B70D2}" type="slidenum">
              <a:rPr lang="en-US" smtClean="0"/>
              <a:t>‹#›</a:t>
            </a:fld>
            <a:endParaRPr lang="en-US" dirty="0"/>
          </a:p>
        </p:txBody>
      </p:sp>
    </p:spTree>
    <p:extLst>
      <p:ext uri="{BB962C8B-B14F-4D97-AF65-F5344CB8AC3E}">
        <p14:creationId xmlns:p14="http://schemas.microsoft.com/office/powerpoint/2010/main" val="484786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84CBB2-E163-4C5F-9AB1-F8710E563FA9}" type="datetimeFigureOut">
              <a:rPr lang="en-US" smtClean="0"/>
              <a:t>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E60731-7913-4C3A-A1F2-C4276F8B70D2}" type="slidenum">
              <a:rPr lang="en-US" smtClean="0"/>
              <a:t>‹#›</a:t>
            </a:fld>
            <a:endParaRPr lang="en-US" dirty="0"/>
          </a:p>
        </p:txBody>
      </p:sp>
    </p:spTree>
    <p:extLst>
      <p:ext uri="{BB962C8B-B14F-4D97-AF65-F5344CB8AC3E}">
        <p14:creationId xmlns:p14="http://schemas.microsoft.com/office/powerpoint/2010/main" val="19194417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84CBB2-E163-4C5F-9AB1-F8710E563FA9}" type="datetimeFigureOut">
              <a:rPr lang="en-US" smtClean="0"/>
              <a:t>12/2/2020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7E60731-7913-4C3A-A1F2-C4276F8B70D2}" type="slidenum">
              <a:rPr lang="en-US" smtClean="0"/>
              <a:t>‹#›</a:t>
            </a:fld>
            <a:endParaRPr lang="en-US" dirty="0"/>
          </a:p>
        </p:txBody>
      </p:sp>
    </p:spTree>
    <p:extLst>
      <p:ext uri="{BB962C8B-B14F-4D97-AF65-F5344CB8AC3E}">
        <p14:creationId xmlns:p14="http://schemas.microsoft.com/office/powerpoint/2010/main" val="9295336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84CBB2-E163-4C5F-9AB1-F8710E563FA9}" type="datetimeFigureOut">
              <a:rPr lang="en-US" smtClean="0"/>
              <a:t>12/2/2020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7E60731-7913-4C3A-A1F2-C4276F8B70D2}" type="slidenum">
              <a:rPr lang="en-US" smtClean="0"/>
              <a:t>‹#›</a:t>
            </a:fld>
            <a:endParaRPr lang="en-US" dirty="0"/>
          </a:p>
        </p:txBody>
      </p:sp>
    </p:spTree>
    <p:extLst>
      <p:ext uri="{BB962C8B-B14F-4D97-AF65-F5344CB8AC3E}">
        <p14:creationId xmlns:p14="http://schemas.microsoft.com/office/powerpoint/2010/main" val="23631741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84CBB2-E163-4C5F-9AB1-F8710E563FA9}" type="datetimeFigureOut">
              <a:rPr lang="en-US" smtClean="0"/>
              <a:t>12/2/2020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7E60731-7913-4C3A-A1F2-C4276F8B70D2}" type="slidenum">
              <a:rPr lang="en-US" smtClean="0"/>
              <a:t>‹#›</a:t>
            </a:fld>
            <a:endParaRPr lang="en-US" dirty="0"/>
          </a:p>
        </p:txBody>
      </p:sp>
    </p:spTree>
    <p:extLst>
      <p:ext uri="{BB962C8B-B14F-4D97-AF65-F5344CB8AC3E}">
        <p14:creationId xmlns:p14="http://schemas.microsoft.com/office/powerpoint/2010/main" val="1376277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11C1A7-A637-7946-9E95-230674172489}" type="slidenum">
              <a:rPr lang="en-US" smtClean="0"/>
              <a:t>‹#›</a:t>
            </a:fld>
            <a:endParaRPr lang="en-US" dirty="0"/>
          </a:p>
        </p:txBody>
      </p:sp>
    </p:spTree>
    <p:extLst>
      <p:ext uri="{BB962C8B-B14F-4D97-AF65-F5344CB8AC3E}">
        <p14:creationId xmlns:p14="http://schemas.microsoft.com/office/powerpoint/2010/main" val="2925933822"/>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84CBB2-E163-4C5F-9AB1-F8710E563FA9}" type="datetimeFigureOut">
              <a:rPr lang="en-US" smtClean="0"/>
              <a:t>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E60731-7913-4C3A-A1F2-C4276F8B70D2}" type="slidenum">
              <a:rPr lang="en-US" smtClean="0"/>
              <a:t>‹#›</a:t>
            </a:fld>
            <a:endParaRPr lang="en-US" dirty="0"/>
          </a:p>
        </p:txBody>
      </p:sp>
    </p:spTree>
    <p:extLst>
      <p:ext uri="{BB962C8B-B14F-4D97-AF65-F5344CB8AC3E}">
        <p14:creationId xmlns:p14="http://schemas.microsoft.com/office/powerpoint/2010/main" val="23031430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84CBB2-E163-4C5F-9AB1-F8710E563FA9}" type="datetimeFigureOut">
              <a:rPr lang="en-US" smtClean="0"/>
              <a:t>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E60731-7913-4C3A-A1F2-C4276F8B70D2}" type="slidenum">
              <a:rPr lang="en-US" smtClean="0"/>
              <a:t>‹#›</a:t>
            </a:fld>
            <a:endParaRPr lang="en-US" dirty="0"/>
          </a:p>
        </p:txBody>
      </p:sp>
    </p:spTree>
    <p:extLst>
      <p:ext uri="{BB962C8B-B14F-4D97-AF65-F5344CB8AC3E}">
        <p14:creationId xmlns:p14="http://schemas.microsoft.com/office/powerpoint/2010/main" val="15749863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84CBB2-E163-4C5F-9AB1-F8710E563FA9}" type="datetimeFigureOut">
              <a:rPr lang="en-US" smtClean="0"/>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E60731-7913-4C3A-A1F2-C4276F8B70D2}" type="slidenum">
              <a:rPr lang="en-US" smtClean="0"/>
              <a:t>‹#›</a:t>
            </a:fld>
            <a:endParaRPr lang="en-US" dirty="0"/>
          </a:p>
        </p:txBody>
      </p:sp>
    </p:spTree>
    <p:extLst>
      <p:ext uri="{BB962C8B-B14F-4D97-AF65-F5344CB8AC3E}">
        <p14:creationId xmlns:p14="http://schemas.microsoft.com/office/powerpoint/2010/main" val="568761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84CBB2-E163-4C5F-9AB1-F8710E563FA9}" type="datetimeFigureOut">
              <a:rPr lang="en-US" smtClean="0"/>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E60731-7913-4C3A-A1F2-C4276F8B70D2}" type="slidenum">
              <a:rPr lang="en-US" smtClean="0"/>
              <a:t>‹#›</a:t>
            </a:fld>
            <a:endParaRPr lang="en-US" dirty="0"/>
          </a:p>
        </p:txBody>
      </p:sp>
    </p:spTree>
    <p:extLst>
      <p:ext uri="{BB962C8B-B14F-4D97-AF65-F5344CB8AC3E}">
        <p14:creationId xmlns:p14="http://schemas.microsoft.com/office/powerpoint/2010/main" val="41464954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icture with Caption" type="picTx">
  <p:cSld name="1_Picture with Caption">
    <p:spTree>
      <p:nvGrpSpPr>
        <p:cNvPr id="1" name="Shape 112"/>
        <p:cNvGrpSpPr/>
        <p:nvPr/>
      </p:nvGrpSpPr>
      <p:grpSpPr>
        <a:xfrm>
          <a:off x="0" y="0"/>
          <a:ext cx="0" cy="0"/>
          <a:chOff x="0" y="0"/>
          <a:chExt cx="0" cy="0"/>
        </a:xfrm>
      </p:grpSpPr>
      <p:sp>
        <p:nvSpPr>
          <p:cNvPr id="113" name="Google Shape;113;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entury Schoolbook"/>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21"/>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panose="020B0604020202020204" pitchFamily="34" charset="0"/>
                <a:ea typeface="Arial" panose="020B0604020202020204" pitchFamily="34" charset="0"/>
                <a:cs typeface="Arial" panose="020B0604020202020204" pitchFamily="34" charset="0"/>
                <a:sym typeface="Century Schoolbook"/>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entury Schoolbook"/>
                <a:ea typeface="Century Schoolbook"/>
                <a:cs typeface="Century Schoolbook"/>
                <a:sym typeface="Century Schoolbook"/>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entury Schoolbook"/>
                <a:ea typeface="Century Schoolbook"/>
                <a:cs typeface="Century Schoolbook"/>
                <a:sym typeface="Century Schoolbook"/>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Schoolbook"/>
                <a:ea typeface="Century Schoolbook"/>
                <a:cs typeface="Century Schoolbook"/>
                <a:sym typeface="Century Schoolbook"/>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Schoolbook"/>
                <a:ea typeface="Century Schoolbook"/>
                <a:cs typeface="Century Schoolbook"/>
                <a:sym typeface="Century Schoolbook"/>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Schoolbook"/>
                <a:ea typeface="Century Schoolbook"/>
                <a:cs typeface="Century Schoolbook"/>
                <a:sym typeface="Century Schoolbook"/>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Schoolbook"/>
                <a:ea typeface="Century Schoolbook"/>
                <a:cs typeface="Century Schoolbook"/>
                <a:sym typeface="Century Schoolbook"/>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Schoolbook"/>
                <a:ea typeface="Century Schoolbook"/>
                <a:cs typeface="Century Schoolbook"/>
                <a:sym typeface="Century Schoolbook"/>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Schoolbook"/>
                <a:ea typeface="Century Schoolbook"/>
                <a:cs typeface="Century Schoolbook"/>
                <a:sym typeface="Century Schoolbook"/>
              </a:defRPr>
            </a:lvl9pPr>
          </a:lstStyle>
          <a:p>
            <a:endParaRPr dirty="0"/>
          </a:p>
        </p:txBody>
      </p:sp>
      <p:sp>
        <p:nvSpPr>
          <p:cNvPr id="115" name="Google Shape;115;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16" name="Google Shape;116;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19" name="Google Shape;119;p21"/>
          <p:cNvGrpSpPr/>
          <p:nvPr/>
        </p:nvGrpSpPr>
        <p:grpSpPr>
          <a:xfrm>
            <a:off x="314325" y="5991224"/>
            <a:ext cx="4621213" cy="730251"/>
            <a:chOff x="606981" y="238125"/>
            <a:chExt cx="10499169" cy="1712598"/>
          </a:xfrm>
        </p:grpSpPr>
        <p:pic>
          <p:nvPicPr>
            <p:cNvPr id="120" name="Google Shape;120;p21"/>
            <p:cNvPicPr preferRelativeResize="0"/>
            <p:nvPr/>
          </p:nvPicPr>
          <p:blipFill rotWithShape="1">
            <a:blip r:embed="rId2">
              <a:alphaModFix/>
            </a:blip>
            <a:srcRect/>
            <a:stretch/>
          </p:blipFill>
          <p:spPr>
            <a:xfrm>
              <a:off x="3969305" y="238125"/>
              <a:ext cx="4253389" cy="1152525"/>
            </a:xfrm>
            <a:prstGeom prst="rect">
              <a:avLst/>
            </a:prstGeom>
            <a:noFill/>
            <a:ln>
              <a:noFill/>
            </a:ln>
          </p:spPr>
        </p:pic>
        <p:pic>
          <p:nvPicPr>
            <p:cNvPr id="121" name="Google Shape;121;p21"/>
            <p:cNvPicPr preferRelativeResize="0"/>
            <p:nvPr/>
          </p:nvPicPr>
          <p:blipFill rotWithShape="1">
            <a:blip r:embed="rId3">
              <a:alphaModFix/>
            </a:blip>
            <a:srcRect/>
            <a:stretch/>
          </p:blipFill>
          <p:spPr>
            <a:xfrm>
              <a:off x="8891587" y="352425"/>
              <a:ext cx="1933575" cy="657225"/>
            </a:xfrm>
            <a:prstGeom prst="rect">
              <a:avLst/>
            </a:prstGeom>
            <a:noFill/>
            <a:ln>
              <a:noFill/>
            </a:ln>
          </p:spPr>
        </p:pic>
        <p:pic>
          <p:nvPicPr>
            <p:cNvPr id="122" name="Google Shape;122;p21" descr="C:\Users\ecole\AppData\Local\Microsoft\Windows\INetCache\Content.MSO\6319B74B.tmp"/>
            <p:cNvPicPr preferRelativeResize="0"/>
            <p:nvPr/>
          </p:nvPicPr>
          <p:blipFill rotWithShape="1">
            <a:blip r:embed="rId4">
              <a:alphaModFix/>
            </a:blip>
            <a:srcRect r="5333"/>
            <a:stretch/>
          </p:blipFill>
          <p:spPr>
            <a:xfrm>
              <a:off x="606981" y="1074185"/>
              <a:ext cx="2974418" cy="876538"/>
            </a:xfrm>
            <a:prstGeom prst="rect">
              <a:avLst/>
            </a:prstGeom>
            <a:noFill/>
            <a:ln>
              <a:noFill/>
            </a:ln>
          </p:spPr>
        </p:pic>
        <p:pic>
          <p:nvPicPr>
            <p:cNvPr id="123" name="Google Shape;123;p21"/>
            <p:cNvPicPr preferRelativeResize="0"/>
            <p:nvPr/>
          </p:nvPicPr>
          <p:blipFill rotWithShape="1">
            <a:blip r:embed="rId5">
              <a:alphaModFix/>
            </a:blip>
            <a:srcRect/>
            <a:stretch/>
          </p:blipFill>
          <p:spPr>
            <a:xfrm>
              <a:off x="1381958" y="238125"/>
              <a:ext cx="1777722" cy="976829"/>
            </a:xfrm>
            <a:prstGeom prst="rect">
              <a:avLst/>
            </a:prstGeom>
            <a:noFill/>
            <a:ln>
              <a:noFill/>
            </a:ln>
          </p:spPr>
        </p:pic>
        <p:pic>
          <p:nvPicPr>
            <p:cNvPr id="124" name="Google Shape;124;p21" descr="A close up of a sign&#10;&#10;Description automatically generated"/>
            <p:cNvPicPr preferRelativeResize="0"/>
            <p:nvPr/>
          </p:nvPicPr>
          <p:blipFill rotWithShape="1">
            <a:blip r:embed="rId6">
              <a:alphaModFix/>
            </a:blip>
            <a:srcRect/>
            <a:stretch/>
          </p:blipFill>
          <p:spPr>
            <a:xfrm>
              <a:off x="8610600" y="1160462"/>
              <a:ext cx="2495550" cy="730732"/>
            </a:xfrm>
            <a:prstGeom prst="rect">
              <a:avLst/>
            </a:prstGeom>
            <a:noFill/>
            <a:ln>
              <a:noFill/>
            </a:ln>
          </p:spPr>
        </p:pic>
      </p:grpSp>
      <p:sp>
        <p:nvSpPr>
          <p:cNvPr id="125" name="Google Shape;125;p21"/>
          <p:cNvSpPr txBox="1"/>
          <p:nvPr/>
        </p:nvSpPr>
        <p:spPr>
          <a:xfrm>
            <a:off x="1" y="102509"/>
            <a:ext cx="12191999" cy="338554"/>
          </a:xfrm>
          <a:prstGeom prst="rect">
            <a:avLst/>
          </a:prstGeom>
          <a:solidFill>
            <a:srgbClr val="C55A1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600"/>
              <a:buFont typeface="Arial"/>
              <a:buNone/>
            </a:pPr>
            <a:r>
              <a:rPr lang="en-US" sz="1600" b="0" i="0" u="none" strike="noStrike" cap="none" dirty="0">
                <a:solidFill>
                  <a:schemeClr val="lt1"/>
                </a:solidFill>
                <a:latin typeface="Arial"/>
                <a:ea typeface="Arial"/>
                <a:cs typeface="Arial"/>
                <a:sym typeface="Arial"/>
              </a:rPr>
              <a:t>Smart Solar Siting for New England 	   	  		 Webinar 2 - Balancing Land Conservation with Smart Siting</a:t>
            </a:r>
            <a:endParaRPr dirty="0">
              <a:latin typeface="Arial" panose="020B0604020202020204" pitchFamily="34" charset="0"/>
            </a:endParaRPr>
          </a:p>
        </p:txBody>
      </p:sp>
    </p:spTree>
    <p:extLst>
      <p:ext uri="{BB962C8B-B14F-4D97-AF65-F5344CB8AC3E}">
        <p14:creationId xmlns:p14="http://schemas.microsoft.com/office/powerpoint/2010/main" val="8899872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403286" y="626446"/>
            <a:ext cx="5935372" cy="6129444"/>
          </a:xfrm>
          <a:prstGeom prst="rect">
            <a:avLst/>
          </a:prstGeom>
          <a:blipFill>
            <a:blip r:embed="rId2" cstate="print"/>
            <a:stretch>
              <a:fillRect/>
            </a:stretch>
          </a:blipFill>
        </p:spPr>
        <p:txBody>
          <a:bodyPr wrap="square" lIns="0" tIns="0" rIns="0" bIns="0" rtlCol="0"/>
          <a:lstStyle/>
          <a:p>
            <a:endParaRPr sz="1800" dirty="0">
              <a:latin typeface="Arial" panose="020B0604020202020204" pitchFamily="34" charset="0"/>
            </a:endParaRPr>
          </a:p>
        </p:txBody>
      </p:sp>
      <p:sp>
        <p:nvSpPr>
          <p:cNvPr id="17" name="bk object 17"/>
          <p:cNvSpPr/>
          <p:nvPr/>
        </p:nvSpPr>
        <p:spPr>
          <a:xfrm>
            <a:off x="0" y="457200"/>
            <a:ext cx="12192000" cy="271780"/>
          </a:xfrm>
          <a:custGeom>
            <a:avLst/>
            <a:gdLst/>
            <a:ahLst/>
            <a:cxnLst/>
            <a:rect l="l" t="t" r="r" b="b"/>
            <a:pathLst>
              <a:path w="9144000" h="271780">
                <a:moveTo>
                  <a:pt x="0" y="271272"/>
                </a:moveTo>
                <a:lnTo>
                  <a:pt x="9144000" y="271272"/>
                </a:lnTo>
                <a:lnTo>
                  <a:pt x="9144000" y="0"/>
                </a:lnTo>
                <a:lnTo>
                  <a:pt x="0" y="0"/>
                </a:lnTo>
                <a:lnTo>
                  <a:pt x="0" y="271272"/>
                </a:lnTo>
                <a:close/>
              </a:path>
            </a:pathLst>
          </a:custGeom>
          <a:solidFill>
            <a:srgbClr val="00A642"/>
          </a:solidFill>
        </p:spPr>
        <p:txBody>
          <a:bodyPr wrap="square" lIns="0" tIns="0" rIns="0" bIns="0" rtlCol="0"/>
          <a:lstStyle/>
          <a:p>
            <a:endParaRPr sz="1800" dirty="0">
              <a:latin typeface="Arial" panose="020B0604020202020204" pitchFamily="34" charset="0"/>
            </a:endParaRPr>
          </a:p>
        </p:txBody>
      </p:sp>
      <p:sp>
        <p:nvSpPr>
          <p:cNvPr id="18" name="bk object 18"/>
          <p:cNvSpPr/>
          <p:nvPr/>
        </p:nvSpPr>
        <p:spPr>
          <a:xfrm>
            <a:off x="0" y="457200"/>
            <a:ext cx="12192000" cy="271780"/>
          </a:xfrm>
          <a:custGeom>
            <a:avLst/>
            <a:gdLst/>
            <a:ahLst/>
            <a:cxnLst/>
            <a:rect l="l" t="t" r="r" b="b"/>
            <a:pathLst>
              <a:path w="9144000" h="271780">
                <a:moveTo>
                  <a:pt x="0" y="271272"/>
                </a:moveTo>
                <a:lnTo>
                  <a:pt x="9144000" y="271272"/>
                </a:lnTo>
                <a:lnTo>
                  <a:pt x="9144000" y="0"/>
                </a:lnTo>
                <a:lnTo>
                  <a:pt x="0" y="0"/>
                </a:lnTo>
                <a:lnTo>
                  <a:pt x="0" y="271272"/>
                </a:lnTo>
                <a:close/>
              </a:path>
            </a:pathLst>
          </a:custGeom>
          <a:ln w="39624">
            <a:solidFill>
              <a:srgbClr val="00A642"/>
            </a:solidFill>
          </a:ln>
        </p:spPr>
        <p:txBody>
          <a:bodyPr wrap="square" lIns="0" tIns="0" rIns="0" bIns="0" rtlCol="0"/>
          <a:lstStyle/>
          <a:p>
            <a:endParaRPr sz="1800" dirty="0">
              <a:latin typeface="Arial" panose="020B0604020202020204" pitchFamily="34" charset="0"/>
            </a:endParaRPr>
          </a:p>
        </p:txBody>
      </p:sp>
      <p:sp>
        <p:nvSpPr>
          <p:cNvPr id="19" name="bk object 19"/>
          <p:cNvSpPr/>
          <p:nvPr/>
        </p:nvSpPr>
        <p:spPr>
          <a:xfrm>
            <a:off x="9891775" y="4738115"/>
            <a:ext cx="1623907" cy="2018030"/>
          </a:xfrm>
          <a:custGeom>
            <a:avLst/>
            <a:gdLst/>
            <a:ahLst/>
            <a:cxnLst/>
            <a:rect l="l" t="t" r="r" b="b"/>
            <a:pathLst>
              <a:path w="1217929" h="2018029">
                <a:moveTo>
                  <a:pt x="0" y="2017775"/>
                </a:moveTo>
                <a:lnTo>
                  <a:pt x="1217676" y="2017775"/>
                </a:lnTo>
                <a:lnTo>
                  <a:pt x="1217676" y="0"/>
                </a:lnTo>
                <a:lnTo>
                  <a:pt x="0" y="0"/>
                </a:lnTo>
                <a:lnTo>
                  <a:pt x="0" y="2017775"/>
                </a:lnTo>
                <a:close/>
              </a:path>
            </a:pathLst>
          </a:custGeom>
          <a:solidFill>
            <a:srgbClr val="FFFFFF"/>
          </a:solidFill>
        </p:spPr>
        <p:txBody>
          <a:bodyPr wrap="square" lIns="0" tIns="0" rIns="0" bIns="0" rtlCol="0"/>
          <a:lstStyle/>
          <a:p>
            <a:endParaRPr sz="1800" dirty="0">
              <a:latin typeface="Arial" panose="020B0604020202020204" pitchFamily="34" charset="0"/>
            </a:endParaRPr>
          </a:p>
        </p:txBody>
      </p:sp>
      <p:sp>
        <p:nvSpPr>
          <p:cNvPr id="20" name="bk object 20"/>
          <p:cNvSpPr/>
          <p:nvPr/>
        </p:nvSpPr>
        <p:spPr>
          <a:xfrm>
            <a:off x="9891775" y="4738115"/>
            <a:ext cx="1623907" cy="2018030"/>
          </a:xfrm>
          <a:custGeom>
            <a:avLst/>
            <a:gdLst/>
            <a:ahLst/>
            <a:cxnLst/>
            <a:rect l="l" t="t" r="r" b="b"/>
            <a:pathLst>
              <a:path w="1217929" h="2018029">
                <a:moveTo>
                  <a:pt x="0" y="2017775"/>
                </a:moveTo>
                <a:lnTo>
                  <a:pt x="1217676" y="2017775"/>
                </a:lnTo>
                <a:lnTo>
                  <a:pt x="1217676" y="0"/>
                </a:lnTo>
                <a:lnTo>
                  <a:pt x="0" y="0"/>
                </a:lnTo>
                <a:lnTo>
                  <a:pt x="0" y="2017775"/>
                </a:lnTo>
                <a:close/>
              </a:path>
            </a:pathLst>
          </a:custGeom>
          <a:ln w="39624">
            <a:solidFill>
              <a:srgbClr val="FFFFFF"/>
            </a:solidFill>
          </a:ln>
        </p:spPr>
        <p:txBody>
          <a:bodyPr wrap="square" lIns="0" tIns="0" rIns="0" bIns="0" rtlCol="0"/>
          <a:lstStyle/>
          <a:p>
            <a:endParaRPr sz="1800" dirty="0">
              <a:latin typeface="Arial" panose="020B0604020202020204" pitchFamily="34" charset="0"/>
            </a:endParaRPr>
          </a:p>
        </p:txBody>
      </p:sp>
      <p:sp>
        <p:nvSpPr>
          <p:cNvPr id="2" name="Holder 2"/>
          <p:cNvSpPr>
            <a:spLocks noGrp="1"/>
          </p:cNvSpPr>
          <p:nvPr>
            <p:ph type="title"/>
          </p:nvPr>
        </p:nvSpPr>
        <p:spPr/>
        <p:txBody>
          <a:bodyPr lIns="0" tIns="0" rIns="0" bIns="0"/>
          <a:lstStyle>
            <a:lvl1pPr>
              <a:defRPr sz="4000"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12/2/2020</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12/2/2020</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440436"/>
            <a:ext cx="12192000" cy="546100"/>
          </a:xfrm>
          <a:custGeom>
            <a:avLst/>
            <a:gdLst/>
            <a:ahLst/>
            <a:cxnLst/>
            <a:rect l="l" t="t" r="r" b="b"/>
            <a:pathLst>
              <a:path w="9144000" h="546100">
                <a:moveTo>
                  <a:pt x="0" y="545591"/>
                </a:moveTo>
                <a:lnTo>
                  <a:pt x="9144000" y="545591"/>
                </a:lnTo>
                <a:lnTo>
                  <a:pt x="9144000" y="0"/>
                </a:lnTo>
                <a:lnTo>
                  <a:pt x="0" y="0"/>
                </a:lnTo>
                <a:lnTo>
                  <a:pt x="0" y="545591"/>
                </a:lnTo>
                <a:close/>
              </a:path>
            </a:pathLst>
          </a:custGeom>
          <a:solidFill>
            <a:srgbClr val="00AF50"/>
          </a:solidFill>
        </p:spPr>
        <p:txBody>
          <a:bodyPr wrap="square" lIns="0" tIns="0" rIns="0" bIns="0" rtlCol="0"/>
          <a:lstStyle/>
          <a:p>
            <a:endParaRPr sz="1800" dirty="0">
              <a:latin typeface="Arial" panose="020B0604020202020204" pitchFamily="34" charset="0"/>
            </a:endParaRPr>
          </a:p>
        </p:txBody>
      </p:sp>
      <p:sp>
        <p:nvSpPr>
          <p:cNvPr id="17" name="bk object 17"/>
          <p:cNvSpPr/>
          <p:nvPr/>
        </p:nvSpPr>
        <p:spPr>
          <a:xfrm>
            <a:off x="0" y="739141"/>
            <a:ext cx="12192000" cy="4014215"/>
          </a:xfrm>
          <a:prstGeom prst="rect">
            <a:avLst/>
          </a:prstGeom>
          <a:blipFill>
            <a:blip r:embed="rId2" cstate="print"/>
            <a:stretch>
              <a:fillRect/>
            </a:stretch>
          </a:blipFill>
        </p:spPr>
        <p:txBody>
          <a:bodyPr wrap="square" lIns="0" tIns="0" rIns="0" bIns="0" rtlCol="0"/>
          <a:lstStyle/>
          <a:p>
            <a:endParaRPr sz="1800" dirty="0">
              <a:latin typeface="Arial" panose="020B0604020202020204" pitchFamily="34" charset="0"/>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12/2/2020</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9C0F2C-D444-4853-B68C-0469E04F8D68}" type="datetimeFigureOut">
              <a:rPr lang="en-US" smtClean="0"/>
              <a:t>12/2/2020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0FF4FF3-4DE5-4ED5-A653-DA1CE53D2842}" type="slidenum">
              <a:rPr lang="en-US" smtClean="0"/>
              <a:t>‹#›</a:t>
            </a:fld>
            <a:endParaRPr lang="en-US" dirty="0"/>
          </a:p>
        </p:txBody>
      </p:sp>
    </p:spTree>
    <p:extLst>
      <p:ext uri="{BB962C8B-B14F-4D97-AF65-F5344CB8AC3E}">
        <p14:creationId xmlns:p14="http://schemas.microsoft.com/office/powerpoint/2010/main" val="32883111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D9C0F2C-D444-4853-B68C-0469E04F8D68}" type="datetimeFigureOut">
              <a:rPr lang="en-US" smtClean="0"/>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FF4FF3-4DE5-4ED5-A653-DA1CE53D2842}" type="slidenum">
              <a:rPr lang="en-US" smtClean="0"/>
              <a:t>‹#›</a:t>
            </a:fld>
            <a:endParaRPr lang="en-US" dirty="0"/>
          </a:p>
        </p:txBody>
      </p:sp>
    </p:spTree>
    <p:extLst>
      <p:ext uri="{BB962C8B-B14F-4D97-AF65-F5344CB8AC3E}">
        <p14:creationId xmlns:p14="http://schemas.microsoft.com/office/powerpoint/2010/main" val="1894862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11C1A7-A637-7946-9E95-230674172489}" type="slidenum">
              <a:rPr lang="en-US" smtClean="0"/>
              <a:t>‹#›</a:t>
            </a:fld>
            <a:endParaRPr lang="en-US" dirty="0"/>
          </a:p>
        </p:txBody>
      </p:sp>
    </p:spTree>
    <p:extLst>
      <p:ext uri="{BB962C8B-B14F-4D97-AF65-F5344CB8AC3E}">
        <p14:creationId xmlns:p14="http://schemas.microsoft.com/office/powerpoint/2010/main" val="2335884422"/>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EF002-3331-4455-A12F-6300537A8A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524C0CC-BA30-46FA-84A6-1A0F707CFB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CA39902-C878-4238-A820-851ED87E6671}"/>
              </a:ext>
            </a:extLst>
          </p:cNvPr>
          <p:cNvSpPr>
            <a:spLocks noGrp="1"/>
          </p:cNvSpPr>
          <p:nvPr>
            <p:ph type="dt" sz="half" idx="10"/>
          </p:nvPr>
        </p:nvSpPr>
        <p:spPr/>
        <p:txBody>
          <a:bodyPr/>
          <a:lstStyle/>
          <a:p>
            <a:fld id="{0884CBB2-E163-4C5F-9AB1-F8710E563FA9}" type="datetimeFigureOut">
              <a:rPr lang="en-US" smtClean="0"/>
              <a:t>12/2/2020</a:t>
            </a:fld>
            <a:endParaRPr lang="en-US" dirty="0"/>
          </a:p>
        </p:txBody>
      </p:sp>
      <p:sp>
        <p:nvSpPr>
          <p:cNvPr id="5" name="Footer Placeholder 4">
            <a:extLst>
              <a:ext uri="{FF2B5EF4-FFF2-40B4-BE49-F238E27FC236}">
                <a16:creationId xmlns:a16="http://schemas.microsoft.com/office/drawing/2014/main" id="{A62AC9CE-BF08-4C56-ADBC-A1776457072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42CC73A-010D-4096-BD45-1218822AAF9C}"/>
              </a:ext>
            </a:extLst>
          </p:cNvPr>
          <p:cNvSpPr>
            <a:spLocks noGrp="1"/>
          </p:cNvSpPr>
          <p:nvPr>
            <p:ph type="sldNum" sz="quarter" idx="12"/>
          </p:nvPr>
        </p:nvSpPr>
        <p:spPr/>
        <p:txBody>
          <a:bodyPr/>
          <a:lstStyle/>
          <a:p>
            <a:fld id="{97E60731-7913-4C3A-A1F2-C4276F8B70D2}" type="slidenum">
              <a:rPr lang="en-US" smtClean="0"/>
              <a:t>‹#›</a:t>
            </a:fld>
            <a:endParaRPr lang="en-US" dirty="0"/>
          </a:p>
        </p:txBody>
      </p:sp>
    </p:spTree>
    <p:extLst>
      <p:ext uri="{BB962C8B-B14F-4D97-AF65-F5344CB8AC3E}">
        <p14:creationId xmlns:p14="http://schemas.microsoft.com/office/powerpoint/2010/main" val="10744851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3B9CB-6EC1-4696-91E5-3F88A0F651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FC7B47-AF68-4D24-AA27-73DE8B894E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7330BA-908C-4DBB-B107-9D764D2D8E6E}"/>
              </a:ext>
            </a:extLst>
          </p:cNvPr>
          <p:cNvSpPr>
            <a:spLocks noGrp="1"/>
          </p:cNvSpPr>
          <p:nvPr>
            <p:ph type="dt" sz="half" idx="10"/>
          </p:nvPr>
        </p:nvSpPr>
        <p:spPr/>
        <p:txBody>
          <a:bodyPr/>
          <a:lstStyle/>
          <a:p>
            <a:fld id="{0884CBB2-E163-4C5F-9AB1-F8710E563FA9}" type="datetimeFigureOut">
              <a:rPr lang="en-US" smtClean="0"/>
              <a:t>12/2/2020</a:t>
            </a:fld>
            <a:endParaRPr lang="en-US" dirty="0"/>
          </a:p>
        </p:txBody>
      </p:sp>
      <p:sp>
        <p:nvSpPr>
          <p:cNvPr id="5" name="Footer Placeholder 4">
            <a:extLst>
              <a:ext uri="{FF2B5EF4-FFF2-40B4-BE49-F238E27FC236}">
                <a16:creationId xmlns:a16="http://schemas.microsoft.com/office/drawing/2014/main" id="{2CDF055B-31BD-4ECE-B3A8-2FB2ADA5B9C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AF5F355-848E-437B-B618-10F49199275E}"/>
              </a:ext>
            </a:extLst>
          </p:cNvPr>
          <p:cNvSpPr>
            <a:spLocks noGrp="1"/>
          </p:cNvSpPr>
          <p:nvPr>
            <p:ph type="sldNum" sz="quarter" idx="12"/>
          </p:nvPr>
        </p:nvSpPr>
        <p:spPr/>
        <p:txBody>
          <a:bodyPr/>
          <a:lstStyle/>
          <a:p>
            <a:fld id="{97E60731-7913-4C3A-A1F2-C4276F8B70D2}" type="slidenum">
              <a:rPr lang="en-US" smtClean="0"/>
              <a:t>‹#›</a:t>
            </a:fld>
            <a:endParaRPr lang="en-US" dirty="0"/>
          </a:p>
        </p:txBody>
      </p:sp>
    </p:spTree>
    <p:extLst>
      <p:ext uri="{BB962C8B-B14F-4D97-AF65-F5344CB8AC3E}">
        <p14:creationId xmlns:p14="http://schemas.microsoft.com/office/powerpoint/2010/main" val="21111141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400A6-EBC0-476C-8226-BC3C8EB41B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C36454E-CD63-49FF-95BD-0B401D0659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6CEC53D-0CE9-4538-B58E-3B9C0558397E}"/>
              </a:ext>
            </a:extLst>
          </p:cNvPr>
          <p:cNvSpPr>
            <a:spLocks noGrp="1"/>
          </p:cNvSpPr>
          <p:nvPr>
            <p:ph type="dt" sz="half" idx="10"/>
          </p:nvPr>
        </p:nvSpPr>
        <p:spPr/>
        <p:txBody>
          <a:bodyPr/>
          <a:lstStyle/>
          <a:p>
            <a:fld id="{0884CBB2-E163-4C5F-9AB1-F8710E563FA9}" type="datetimeFigureOut">
              <a:rPr lang="en-US" smtClean="0"/>
              <a:t>12/2/2020</a:t>
            </a:fld>
            <a:endParaRPr lang="en-US" dirty="0"/>
          </a:p>
        </p:txBody>
      </p:sp>
      <p:sp>
        <p:nvSpPr>
          <p:cNvPr id="5" name="Footer Placeholder 4">
            <a:extLst>
              <a:ext uri="{FF2B5EF4-FFF2-40B4-BE49-F238E27FC236}">
                <a16:creationId xmlns:a16="http://schemas.microsoft.com/office/drawing/2014/main" id="{E90A4255-3BD4-441A-8820-3CCFDA2454F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B2876A3-4913-48D9-BE09-9CF5C618011D}"/>
              </a:ext>
            </a:extLst>
          </p:cNvPr>
          <p:cNvSpPr>
            <a:spLocks noGrp="1"/>
          </p:cNvSpPr>
          <p:nvPr>
            <p:ph type="sldNum" sz="quarter" idx="12"/>
          </p:nvPr>
        </p:nvSpPr>
        <p:spPr/>
        <p:txBody>
          <a:bodyPr/>
          <a:lstStyle/>
          <a:p>
            <a:fld id="{97E60731-7913-4C3A-A1F2-C4276F8B70D2}" type="slidenum">
              <a:rPr lang="en-US" smtClean="0"/>
              <a:t>‹#›</a:t>
            </a:fld>
            <a:endParaRPr lang="en-US" dirty="0"/>
          </a:p>
        </p:txBody>
      </p:sp>
    </p:spTree>
    <p:extLst>
      <p:ext uri="{BB962C8B-B14F-4D97-AF65-F5344CB8AC3E}">
        <p14:creationId xmlns:p14="http://schemas.microsoft.com/office/powerpoint/2010/main" val="39593453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7FC8E-B854-48B7-A3F2-0A0C66D1D7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0A4FCC-0954-4E93-8487-178F0EC3FD9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F1DE5F-FD2A-4ADB-A0A3-022F363AA92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089842-C1F8-40C4-9F91-4A719CB7C513}"/>
              </a:ext>
            </a:extLst>
          </p:cNvPr>
          <p:cNvSpPr>
            <a:spLocks noGrp="1"/>
          </p:cNvSpPr>
          <p:nvPr>
            <p:ph type="dt" sz="half" idx="10"/>
          </p:nvPr>
        </p:nvSpPr>
        <p:spPr/>
        <p:txBody>
          <a:bodyPr/>
          <a:lstStyle/>
          <a:p>
            <a:fld id="{0884CBB2-E163-4C5F-9AB1-F8710E563FA9}" type="datetimeFigureOut">
              <a:rPr lang="en-US" smtClean="0"/>
              <a:t>12/2/2020</a:t>
            </a:fld>
            <a:endParaRPr lang="en-US" dirty="0"/>
          </a:p>
        </p:txBody>
      </p:sp>
      <p:sp>
        <p:nvSpPr>
          <p:cNvPr id="6" name="Footer Placeholder 5">
            <a:extLst>
              <a:ext uri="{FF2B5EF4-FFF2-40B4-BE49-F238E27FC236}">
                <a16:creationId xmlns:a16="http://schemas.microsoft.com/office/drawing/2014/main" id="{8285A926-5D19-442E-9256-AB1CB12A888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D47E125-5587-4CC4-B3CC-F66771E48ED1}"/>
              </a:ext>
            </a:extLst>
          </p:cNvPr>
          <p:cNvSpPr>
            <a:spLocks noGrp="1"/>
          </p:cNvSpPr>
          <p:nvPr>
            <p:ph type="sldNum" sz="quarter" idx="12"/>
          </p:nvPr>
        </p:nvSpPr>
        <p:spPr/>
        <p:txBody>
          <a:bodyPr/>
          <a:lstStyle/>
          <a:p>
            <a:fld id="{97E60731-7913-4C3A-A1F2-C4276F8B70D2}" type="slidenum">
              <a:rPr lang="en-US" smtClean="0"/>
              <a:t>‹#›</a:t>
            </a:fld>
            <a:endParaRPr lang="en-US" dirty="0"/>
          </a:p>
        </p:txBody>
      </p:sp>
    </p:spTree>
    <p:extLst>
      <p:ext uri="{BB962C8B-B14F-4D97-AF65-F5344CB8AC3E}">
        <p14:creationId xmlns:p14="http://schemas.microsoft.com/office/powerpoint/2010/main" val="28316481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62DE6-082C-481F-96D6-2038C487950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5ACEA9-B4AA-4754-8E78-839405E803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41C9C5B-6A84-4D19-8868-CDF08343F32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04AB62-5B6C-4D80-B5D9-690CCB97F4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CAB8D6-5661-450A-9330-F8E5FF7C2B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C87A9C5-5B18-4E64-8687-74F99BD34BD4}"/>
              </a:ext>
            </a:extLst>
          </p:cNvPr>
          <p:cNvSpPr>
            <a:spLocks noGrp="1"/>
          </p:cNvSpPr>
          <p:nvPr>
            <p:ph type="dt" sz="half" idx="10"/>
          </p:nvPr>
        </p:nvSpPr>
        <p:spPr/>
        <p:txBody>
          <a:bodyPr/>
          <a:lstStyle/>
          <a:p>
            <a:fld id="{0884CBB2-E163-4C5F-9AB1-F8710E563FA9}" type="datetimeFigureOut">
              <a:rPr lang="en-US" smtClean="0"/>
              <a:t>12/2/2020</a:t>
            </a:fld>
            <a:endParaRPr lang="en-US" dirty="0"/>
          </a:p>
        </p:txBody>
      </p:sp>
      <p:sp>
        <p:nvSpPr>
          <p:cNvPr id="8" name="Footer Placeholder 7">
            <a:extLst>
              <a:ext uri="{FF2B5EF4-FFF2-40B4-BE49-F238E27FC236}">
                <a16:creationId xmlns:a16="http://schemas.microsoft.com/office/drawing/2014/main" id="{C083CF66-D7C5-4438-AEDA-85DFB7A0920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71058B8-0DDB-41F1-A0B8-873B09914A96}"/>
              </a:ext>
            </a:extLst>
          </p:cNvPr>
          <p:cNvSpPr>
            <a:spLocks noGrp="1"/>
          </p:cNvSpPr>
          <p:nvPr>
            <p:ph type="sldNum" sz="quarter" idx="12"/>
          </p:nvPr>
        </p:nvSpPr>
        <p:spPr/>
        <p:txBody>
          <a:bodyPr/>
          <a:lstStyle/>
          <a:p>
            <a:fld id="{97E60731-7913-4C3A-A1F2-C4276F8B70D2}" type="slidenum">
              <a:rPr lang="en-US" smtClean="0"/>
              <a:t>‹#›</a:t>
            </a:fld>
            <a:endParaRPr lang="en-US" dirty="0"/>
          </a:p>
        </p:txBody>
      </p:sp>
    </p:spTree>
    <p:extLst>
      <p:ext uri="{BB962C8B-B14F-4D97-AF65-F5344CB8AC3E}">
        <p14:creationId xmlns:p14="http://schemas.microsoft.com/office/powerpoint/2010/main" val="1590716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3A08A-ED80-4AD5-AEC6-29F475C6F85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4604D32-5C71-4D36-9D46-7E278000DE89}"/>
              </a:ext>
            </a:extLst>
          </p:cNvPr>
          <p:cNvSpPr>
            <a:spLocks noGrp="1"/>
          </p:cNvSpPr>
          <p:nvPr>
            <p:ph type="dt" sz="half" idx="10"/>
          </p:nvPr>
        </p:nvSpPr>
        <p:spPr/>
        <p:txBody>
          <a:bodyPr/>
          <a:lstStyle/>
          <a:p>
            <a:fld id="{0884CBB2-E163-4C5F-9AB1-F8710E563FA9}" type="datetimeFigureOut">
              <a:rPr lang="en-US" smtClean="0"/>
              <a:t>12/2/2020</a:t>
            </a:fld>
            <a:endParaRPr lang="en-US" dirty="0"/>
          </a:p>
        </p:txBody>
      </p:sp>
      <p:sp>
        <p:nvSpPr>
          <p:cNvPr id="4" name="Footer Placeholder 3">
            <a:extLst>
              <a:ext uri="{FF2B5EF4-FFF2-40B4-BE49-F238E27FC236}">
                <a16:creationId xmlns:a16="http://schemas.microsoft.com/office/drawing/2014/main" id="{8D7FF2EE-AC76-45B3-A107-53C0C5E0B3C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7365DAE-0019-4D0D-8F31-551E73DD2944}"/>
              </a:ext>
            </a:extLst>
          </p:cNvPr>
          <p:cNvSpPr>
            <a:spLocks noGrp="1"/>
          </p:cNvSpPr>
          <p:nvPr>
            <p:ph type="sldNum" sz="quarter" idx="12"/>
          </p:nvPr>
        </p:nvSpPr>
        <p:spPr/>
        <p:txBody>
          <a:bodyPr/>
          <a:lstStyle/>
          <a:p>
            <a:fld id="{97E60731-7913-4C3A-A1F2-C4276F8B70D2}" type="slidenum">
              <a:rPr lang="en-US" smtClean="0"/>
              <a:t>‹#›</a:t>
            </a:fld>
            <a:endParaRPr lang="en-US" dirty="0"/>
          </a:p>
        </p:txBody>
      </p:sp>
    </p:spTree>
    <p:extLst>
      <p:ext uri="{BB962C8B-B14F-4D97-AF65-F5344CB8AC3E}">
        <p14:creationId xmlns:p14="http://schemas.microsoft.com/office/powerpoint/2010/main" val="33974250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E92FBD-965A-48A8-A8D2-E51C3A1B7212}"/>
              </a:ext>
            </a:extLst>
          </p:cNvPr>
          <p:cNvSpPr>
            <a:spLocks noGrp="1"/>
          </p:cNvSpPr>
          <p:nvPr>
            <p:ph type="dt" sz="half" idx="10"/>
          </p:nvPr>
        </p:nvSpPr>
        <p:spPr/>
        <p:txBody>
          <a:bodyPr/>
          <a:lstStyle/>
          <a:p>
            <a:fld id="{0884CBB2-E163-4C5F-9AB1-F8710E563FA9}" type="datetimeFigureOut">
              <a:rPr lang="en-US" smtClean="0"/>
              <a:t>12/2/2020</a:t>
            </a:fld>
            <a:endParaRPr lang="en-US" dirty="0"/>
          </a:p>
        </p:txBody>
      </p:sp>
      <p:sp>
        <p:nvSpPr>
          <p:cNvPr id="3" name="Footer Placeholder 2">
            <a:extLst>
              <a:ext uri="{FF2B5EF4-FFF2-40B4-BE49-F238E27FC236}">
                <a16:creationId xmlns:a16="http://schemas.microsoft.com/office/drawing/2014/main" id="{14594C89-E4F4-48EF-A74E-549BDFB87C8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1AC6A25-7D0A-49F1-9462-063F097AE81E}"/>
              </a:ext>
            </a:extLst>
          </p:cNvPr>
          <p:cNvSpPr>
            <a:spLocks noGrp="1"/>
          </p:cNvSpPr>
          <p:nvPr>
            <p:ph type="sldNum" sz="quarter" idx="12"/>
          </p:nvPr>
        </p:nvSpPr>
        <p:spPr/>
        <p:txBody>
          <a:bodyPr/>
          <a:lstStyle/>
          <a:p>
            <a:fld id="{97E60731-7913-4C3A-A1F2-C4276F8B70D2}" type="slidenum">
              <a:rPr lang="en-US" smtClean="0"/>
              <a:t>‹#›</a:t>
            </a:fld>
            <a:endParaRPr lang="en-US" dirty="0"/>
          </a:p>
        </p:txBody>
      </p:sp>
    </p:spTree>
    <p:extLst>
      <p:ext uri="{BB962C8B-B14F-4D97-AF65-F5344CB8AC3E}">
        <p14:creationId xmlns:p14="http://schemas.microsoft.com/office/powerpoint/2010/main" val="11562119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A86D7-B8A5-4FEB-B4D8-A683EA11F5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50A0DF-A3FC-451C-BA47-77E2E42238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C58533-DDAA-483C-935C-16A20534D2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B91CE9-2AA6-476E-984F-4BDFEF61BE1C}"/>
              </a:ext>
            </a:extLst>
          </p:cNvPr>
          <p:cNvSpPr>
            <a:spLocks noGrp="1"/>
          </p:cNvSpPr>
          <p:nvPr>
            <p:ph type="dt" sz="half" idx="10"/>
          </p:nvPr>
        </p:nvSpPr>
        <p:spPr/>
        <p:txBody>
          <a:bodyPr/>
          <a:lstStyle/>
          <a:p>
            <a:fld id="{0884CBB2-E163-4C5F-9AB1-F8710E563FA9}" type="datetimeFigureOut">
              <a:rPr lang="en-US" smtClean="0"/>
              <a:t>12/2/2020</a:t>
            </a:fld>
            <a:endParaRPr lang="en-US" dirty="0"/>
          </a:p>
        </p:txBody>
      </p:sp>
      <p:sp>
        <p:nvSpPr>
          <p:cNvPr id="6" name="Footer Placeholder 5">
            <a:extLst>
              <a:ext uri="{FF2B5EF4-FFF2-40B4-BE49-F238E27FC236}">
                <a16:creationId xmlns:a16="http://schemas.microsoft.com/office/drawing/2014/main" id="{176C31A4-6CC6-4EEA-B4AA-4FDE5DFEE9F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DBBF299-9BDA-4376-A6C7-5D622310D3F9}"/>
              </a:ext>
            </a:extLst>
          </p:cNvPr>
          <p:cNvSpPr>
            <a:spLocks noGrp="1"/>
          </p:cNvSpPr>
          <p:nvPr>
            <p:ph type="sldNum" sz="quarter" idx="12"/>
          </p:nvPr>
        </p:nvSpPr>
        <p:spPr/>
        <p:txBody>
          <a:bodyPr/>
          <a:lstStyle/>
          <a:p>
            <a:fld id="{97E60731-7913-4C3A-A1F2-C4276F8B70D2}" type="slidenum">
              <a:rPr lang="en-US" smtClean="0"/>
              <a:t>‹#›</a:t>
            </a:fld>
            <a:endParaRPr lang="en-US" dirty="0"/>
          </a:p>
        </p:txBody>
      </p:sp>
    </p:spTree>
    <p:extLst>
      <p:ext uri="{BB962C8B-B14F-4D97-AF65-F5344CB8AC3E}">
        <p14:creationId xmlns:p14="http://schemas.microsoft.com/office/powerpoint/2010/main" val="8252340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F4AD0-D67A-4F33-B7F8-A3E7E0C617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B79107A-04E0-4424-8019-AC261F396B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E274D61-EE27-41C1-8363-1F6CA7614C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643729-2613-4B06-84A3-1ADF74848724}"/>
              </a:ext>
            </a:extLst>
          </p:cNvPr>
          <p:cNvSpPr>
            <a:spLocks noGrp="1"/>
          </p:cNvSpPr>
          <p:nvPr>
            <p:ph type="dt" sz="half" idx="10"/>
          </p:nvPr>
        </p:nvSpPr>
        <p:spPr/>
        <p:txBody>
          <a:bodyPr/>
          <a:lstStyle/>
          <a:p>
            <a:fld id="{0884CBB2-E163-4C5F-9AB1-F8710E563FA9}" type="datetimeFigureOut">
              <a:rPr lang="en-US" smtClean="0"/>
              <a:t>12/2/2020</a:t>
            </a:fld>
            <a:endParaRPr lang="en-US" dirty="0"/>
          </a:p>
        </p:txBody>
      </p:sp>
      <p:sp>
        <p:nvSpPr>
          <p:cNvPr id="6" name="Footer Placeholder 5">
            <a:extLst>
              <a:ext uri="{FF2B5EF4-FFF2-40B4-BE49-F238E27FC236}">
                <a16:creationId xmlns:a16="http://schemas.microsoft.com/office/drawing/2014/main" id="{AAE51317-B157-43DF-B640-FFC7050720F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E005308-195C-402F-BBC8-08C3D84869A5}"/>
              </a:ext>
            </a:extLst>
          </p:cNvPr>
          <p:cNvSpPr>
            <a:spLocks noGrp="1"/>
          </p:cNvSpPr>
          <p:nvPr>
            <p:ph type="sldNum" sz="quarter" idx="12"/>
          </p:nvPr>
        </p:nvSpPr>
        <p:spPr/>
        <p:txBody>
          <a:bodyPr/>
          <a:lstStyle/>
          <a:p>
            <a:fld id="{97E60731-7913-4C3A-A1F2-C4276F8B70D2}" type="slidenum">
              <a:rPr lang="en-US" smtClean="0"/>
              <a:t>‹#›</a:t>
            </a:fld>
            <a:endParaRPr lang="en-US" dirty="0"/>
          </a:p>
        </p:txBody>
      </p:sp>
    </p:spTree>
    <p:extLst>
      <p:ext uri="{BB962C8B-B14F-4D97-AF65-F5344CB8AC3E}">
        <p14:creationId xmlns:p14="http://schemas.microsoft.com/office/powerpoint/2010/main" val="30632827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1F035-3517-4823-A8B8-CAF273ED94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5CFEF5-1340-40F7-8AB9-C625BBB0FA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8825B5-1F1B-42F2-B1A9-C7103122D6DF}"/>
              </a:ext>
            </a:extLst>
          </p:cNvPr>
          <p:cNvSpPr>
            <a:spLocks noGrp="1"/>
          </p:cNvSpPr>
          <p:nvPr>
            <p:ph type="dt" sz="half" idx="10"/>
          </p:nvPr>
        </p:nvSpPr>
        <p:spPr/>
        <p:txBody>
          <a:bodyPr/>
          <a:lstStyle/>
          <a:p>
            <a:fld id="{0884CBB2-E163-4C5F-9AB1-F8710E563FA9}" type="datetimeFigureOut">
              <a:rPr lang="en-US" smtClean="0"/>
              <a:t>12/2/2020</a:t>
            </a:fld>
            <a:endParaRPr lang="en-US" dirty="0"/>
          </a:p>
        </p:txBody>
      </p:sp>
      <p:sp>
        <p:nvSpPr>
          <p:cNvPr id="5" name="Footer Placeholder 4">
            <a:extLst>
              <a:ext uri="{FF2B5EF4-FFF2-40B4-BE49-F238E27FC236}">
                <a16:creationId xmlns:a16="http://schemas.microsoft.com/office/drawing/2014/main" id="{51CE05EE-FCCA-448C-BD0B-066D061B7A2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1C0562B-9A3E-48F7-9DE5-2882722C4988}"/>
              </a:ext>
            </a:extLst>
          </p:cNvPr>
          <p:cNvSpPr>
            <a:spLocks noGrp="1"/>
          </p:cNvSpPr>
          <p:nvPr>
            <p:ph type="sldNum" sz="quarter" idx="12"/>
          </p:nvPr>
        </p:nvSpPr>
        <p:spPr/>
        <p:txBody>
          <a:bodyPr/>
          <a:lstStyle/>
          <a:p>
            <a:fld id="{97E60731-7913-4C3A-A1F2-C4276F8B70D2}" type="slidenum">
              <a:rPr lang="en-US" smtClean="0"/>
              <a:t>‹#›</a:t>
            </a:fld>
            <a:endParaRPr lang="en-US" dirty="0"/>
          </a:p>
        </p:txBody>
      </p:sp>
    </p:spTree>
    <p:extLst>
      <p:ext uri="{BB962C8B-B14F-4D97-AF65-F5344CB8AC3E}">
        <p14:creationId xmlns:p14="http://schemas.microsoft.com/office/powerpoint/2010/main" val="1780500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11C1A7-A637-7946-9E95-230674172489}" type="slidenum">
              <a:rPr lang="en-US" smtClean="0"/>
              <a:pPr/>
              <a:t>‹#›</a:t>
            </a:fld>
            <a:endParaRPr lang="en-US" dirty="0"/>
          </a:p>
        </p:txBody>
      </p:sp>
      <p:sp>
        <p:nvSpPr>
          <p:cNvPr id="8" name="Round Single Corner Rectangle 6">
            <a:extLst>
              <a:ext uri="{FF2B5EF4-FFF2-40B4-BE49-F238E27FC236}">
                <a16:creationId xmlns:a16="http://schemas.microsoft.com/office/drawing/2014/main" id="{1BB21F8E-57A8-44D5-A2EE-1E941D455FF4}"/>
              </a:ext>
            </a:extLst>
          </p:cNvPr>
          <p:cNvSpPr/>
          <p:nvPr userDrawn="1"/>
        </p:nvSpPr>
        <p:spPr>
          <a:xfrm>
            <a:off x="0" y="0"/>
            <a:ext cx="12199597" cy="6858000"/>
          </a:xfrm>
          <a:custGeom>
            <a:avLst/>
            <a:gdLst>
              <a:gd name="connsiteX0" fmla="*/ 0 w 17299484"/>
              <a:gd name="connsiteY0" fmla="*/ 0 h 17299484"/>
              <a:gd name="connsiteX1" fmla="*/ 14416179 w 17299484"/>
              <a:gd name="connsiteY1" fmla="*/ 0 h 17299484"/>
              <a:gd name="connsiteX2" fmla="*/ 17299484 w 17299484"/>
              <a:gd name="connsiteY2" fmla="*/ 2883305 h 17299484"/>
              <a:gd name="connsiteX3" fmla="*/ 17299484 w 17299484"/>
              <a:gd name="connsiteY3" fmla="*/ 17299484 h 17299484"/>
              <a:gd name="connsiteX4" fmla="*/ 0 w 17299484"/>
              <a:gd name="connsiteY4" fmla="*/ 17299484 h 17299484"/>
              <a:gd name="connsiteX5" fmla="*/ 0 w 17299484"/>
              <a:gd name="connsiteY5" fmla="*/ 0 h 17299484"/>
              <a:gd name="connsiteX0" fmla="*/ 0 w 17299484"/>
              <a:gd name="connsiteY0" fmla="*/ 0 h 17299484"/>
              <a:gd name="connsiteX1" fmla="*/ 13658534 w 17299484"/>
              <a:gd name="connsiteY1" fmla="*/ 0 h 17299484"/>
              <a:gd name="connsiteX2" fmla="*/ 17299484 w 17299484"/>
              <a:gd name="connsiteY2" fmla="*/ 2883305 h 17299484"/>
              <a:gd name="connsiteX3" fmla="*/ 17299484 w 17299484"/>
              <a:gd name="connsiteY3" fmla="*/ 17299484 h 17299484"/>
              <a:gd name="connsiteX4" fmla="*/ 0 w 17299484"/>
              <a:gd name="connsiteY4" fmla="*/ 17299484 h 17299484"/>
              <a:gd name="connsiteX5" fmla="*/ 0 w 17299484"/>
              <a:gd name="connsiteY5" fmla="*/ 0 h 17299484"/>
              <a:gd name="connsiteX0" fmla="*/ 0 w 17299484"/>
              <a:gd name="connsiteY0" fmla="*/ 0 h 17299484"/>
              <a:gd name="connsiteX1" fmla="*/ 13658534 w 17299484"/>
              <a:gd name="connsiteY1" fmla="*/ 0 h 17299484"/>
              <a:gd name="connsiteX2" fmla="*/ 17299484 w 17299484"/>
              <a:gd name="connsiteY2" fmla="*/ 3719327 h 17299484"/>
              <a:gd name="connsiteX3" fmla="*/ 17299484 w 17299484"/>
              <a:gd name="connsiteY3" fmla="*/ 17299484 h 17299484"/>
              <a:gd name="connsiteX4" fmla="*/ 0 w 17299484"/>
              <a:gd name="connsiteY4" fmla="*/ 17299484 h 17299484"/>
              <a:gd name="connsiteX5" fmla="*/ 0 w 17299484"/>
              <a:gd name="connsiteY5" fmla="*/ 0 h 17299484"/>
              <a:gd name="connsiteX0" fmla="*/ 0 w 17299484"/>
              <a:gd name="connsiteY0" fmla="*/ 0 h 17299484"/>
              <a:gd name="connsiteX1" fmla="*/ 13658534 w 17299484"/>
              <a:gd name="connsiteY1" fmla="*/ 0 h 17299484"/>
              <a:gd name="connsiteX2" fmla="*/ 17273358 w 17299484"/>
              <a:gd name="connsiteY2" fmla="*/ 2987807 h 17299484"/>
              <a:gd name="connsiteX3" fmla="*/ 17299484 w 17299484"/>
              <a:gd name="connsiteY3" fmla="*/ 17299484 h 17299484"/>
              <a:gd name="connsiteX4" fmla="*/ 0 w 17299484"/>
              <a:gd name="connsiteY4" fmla="*/ 17299484 h 17299484"/>
              <a:gd name="connsiteX5" fmla="*/ 0 w 17299484"/>
              <a:gd name="connsiteY5" fmla="*/ 0 h 17299484"/>
              <a:gd name="connsiteX0" fmla="*/ 0 w 17299484"/>
              <a:gd name="connsiteY0" fmla="*/ 0 h 17299484"/>
              <a:gd name="connsiteX1" fmla="*/ 12978596 w 17299484"/>
              <a:gd name="connsiteY1" fmla="*/ 0 h 17299484"/>
              <a:gd name="connsiteX2" fmla="*/ 17273358 w 17299484"/>
              <a:gd name="connsiteY2" fmla="*/ 2987807 h 17299484"/>
              <a:gd name="connsiteX3" fmla="*/ 17299484 w 17299484"/>
              <a:gd name="connsiteY3" fmla="*/ 17299484 h 17299484"/>
              <a:gd name="connsiteX4" fmla="*/ 0 w 17299484"/>
              <a:gd name="connsiteY4" fmla="*/ 17299484 h 17299484"/>
              <a:gd name="connsiteX5" fmla="*/ 0 w 17299484"/>
              <a:gd name="connsiteY5" fmla="*/ 0 h 17299484"/>
              <a:gd name="connsiteX0" fmla="*/ 0 w 17299484"/>
              <a:gd name="connsiteY0" fmla="*/ 0 h 17299484"/>
              <a:gd name="connsiteX1" fmla="*/ 13963335 w 17299484"/>
              <a:gd name="connsiteY1" fmla="*/ 0 h 17299484"/>
              <a:gd name="connsiteX2" fmla="*/ 17273358 w 17299484"/>
              <a:gd name="connsiteY2" fmla="*/ 2987807 h 17299484"/>
              <a:gd name="connsiteX3" fmla="*/ 17299484 w 17299484"/>
              <a:gd name="connsiteY3" fmla="*/ 17299484 h 17299484"/>
              <a:gd name="connsiteX4" fmla="*/ 0 w 17299484"/>
              <a:gd name="connsiteY4" fmla="*/ 17299484 h 17299484"/>
              <a:gd name="connsiteX5" fmla="*/ 0 w 17299484"/>
              <a:gd name="connsiteY5" fmla="*/ 0 h 17299484"/>
              <a:gd name="connsiteX0" fmla="*/ 0 w 17299484"/>
              <a:gd name="connsiteY0" fmla="*/ 286 h 17299770"/>
              <a:gd name="connsiteX1" fmla="*/ 13963335 w 17299484"/>
              <a:gd name="connsiteY1" fmla="*/ 286 h 17299770"/>
              <a:gd name="connsiteX2" fmla="*/ 17273358 w 17299484"/>
              <a:gd name="connsiteY2" fmla="*/ 2988093 h 17299770"/>
              <a:gd name="connsiteX3" fmla="*/ 17299484 w 17299484"/>
              <a:gd name="connsiteY3" fmla="*/ 17299770 h 17299770"/>
              <a:gd name="connsiteX4" fmla="*/ 0 w 17299484"/>
              <a:gd name="connsiteY4" fmla="*/ 17299770 h 17299770"/>
              <a:gd name="connsiteX5" fmla="*/ 0 w 17299484"/>
              <a:gd name="connsiteY5" fmla="*/ 286 h 17299770"/>
              <a:gd name="connsiteX0" fmla="*/ 0 w 17299484"/>
              <a:gd name="connsiteY0" fmla="*/ 217 h 17299701"/>
              <a:gd name="connsiteX1" fmla="*/ 13963335 w 17299484"/>
              <a:gd name="connsiteY1" fmla="*/ 217 h 17299701"/>
              <a:gd name="connsiteX2" fmla="*/ 17273358 w 17299484"/>
              <a:gd name="connsiteY2" fmla="*/ 2988024 h 17299701"/>
              <a:gd name="connsiteX3" fmla="*/ 17299484 w 17299484"/>
              <a:gd name="connsiteY3" fmla="*/ 17299701 h 17299701"/>
              <a:gd name="connsiteX4" fmla="*/ 0 w 17299484"/>
              <a:gd name="connsiteY4" fmla="*/ 17299701 h 17299701"/>
              <a:gd name="connsiteX5" fmla="*/ 0 w 17299484"/>
              <a:gd name="connsiteY5" fmla="*/ 217 h 17299701"/>
              <a:gd name="connsiteX0" fmla="*/ 0 w 17299484"/>
              <a:gd name="connsiteY0" fmla="*/ 193 h 17299677"/>
              <a:gd name="connsiteX1" fmla="*/ 13963335 w 17299484"/>
              <a:gd name="connsiteY1" fmla="*/ 193 h 17299677"/>
              <a:gd name="connsiteX2" fmla="*/ 17273358 w 17299484"/>
              <a:gd name="connsiteY2" fmla="*/ 2988000 h 17299677"/>
              <a:gd name="connsiteX3" fmla="*/ 17299484 w 17299484"/>
              <a:gd name="connsiteY3" fmla="*/ 17299677 h 17299677"/>
              <a:gd name="connsiteX4" fmla="*/ 0 w 17299484"/>
              <a:gd name="connsiteY4" fmla="*/ 17299677 h 17299677"/>
              <a:gd name="connsiteX5" fmla="*/ 0 w 17299484"/>
              <a:gd name="connsiteY5" fmla="*/ 193 h 17299677"/>
              <a:gd name="connsiteX0" fmla="*/ 0 w 17299484"/>
              <a:gd name="connsiteY0" fmla="*/ 180 h 17299664"/>
              <a:gd name="connsiteX1" fmla="*/ 13963335 w 17299484"/>
              <a:gd name="connsiteY1" fmla="*/ 180 h 17299664"/>
              <a:gd name="connsiteX2" fmla="*/ 17273358 w 17299484"/>
              <a:gd name="connsiteY2" fmla="*/ 2987987 h 17299664"/>
              <a:gd name="connsiteX3" fmla="*/ 17299484 w 17299484"/>
              <a:gd name="connsiteY3" fmla="*/ 17299664 h 17299664"/>
              <a:gd name="connsiteX4" fmla="*/ 0 w 17299484"/>
              <a:gd name="connsiteY4" fmla="*/ 17299664 h 17299664"/>
              <a:gd name="connsiteX5" fmla="*/ 0 w 17299484"/>
              <a:gd name="connsiteY5" fmla="*/ 180 h 17299664"/>
              <a:gd name="connsiteX0" fmla="*/ 0 w 17299484"/>
              <a:gd name="connsiteY0" fmla="*/ 118 h 17299602"/>
              <a:gd name="connsiteX1" fmla="*/ 13963335 w 17299484"/>
              <a:gd name="connsiteY1" fmla="*/ 118 h 17299602"/>
              <a:gd name="connsiteX2" fmla="*/ 17273358 w 17299484"/>
              <a:gd name="connsiteY2" fmla="*/ 2987925 h 17299602"/>
              <a:gd name="connsiteX3" fmla="*/ 17299484 w 17299484"/>
              <a:gd name="connsiteY3" fmla="*/ 17299602 h 17299602"/>
              <a:gd name="connsiteX4" fmla="*/ 0 w 17299484"/>
              <a:gd name="connsiteY4" fmla="*/ 17299602 h 17299602"/>
              <a:gd name="connsiteX5" fmla="*/ 0 w 17299484"/>
              <a:gd name="connsiteY5" fmla="*/ 118 h 17299602"/>
              <a:gd name="connsiteX0" fmla="*/ 0 w 17299484"/>
              <a:gd name="connsiteY0" fmla="*/ 152 h 17299636"/>
              <a:gd name="connsiteX1" fmla="*/ 13963335 w 17299484"/>
              <a:gd name="connsiteY1" fmla="*/ 152 h 17299636"/>
              <a:gd name="connsiteX2" fmla="*/ 17273358 w 17299484"/>
              <a:gd name="connsiteY2" fmla="*/ 2987959 h 17299636"/>
              <a:gd name="connsiteX3" fmla="*/ 17299484 w 17299484"/>
              <a:gd name="connsiteY3" fmla="*/ 17299636 h 17299636"/>
              <a:gd name="connsiteX4" fmla="*/ 0 w 17299484"/>
              <a:gd name="connsiteY4" fmla="*/ 17299636 h 17299636"/>
              <a:gd name="connsiteX5" fmla="*/ 0 w 17299484"/>
              <a:gd name="connsiteY5" fmla="*/ 152 h 17299636"/>
              <a:gd name="connsiteX0" fmla="*/ 0 w 17299484"/>
              <a:gd name="connsiteY0" fmla="*/ 601 h 17300085"/>
              <a:gd name="connsiteX1" fmla="*/ 13963335 w 17299484"/>
              <a:gd name="connsiteY1" fmla="*/ 601 h 17300085"/>
              <a:gd name="connsiteX2" fmla="*/ 17273358 w 17299484"/>
              <a:gd name="connsiteY2" fmla="*/ 2988408 h 17300085"/>
              <a:gd name="connsiteX3" fmla="*/ 17299484 w 17299484"/>
              <a:gd name="connsiteY3" fmla="*/ 17300085 h 17300085"/>
              <a:gd name="connsiteX4" fmla="*/ 0 w 17299484"/>
              <a:gd name="connsiteY4" fmla="*/ 17300085 h 17300085"/>
              <a:gd name="connsiteX5" fmla="*/ 0 w 17299484"/>
              <a:gd name="connsiteY5" fmla="*/ 601 h 17300085"/>
              <a:gd name="connsiteX0" fmla="*/ 0 w 17299484"/>
              <a:gd name="connsiteY0" fmla="*/ 0 h 17299484"/>
              <a:gd name="connsiteX1" fmla="*/ 13963335 w 17299484"/>
              <a:gd name="connsiteY1" fmla="*/ 0 h 17299484"/>
              <a:gd name="connsiteX2" fmla="*/ 17273358 w 17299484"/>
              <a:gd name="connsiteY2" fmla="*/ 2987807 h 17299484"/>
              <a:gd name="connsiteX3" fmla="*/ 17299484 w 17299484"/>
              <a:gd name="connsiteY3" fmla="*/ 17299484 h 17299484"/>
              <a:gd name="connsiteX4" fmla="*/ 0 w 17299484"/>
              <a:gd name="connsiteY4" fmla="*/ 17299484 h 17299484"/>
              <a:gd name="connsiteX5" fmla="*/ 0 w 17299484"/>
              <a:gd name="connsiteY5" fmla="*/ 0 h 17299484"/>
              <a:gd name="connsiteX0" fmla="*/ 0 w 17299484"/>
              <a:gd name="connsiteY0" fmla="*/ 0 h 17299484"/>
              <a:gd name="connsiteX1" fmla="*/ 13963335 w 17299484"/>
              <a:gd name="connsiteY1" fmla="*/ 0 h 17299484"/>
              <a:gd name="connsiteX2" fmla="*/ 17273358 w 17299484"/>
              <a:gd name="connsiteY2" fmla="*/ 2987807 h 17299484"/>
              <a:gd name="connsiteX3" fmla="*/ 17299484 w 17299484"/>
              <a:gd name="connsiteY3" fmla="*/ 17299484 h 17299484"/>
              <a:gd name="connsiteX4" fmla="*/ 0 w 17299484"/>
              <a:gd name="connsiteY4" fmla="*/ 17299484 h 17299484"/>
              <a:gd name="connsiteX5" fmla="*/ 0 w 17299484"/>
              <a:gd name="connsiteY5" fmla="*/ 0 h 17299484"/>
              <a:gd name="connsiteX0" fmla="*/ 0 w 17299484"/>
              <a:gd name="connsiteY0" fmla="*/ 0 h 17299484"/>
              <a:gd name="connsiteX1" fmla="*/ 13963335 w 17299484"/>
              <a:gd name="connsiteY1" fmla="*/ 0 h 17299484"/>
              <a:gd name="connsiteX2" fmla="*/ 17273358 w 17299484"/>
              <a:gd name="connsiteY2" fmla="*/ 2987807 h 17299484"/>
              <a:gd name="connsiteX3" fmla="*/ 17299484 w 17299484"/>
              <a:gd name="connsiteY3" fmla="*/ 17299484 h 17299484"/>
              <a:gd name="connsiteX4" fmla="*/ 0 w 17299484"/>
              <a:gd name="connsiteY4" fmla="*/ 17299484 h 17299484"/>
              <a:gd name="connsiteX5" fmla="*/ 0 w 17299484"/>
              <a:gd name="connsiteY5" fmla="*/ 0 h 17299484"/>
              <a:gd name="connsiteX0" fmla="*/ 0 w 17299484"/>
              <a:gd name="connsiteY0" fmla="*/ 0 h 17299484"/>
              <a:gd name="connsiteX1" fmla="*/ 13352765 w 17299484"/>
              <a:gd name="connsiteY1" fmla="*/ 67841 h 17299484"/>
              <a:gd name="connsiteX2" fmla="*/ 17273358 w 17299484"/>
              <a:gd name="connsiteY2" fmla="*/ 2987807 h 17299484"/>
              <a:gd name="connsiteX3" fmla="*/ 17299484 w 17299484"/>
              <a:gd name="connsiteY3" fmla="*/ 17299484 h 17299484"/>
              <a:gd name="connsiteX4" fmla="*/ 0 w 17299484"/>
              <a:gd name="connsiteY4" fmla="*/ 17299484 h 17299484"/>
              <a:gd name="connsiteX5" fmla="*/ 0 w 17299484"/>
              <a:gd name="connsiteY5" fmla="*/ 0 h 17299484"/>
              <a:gd name="connsiteX0" fmla="*/ 0 w 17299484"/>
              <a:gd name="connsiteY0" fmla="*/ 0 h 17299484"/>
              <a:gd name="connsiteX1" fmla="*/ 12704035 w 17299484"/>
              <a:gd name="connsiteY1" fmla="*/ 135682 h 17299484"/>
              <a:gd name="connsiteX2" fmla="*/ 17273358 w 17299484"/>
              <a:gd name="connsiteY2" fmla="*/ 2987807 h 17299484"/>
              <a:gd name="connsiteX3" fmla="*/ 17299484 w 17299484"/>
              <a:gd name="connsiteY3" fmla="*/ 17299484 h 17299484"/>
              <a:gd name="connsiteX4" fmla="*/ 0 w 17299484"/>
              <a:gd name="connsiteY4" fmla="*/ 17299484 h 17299484"/>
              <a:gd name="connsiteX5" fmla="*/ 0 w 17299484"/>
              <a:gd name="connsiteY5" fmla="*/ 0 h 17299484"/>
              <a:gd name="connsiteX0" fmla="*/ 0 w 17299484"/>
              <a:gd name="connsiteY0" fmla="*/ 0 h 17299484"/>
              <a:gd name="connsiteX1" fmla="*/ 12704035 w 17299484"/>
              <a:gd name="connsiteY1" fmla="*/ 135682 h 17299484"/>
              <a:gd name="connsiteX2" fmla="*/ 17235197 w 17299484"/>
              <a:gd name="connsiteY2" fmla="*/ 6244180 h 17299484"/>
              <a:gd name="connsiteX3" fmla="*/ 17299484 w 17299484"/>
              <a:gd name="connsiteY3" fmla="*/ 17299484 h 17299484"/>
              <a:gd name="connsiteX4" fmla="*/ 0 w 17299484"/>
              <a:gd name="connsiteY4" fmla="*/ 17299484 h 17299484"/>
              <a:gd name="connsiteX5" fmla="*/ 0 w 17299484"/>
              <a:gd name="connsiteY5" fmla="*/ 0 h 17299484"/>
              <a:gd name="connsiteX0" fmla="*/ 0 w 17299484"/>
              <a:gd name="connsiteY0" fmla="*/ 0 h 17299484"/>
              <a:gd name="connsiteX1" fmla="*/ 12704035 w 17299484"/>
              <a:gd name="connsiteY1" fmla="*/ 135682 h 17299484"/>
              <a:gd name="connsiteX2" fmla="*/ 17082554 w 17299484"/>
              <a:gd name="connsiteY2" fmla="*/ 9229189 h 17299484"/>
              <a:gd name="connsiteX3" fmla="*/ 17299484 w 17299484"/>
              <a:gd name="connsiteY3" fmla="*/ 17299484 h 17299484"/>
              <a:gd name="connsiteX4" fmla="*/ 0 w 17299484"/>
              <a:gd name="connsiteY4" fmla="*/ 17299484 h 17299484"/>
              <a:gd name="connsiteX5" fmla="*/ 0 w 17299484"/>
              <a:gd name="connsiteY5" fmla="*/ 0 h 17299484"/>
              <a:gd name="connsiteX0" fmla="*/ 0 w 17299484"/>
              <a:gd name="connsiteY0" fmla="*/ 0 h 17299484"/>
              <a:gd name="connsiteX1" fmla="*/ 12704035 w 17299484"/>
              <a:gd name="connsiteY1" fmla="*/ 135682 h 17299484"/>
              <a:gd name="connsiteX2" fmla="*/ 17273356 w 17299484"/>
              <a:gd name="connsiteY2" fmla="*/ 7261795 h 17299484"/>
              <a:gd name="connsiteX3" fmla="*/ 17299484 w 17299484"/>
              <a:gd name="connsiteY3" fmla="*/ 17299484 h 17299484"/>
              <a:gd name="connsiteX4" fmla="*/ 0 w 17299484"/>
              <a:gd name="connsiteY4" fmla="*/ 17299484 h 17299484"/>
              <a:gd name="connsiteX5" fmla="*/ 0 w 17299484"/>
              <a:gd name="connsiteY5" fmla="*/ 0 h 17299484"/>
              <a:gd name="connsiteX0" fmla="*/ 0 w 17299484"/>
              <a:gd name="connsiteY0" fmla="*/ 18092 h 17317576"/>
              <a:gd name="connsiteX1" fmla="*/ 12444542 w 17299484"/>
              <a:gd name="connsiteY1" fmla="*/ 0 h 17317576"/>
              <a:gd name="connsiteX2" fmla="*/ 17273356 w 17299484"/>
              <a:gd name="connsiteY2" fmla="*/ 7279887 h 17317576"/>
              <a:gd name="connsiteX3" fmla="*/ 17299484 w 17299484"/>
              <a:gd name="connsiteY3" fmla="*/ 17317576 h 17317576"/>
              <a:gd name="connsiteX4" fmla="*/ 0 w 17299484"/>
              <a:gd name="connsiteY4" fmla="*/ 17317576 h 17317576"/>
              <a:gd name="connsiteX5" fmla="*/ 0 w 17299484"/>
              <a:gd name="connsiteY5" fmla="*/ 18092 h 17317576"/>
              <a:gd name="connsiteX0" fmla="*/ 0 w 17299484"/>
              <a:gd name="connsiteY0" fmla="*/ 18092 h 17317576"/>
              <a:gd name="connsiteX1" fmla="*/ 12444542 w 17299484"/>
              <a:gd name="connsiteY1" fmla="*/ 0 h 17317576"/>
              <a:gd name="connsiteX2" fmla="*/ 17273356 w 17299484"/>
              <a:gd name="connsiteY2" fmla="*/ 7279887 h 17317576"/>
              <a:gd name="connsiteX3" fmla="*/ 17299484 w 17299484"/>
              <a:gd name="connsiteY3" fmla="*/ 17317576 h 17317576"/>
              <a:gd name="connsiteX4" fmla="*/ 0 w 17299484"/>
              <a:gd name="connsiteY4" fmla="*/ 17317576 h 17317576"/>
              <a:gd name="connsiteX5" fmla="*/ 0 w 17299484"/>
              <a:gd name="connsiteY5" fmla="*/ 18092 h 17317576"/>
              <a:gd name="connsiteX0" fmla="*/ 0 w 17299484"/>
              <a:gd name="connsiteY0" fmla="*/ 18092 h 17317576"/>
              <a:gd name="connsiteX1" fmla="*/ 12444542 w 17299484"/>
              <a:gd name="connsiteY1" fmla="*/ 0 h 17317576"/>
              <a:gd name="connsiteX2" fmla="*/ 17273356 w 17299484"/>
              <a:gd name="connsiteY2" fmla="*/ 7279887 h 17317576"/>
              <a:gd name="connsiteX3" fmla="*/ 17299484 w 17299484"/>
              <a:gd name="connsiteY3" fmla="*/ 17317576 h 17317576"/>
              <a:gd name="connsiteX4" fmla="*/ 0 w 17299484"/>
              <a:gd name="connsiteY4" fmla="*/ 17317576 h 17317576"/>
              <a:gd name="connsiteX5" fmla="*/ 0 w 17299484"/>
              <a:gd name="connsiteY5" fmla="*/ 18092 h 17317576"/>
              <a:gd name="connsiteX0" fmla="*/ 0 w 17299484"/>
              <a:gd name="connsiteY0" fmla="*/ 18092 h 17317576"/>
              <a:gd name="connsiteX1" fmla="*/ 12444542 w 17299484"/>
              <a:gd name="connsiteY1" fmla="*/ 0 h 17317576"/>
              <a:gd name="connsiteX2" fmla="*/ 17273356 w 17299484"/>
              <a:gd name="connsiteY2" fmla="*/ 7279887 h 17317576"/>
              <a:gd name="connsiteX3" fmla="*/ 17299484 w 17299484"/>
              <a:gd name="connsiteY3" fmla="*/ 17317576 h 17317576"/>
              <a:gd name="connsiteX4" fmla="*/ 0 w 17299484"/>
              <a:gd name="connsiteY4" fmla="*/ 17317576 h 17317576"/>
              <a:gd name="connsiteX5" fmla="*/ 0 w 17299484"/>
              <a:gd name="connsiteY5" fmla="*/ 18092 h 17317576"/>
              <a:gd name="connsiteX0" fmla="*/ 0 w 17299484"/>
              <a:gd name="connsiteY0" fmla="*/ 18092 h 17317576"/>
              <a:gd name="connsiteX1" fmla="*/ 12444542 w 17299484"/>
              <a:gd name="connsiteY1" fmla="*/ 0 h 17317576"/>
              <a:gd name="connsiteX2" fmla="*/ 17273356 w 17299484"/>
              <a:gd name="connsiteY2" fmla="*/ 7279887 h 17317576"/>
              <a:gd name="connsiteX3" fmla="*/ 17299484 w 17299484"/>
              <a:gd name="connsiteY3" fmla="*/ 17317576 h 17317576"/>
              <a:gd name="connsiteX4" fmla="*/ 0 w 17299484"/>
              <a:gd name="connsiteY4" fmla="*/ 17317576 h 17317576"/>
              <a:gd name="connsiteX5" fmla="*/ 0 w 17299484"/>
              <a:gd name="connsiteY5" fmla="*/ 18092 h 17317576"/>
              <a:gd name="connsiteX0" fmla="*/ 0 w 17299484"/>
              <a:gd name="connsiteY0" fmla="*/ 18092 h 17317576"/>
              <a:gd name="connsiteX1" fmla="*/ 12444542 w 17299484"/>
              <a:gd name="connsiteY1" fmla="*/ 0 h 17317576"/>
              <a:gd name="connsiteX2" fmla="*/ 17273356 w 17299484"/>
              <a:gd name="connsiteY2" fmla="*/ 7279887 h 17317576"/>
              <a:gd name="connsiteX3" fmla="*/ 17299484 w 17299484"/>
              <a:gd name="connsiteY3" fmla="*/ 17317576 h 17317576"/>
              <a:gd name="connsiteX4" fmla="*/ 0 w 17299484"/>
              <a:gd name="connsiteY4" fmla="*/ 17317576 h 17317576"/>
              <a:gd name="connsiteX5" fmla="*/ 0 w 17299484"/>
              <a:gd name="connsiteY5" fmla="*/ 18092 h 17317576"/>
              <a:gd name="connsiteX0" fmla="*/ 0 w 17299484"/>
              <a:gd name="connsiteY0" fmla="*/ 18092 h 17317576"/>
              <a:gd name="connsiteX1" fmla="*/ 12444542 w 17299484"/>
              <a:gd name="connsiteY1" fmla="*/ 0 h 17317576"/>
              <a:gd name="connsiteX2" fmla="*/ 17285712 w 17299484"/>
              <a:gd name="connsiteY2" fmla="*/ 7301853 h 17317576"/>
              <a:gd name="connsiteX3" fmla="*/ 17299484 w 17299484"/>
              <a:gd name="connsiteY3" fmla="*/ 17317576 h 17317576"/>
              <a:gd name="connsiteX4" fmla="*/ 0 w 17299484"/>
              <a:gd name="connsiteY4" fmla="*/ 17317576 h 17317576"/>
              <a:gd name="connsiteX5" fmla="*/ 0 w 17299484"/>
              <a:gd name="connsiteY5" fmla="*/ 18092 h 17317576"/>
              <a:gd name="connsiteX0" fmla="*/ 0 w 17299484"/>
              <a:gd name="connsiteY0" fmla="*/ 0 h 17299484"/>
              <a:gd name="connsiteX1" fmla="*/ 14356590 w 17299484"/>
              <a:gd name="connsiteY1" fmla="*/ 22374 h 17299484"/>
              <a:gd name="connsiteX2" fmla="*/ 17285712 w 17299484"/>
              <a:gd name="connsiteY2" fmla="*/ 7283761 h 17299484"/>
              <a:gd name="connsiteX3" fmla="*/ 17299484 w 17299484"/>
              <a:gd name="connsiteY3" fmla="*/ 17299484 h 17299484"/>
              <a:gd name="connsiteX4" fmla="*/ 0 w 17299484"/>
              <a:gd name="connsiteY4" fmla="*/ 17299484 h 17299484"/>
              <a:gd name="connsiteX5" fmla="*/ 0 w 17299484"/>
              <a:gd name="connsiteY5" fmla="*/ 0 h 17299484"/>
              <a:gd name="connsiteX0" fmla="*/ 0 w 17310261"/>
              <a:gd name="connsiteY0" fmla="*/ 0 h 17299484"/>
              <a:gd name="connsiteX1" fmla="*/ 14356590 w 17310261"/>
              <a:gd name="connsiteY1" fmla="*/ 22374 h 17299484"/>
              <a:gd name="connsiteX2" fmla="*/ 17308474 w 17310261"/>
              <a:gd name="connsiteY2" fmla="*/ 3277564 h 17299484"/>
              <a:gd name="connsiteX3" fmla="*/ 17299484 w 17310261"/>
              <a:gd name="connsiteY3" fmla="*/ 17299484 h 17299484"/>
              <a:gd name="connsiteX4" fmla="*/ 0 w 17310261"/>
              <a:gd name="connsiteY4" fmla="*/ 17299484 h 17299484"/>
              <a:gd name="connsiteX5" fmla="*/ 0 w 17310261"/>
              <a:gd name="connsiteY5" fmla="*/ 0 h 17299484"/>
              <a:gd name="connsiteX0" fmla="*/ 0 w 17310261"/>
              <a:gd name="connsiteY0" fmla="*/ 0 h 17299484"/>
              <a:gd name="connsiteX1" fmla="*/ 14356590 w 17310261"/>
              <a:gd name="connsiteY1" fmla="*/ 22374 h 17299484"/>
              <a:gd name="connsiteX2" fmla="*/ 17308474 w 17310261"/>
              <a:gd name="connsiteY2" fmla="*/ 3277564 h 17299484"/>
              <a:gd name="connsiteX3" fmla="*/ 17299484 w 17310261"/>
              <a:gd name="connsiteY3" fmla="*/ 17299484 h 17299484"/>
              <a:gd name="connsiteX4" fmla="*/ 0 w 17310261"/>
              <a:gd name="connsiteY4" fmla="*/ 17299484 h 17299484"/>
              <a:gd name="connsiteX5" fmla="*/ 0 w 17310261"/>
              <a:gd name="connsiteY5" fmla="*/ 0 h 17299484"/>
              <a:gd name="connsiteX0" fmla="*/ 0 w 17310261"/>
              <a:gd name="connsiteY0" fmla="*/ 0 h 17299484"/>
              <a:gd name="connsiteX1" fmla="*/ 14356590 w 17310261"/>
              <a:gd name="connsiteY1" fmla="*/ 22374 h 17299484"/>
              <a:gd name="connsiteX2" fmla="*/ 17308474 w 17310261"/>
              <a:gd name="connsiteY2" fmla="*/ 3277564 h 17299484"/>
              <a:gd name="connsiteX3" fmla="*/ 17299484 w 17310261"/>
              <a:gd name="connsiteY3" fmla="*/ 17299484 h 17299484"/>
              <a:gd name="connsiteX4" fmla="*/ 0 w 17310261"/>
              <a:gd name="connsiteY4" fmla="*/ 17299484 h 17299484"/>
              <a:gd name="connsiteX5" fmla="*/ 0 w 17310261"/>
              <a:gd name="connsiteY5" fmla="*/ 0 h 17299484"/>
              <a:gd name="connsiteX0" fmla="*/ 0 w 17310261"/>
              <a:gd name="connsiteY0" fmla="*/ 0 h 17299484"/>
              <a:gd name="connsiteX1" fmla="*/ 14356590 w 17310261"/>
              <a:gd name="connsiteY1" fmla="*/ 22374 h 17299484"/>
              <a:gd name="connsiteX2" fmla="*/ 17308474 w 17310261"/>
              <a:gd name="connsiteY2" fmla="*/ 3277564 h 17299484"/>
              <a:gd name="connsiteX3" fmla="*/ 17299484 w 17310261"/>
              <a:gd name="connsiteY3" fmla="*/ 17299484 h 17299484"/>
              <a:gd name="connsiteX4" fmla="*/ 0 w 17310261"/>
              <a:gd name="connsiteY4" fmla="*/ 17299484 h 17299484"/>
              <a:gd name="connsiteX5" fmla="*/ 0 w 17310261"/>
              <a:gd name="connsiteY5" fmla="*/ 0 h 17299484"/>
              <a:gd name="connsiteX0" fmla="*/ 0 w 17310261"/>
              <a:gd name="connsiteY0" fmla="*/ 0 h 17299484"/>
              <a:gd name="connsiteX1" fmla="*/ 14356590 w 17310261"/>
              <a:gd name="connsiteY1" fmla="*/ 22374 h 17299484"/>
              <a:gd name="connsiteX2" fmla="*/ 17308474 w 17310261"/>
              <a:gd name="connsiteY2" fmla="*/ 3277564 h 17299484"/>
              <a:gd name="connsiteX3" fmla="*/ 17299484 w 17310261"/>
              <a:gd name="connsiteY3" fmla="*/ 17299484 h 17299484"/>
              <a:gd name="connsiteX4" fmla="*/ 0 w 17310261"/>
              <a:gd name="connsiteY4" fmla="*/ 17299484 h 17299484"/>
              <a:gd name="connsiteX5" fmla="*/ 0 w 17310261"/>
              <a:gd name="connsiteY5" fmla="*/ 0 h 17299484"/>
              <a:gd name="connsiteX0" fmla="*/ 0 w 17310261"/>
              <a:gd name="connsiteY0" fmla="*/ 0 h 17299484"/>
              <a:gd name="connsiteX1" fmla="*/ 14356590 w 17310261"/>
              <a:gd name="connsiteY1" fmla="*/ 22374 h 17299484"/>
              <a:gd name="connsiteX2" fmla="*/ 17308474 w 17310261"/>
              <a:gd name="connsiteY2" fmla="*/ 3277564 h 17299484"/>
              <a:gd name="connsiteX3" fmla="*/ 17299484 w 17310261"/>
              <a:gd name="connsiteY3" fmla="*/ 17299484 h 17299484"/>
              <a:gd name="connsiteX4" fmla="*/ 0 w 17310261"/>
              <a:gd name="connsiteY4" fmla="*/ 17299484 h 17299484"/>
              <a:gd name="connsiteX5" fmla="*/ 0 w 17310261"/>
              <a:gd name="connsiteY5" fmla="*/ 0 h 17299484"/>
              <a:gd name="connsiteX0" fmla="*/ 0 w 17310261"/>
              <a:gd name="connsiteY0" fmla="*/ 0 h 17299484"/>
              <a:gd name="connsiteX1" fmla="*/ 14356590 w 17310261"/>
              <a:gd name="connsiteY1" fmla="*/ 22374 h 17299484"/>
              <a:gd name="connsiteX2" fmla="*/ 17308474 w 17310261"/>
              <a:gd name="connsiteY2" fmla="*/ 3277564 h 17299484"/>
              <a:gd name="connsiteX3" fmla="*/ 17299484 w 17310261"/>
              <a:gd name="connsiteY3" fmla="*/ 17299484 h 17299484"/>
              <a:gd name="connsiteX4" fmla="*/ 0 w 17310261"/>
              <a:gd name="connsiteY4" fmla="*/ 17299484 h 17299484"/>
              <a:gd name="connsiteX5" fmla="*/ 0 w 17310261"/>
              <a:gd name="connsiteY5" fmla="*/ 0 h 17299484"/>
              <a:gd name="connsiteX0" fmla="*/ 0 w 17310261"/>
              <a:gd name="connsiteY0" fmla="*/ 0 h 17299484"/>
              <a:gd name="connsiteX1" fmla="*/ 14352085 w 17310261"/>
              <a:gd name="connsiteY1" fmla="*/ 6357 h 17299484"/>
              <a:gd name="connsiteX2" fmla="*/ 17308474 w 17310261"/>
              <a:gd name="connsiteY2" fmla="*/ 3277564 h 17299484"/>
              <a:gd name="connsiteX3" fmla="*/ 17299484 w 17310261"/>
              <a:gd name="connsiteY3" fmla="*/ 17299484 h 17299484"/>
              <a:gd name="connsiteX4" fmla="*/ 0 w 17310261"/>
              <a:gd name="connsiteY4" fmla="*/ 17299484 h 17299484"/>
              <a:gd name="connsiteX5" fmla="*/ 0 w 17310261"/>
              <a:gd name="connsiteY5" fmla="*/ 0 h 17299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10261" h="17299484">
                <a:moveTo>
                  <a:pt x="0" y="0"/>
                </a:moveTo>
                <a:lnTo>
                  <a:pt x="14352085" y="6357"/>
                </a:lnTo>
                <a:cubicBezTo>
                  <a:pt x="15346719" y="665037"/>
                  <a:pt x="16926755" y="2568819"/>
                  <a:pt x="17308474" y="3277564"/>
                </a:cubicBezTo>
                <a:cubicBezTo>
                  <a:pt x="17317182" y="8070089"/>
                  <a:pt x="17290775" y="12528925"/>
                  <a:pt x="17299484" y="17299484"/>
                </a:cubicBezTo>
                <a:lnTo>
                  <a:pt x="0" y="17299484"/>
                </a:lnTo>
                <a:lnTo>
                  <a:pt x="0" y="0"/>
                </a:lnTo>
                <a:close/>
              </a:path>
            </a:pathLst>
          </a:custGeom>
          <a:solidFill>
            <a:srgbClr val="387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rial" panose="020B0604020202020204" pitchFamily="34" charset="0"/>
            </a:endParaRPr>
          </a:p>
        </p:txBody>
      </p:sp>
      <p:sp>
        <p:nvSpPr>
          <p:cNvPr id="9" name="Rectangle 8">
            <a:extLst>
              <a:ext uri="{FF2B5EF4-FFF2-40B4-BE49-F238E27FC236}">
                <a16:creationId xmlns:a16="http://schemas.microsoft.com/office/drawing/2014/main" id="{46317F17-5A3B-475F-8A01-F9FA9DEE161C}"/>
              </a:ext>
            </a:extLst>
          </p:cNvPr>
          <p:cNvSpPr/>
          <p:nvPr userDrawn="1"/>
        </p:nvSpPr>
        <p:spPr>
          <a:xfrm>
            <a:off x="0" y="1349461"/>
            <a:ext cx="12192000" cy="5508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rial" panose="020B0604020202020204" pitchFamily="34" charset="0"/>
            </a:endParaRPr>
          </a:p>
        </p:txBody>
      </p:sp>
      <p:cxnSp>
        <p:nvCxnSpPr>
          <p:cNvPr id="10" name="Straight Connector 9">
            <a:extLst>
              <a:ext uri="{FF2B5EF4-FFF2-40B4-BE49-F238E27FC236}">
                <a16:creationId xmlns:a16="http://schemas.microsoft.com/office/drawing/2014/main" id="{8C631442-5CA4-4260-97AD-0CCF6597946E}"/>
              </a:ext>
            </a:extLst>
          </p:cNvPr>
          <p:cNvCxnSpPr/>
          <p:nvPr userDrawn="1"/>
        </p:nvCxnSpPr>
        <p:spPr>
          <a:xfrm>
            <a:off x="0" y="1349459"/>
            <a:ext cx="12192000" cy="0"/>
          </a:xfrm>
          <a:prstGeom prst="line">
            <a:avLst/>
          </a:prstGeom>
          <a:ln w="73025">
            <a:solidFill>
              <a:srgbClr val="FFFFFF"/>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E5DEFE02-BE97-4E35-9B55-1CD3CB97DBF4}"/>
              </a:ext>
            </a:extLst>
          </p:cNvPr>
          <p:cNvPicPr>
            <a:picLocks noChangeAspect="1"/>
          </p:cNvPicPr>
          <p:nvPr userDrawn="1"/>
        </p:nvPicPr>
        <p:blipFill rotWithShape="1">
          <a:blip r:embed="rId2"/>
          <a:srcRect b="66762"/>
          <a:stretch/>
        </p:blipFill>
        <p:spPr>
          <a:xfrm>
            <a:off x="10026651" y="6248861"/>
            <a:ext cx="1854200" cy="616310"/>
          </a:xfrm>
          <a:prstGeom prst="rect">
            <a:avLst/>
          </a:prstGeom>
        </p:spPr>
      </p:pic>
      <p:pic>
        <p:nvPicPr>
          <p:cNvPr id="12" name="Picture 11">
            <a:extLst>
              <a:ext uri="{FF2B5EF4-FFF2-40B4-BE49-F238E27FC236}">
                <a16:creationId xmlns:a16="http://schemas.microsoft.com/office/drawing/2014/main" id="{40331C94-F996-4812-AA63-B08B021D889F}"/>
              </a:ext>
            </a:extLst>
          </p:cNvPr>
          <p:cNvPicPr>
            <a:picLocks noChangeAspect="1"/>
          </p:cNvPicPr>
          <p:nvPr userDrawn="1"/>
        </p:nvPicPr>
        <p:blipFill>
          <a:blip r:embed="rId3"/>
          <a:stretch>
            <a:fillRect/>
          </a:stretch>
        </p:blipFill>
        <p:spPr>
          <a:xfrm>
            <a:off x="176302" y="6202950"/>
            <a:ext cx="589935" cy="467182"/>
          </a:xfrm>
          <a:prstGeom prst="rect">
            <a:avLst/>
          </a:prstGeom>
        </p:spPr>
      </p:pic>
    </p:spTree>
    <p:extLst>
      <p:ext uri="{BB962C8B-B14F-4D97-AF65-F5344CB8AC3E}">
        <p14:creationId xmlns:p14="http://schemas.microsoft.com/office/powerpoint/2010/main" val="35794960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95677F-C6A7-4EEA-B3B1-9528145246E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9C9F0E-CEE6-4449-BE7E-A213B56801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73805B-0A1A-4F16-895B-CA10E6647CDC}"/>
              </a:ext>
            </a:extLst>
          </p:cNvPr>
          <p:cNvSpPr>
            <a:spLocks noGrp="1"/>
          </p:cNvSpPr>
          <p:nvPr>
            <p:ph type="dt" sz="half" idx="10"/>
          </p:nvPr>
        </p:nvSpPr>
        <p:spPr/>
        <p:txBody>
          <a:bodyPr/>
          <a:lstStyle/>
          <a:p>
            <a:fld id="{0884CBB2-E163-4C5F-9AB1-F8710E563FA9}" type="datetimeFigureOut">
              <a:rPr lang="en-US" smtClean="0"/>
              <a:t>12/2/2020</a:t>
            </a:fld>
            <a:endParaRPr lang="en-US" dirty="0"/>
          </a:p>
        </p:txBody>
      </p:sp>
      <p:sp>
        <p:nvSpPr>
          <p:cNvPr id="5" name="Footer Placeholder 4">
            <a:extLst>
              <a:ext uri="{FF2B5EF4-FFF2-40B4-BE49-F238E27FC236}">
                <a16:creationId xmlns:a16="http://schemas.microsoft.com/office/drawing/2014/main" id="{666EE033-EFF8-485E-90CB-410A5A14C9D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DFFFAED-9E59-4235-B6FD-62CAB6CD30D0}"/>
              </a:ext>
            </a:extLst>
          </p:cNvPr>
          <p:cNvSpPr>
            <a:spLocks noGrp="1"/>
          </p:cNvSpPr>
          <p:nvPr>
            <p:ph type="sldNum" sz="quarter" idx="12"/>
          </p:nvPr>
        </p:nvSpPr>
        <p:spPr/>
        <p:txBody>
          <a:bodyPr/>
          <a:lstStyle/>
          <a:p>
            <a:fld id="{97E60731-7913-4C3A-A1F2-C4276F8B70D2}" type="slidenum">
              <a:rPr lang="en-US" smtClean="0"/>
              <a:t>‹#›</a:t>
            </a:fld>
            <a:endParaRPr lang="en-US" dirty="0"/>
          </a:p>
        </p:txBody>
      </p:sp>
    </p:spTree>
    <p:extLst>
      <p:ext uri="{BB962C8B-B14F-4D97-AF65-F5344CB8AC3E}">
        <p14:creationId xmlns:p14="http://schemas.microsoft.com/office/powerpoint/2010/main" val="34128896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7"/>
          <p:cNvSpPr txBox="1">
            <a:spLocks noGrp="1"/>
          </p:cNvSpPr>
          <p:nvPr>
            <p:ph type="ctrTitle"/>
          </p:nvPr>
        </p:nvSpPr>
        <p:spPr>
          <a:xfrm>
            <a:off x="1524000" y="1792288"/>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entury Schoolbook"/>
              <a:buNone/>
              <a:defRPr sz="6000">
                <a:latin typeface="Arial" panose="020B0604020202020204" pitchFamily="34"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3" name="Google Shape;13;p7"/>
          <p:cNvSpPr txBox="1">
            <a:spLocks noGrp="1"/>
          </p:cNvSpPr>
          <p:nvPr>
            <p:ph type="subTitle" idx="1"/>
          </p:nvPr>
        </p:nvSpPr>
        <p:spPr>
          <a:xfrm>
            <a:off x="1524000" y="44402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Arial" panose="020B0604020202020204" pitchFamily="34" charset="0"/>
                <a:cs typeface="Arial" panose="020B0604020202020204" pitchFamily="34" charset="0"/>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14" name="Google Shape;14;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5" name="Google Shape;15;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6" name="Google Shape;16;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grpSp>
        <p:nvGrpSpPr>
          <p:cNvPr id="17" name="Google Shape;17;p7"/>
          <p:cNvGrpSpPr/>
          <p:nvPr/>
        </p:nvGrpSpPr>
        <p:grpSpPr>
          <a:xfrm>
            <a:off x="1866900" y="296863"/>
            <a:ext cx="8458200" cy="1365250"/>
            <a:chOff x="606981" y="238125"/>
            <a:chExt cx="10499169" cy="1712598"/>
          </a:xfrm>
        </p:grpSpPr>
        <p:pic>
          <p:nvPicPr>
            <p:cNvPr id="18" name="Google Shape;18;p7"/>
            <p:cNvPicPr preferRelativeResize="0"/>
            <p:nvPr/>
          </p:nvPicPr>
          <p:blipFill rotWithShape="1">
            <a:blip r:embed="rId2">
              <a:alphaModFix/>
            </a:blip>
            <a:srcRect/>
            <a:stretch/>
          </p:blipFill>
          <p:spPr>
            <a:xfrm>
              <a:off x="3969305" y="238125"/>
              <a:ext cx="4253389" cy="1152525"/>
            </a:xfrm>
            <a:prstGeom prst="rect">
              <a:avLst/>
            </a:prstGeom>
            <a:noFill/>
            <a:ln>
              <a:noFill/>
            </a:ln>
          </p:spPr>
        </p:pic>
        <p:pic>
          <p:nvPicPr>
            <p:cNvPr id="19" name="Google Shape;19;p7"/>
            <p:cNvPicPr preferRelativeResize="0"/>
            <p:nvPr/>
          </p:nvPicPr>
          <p:blipFill rotWithShape="1">
            <a:blip r:embed="rId3">
              <a:alphaModFix/>
            </a:blip>
            <a:srcRect/>
            <a:stretch/>
          </p:blipFill>
          <p:spPr>
            <a:xfrm>
              <a:off x="8891587" y="352425"/>
              <a:ext cx="1933575" cy="657225"/>
            </a:xfrm>
            <a:prstGeom prst="rect">
              <a:avLst/>
            </a:prstGeom>
            <a:noFill/>
            <a:ln>
              <a:noFill/>
            </a:ln>
          </p:spPr>
        </p:pic>
        <p:pic>
          <p:nvPicPr>
            <p:cNvPr id="20" name="Google Shape;20;p7" descr="C:\Users\ecole\AppData\Local\Microsoft\Windows\INetCache\Content.MSO\6319B74B.tmp"/>
            <p:cNvPicPr preferRelativeResize="0"/>
            <p:nvPr/>
          </p:nvPicPr>
          <p:blipFill rotWithShape="1">
            <a:blip r:embed="rId4">
              <a:alphaModFix/>
            </a:blip>
            <a:srcRect r="5333"/>
            <a:stretch/>
          </p:blipFill>
          <p:spPr>
            <a:xfrm>
              <a:off x="606981" y="1074185"/>
              <a:ext cx="2974418" cy="876538"/>
            </a:xfrm>
            <a:prstGeom prst="rect">
              <a:avLst/>
            </a:prstGeom>
            <a:noFill/>
            <a:ln>
              <a:noFill/>
            </a:ln>
          </p:spPr>
        </p:pic>
        <p:pic>
          <p:nvPicPr>
            <p:cNvPr id="21" name="Google Shape;21;p7"/>
            <p:cNvPicPr preferRelativeResize="0"/>
            <p:nvPr/>
          </p:nvPicPr>
          <p:blipFill rotWithShape="1">
            <a:blip r:embed="rId5">
              <a:alphaModFix/>
            </a:blip>
            <a:srcRect/>
            <a:stretch/>
          </p:blipFill>
          <p:spPr>
            <a:xfrm>
              <a:off x="1381958" y="238125"/>
              <a:ext cx="1777722" cy="976829"/>
            </a:xfrm>
            <a:prstGeom prst="rect">
              <a:avLst/>
            </a:prstGeom>
            <a:noFill/>
            <a:ln>
              <a:noFill/>
            </a:ln>
          </p:spPr>
        </p:pic>
        <p:pic>
          <p:nvPicPr>
            <p:cNvPr id="22" name="Google Shape;22;p7" descr="A close up of a sign&#10;&#10;Description automatically generated"/>
            <p:cNvPicPr preferRelativeResize="0"/>
            <p:nvPr/>
          </p:nvPicPr>
          <p:blipFill rotWithShape="1">
            <a:blip r:embed="rId6">
              <a:alphaModFix/>
            </a:blip>
            <a:srcRect/>
            <a:stretch/>
          </p:blipFill>
          <p:spPr>
            <a:xfrm>
              <a:off x="8610600" y="1160462"/>
              <a:ext cx="2495550" cy="730732"/>
            </a:xfrm>
            <a:prstGeom prst="rect">
              <a:avLst/>
            </a:prstGeom>
            <a:noFill/>
            <a:ln>
              <a:noFill/>
            </a:ln>
          </p:spPr>
        </p:pic>
      </p:grpSp>
    </p:spTree>
    <p:extLst>
      <p:ext uri="{BB962C8B-B14F-4D97-AF65-F5344CB8AC3E}">
        <p14:creationId xmlns:p14="http://schemas.microsoft.com/office/powerpoint/2010/main" val="41638296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0"/>
        <p:cNvGrpSpPr/>
        <p:nvPr/>
      </p:nvGrpSpPr>
      <p:grpSpPr>
        <a:xfrm>
          <a:off x="0" y="0"/>
          <a:ext cx="0" cy="0"/>
          <a:chOff x="0" y="0"/>
          <a:chExt cx="0" cy="0"/>
        </a:xfrm>
      </p:grpSpPr>
      <p:sp>
        <p:nvSpPr>
          <p:cNvPr id="51" name="Google Shape;51;p1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entury Schoolbook"/>
              <a:buNone/>
              <a:defRPr sz="6000">
                <a:latin typeface="Arial" panose="020B0604020202020204" pitchFamily="34"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52" name="Google Shape;52;p1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latin typeface="Arial" panose="020B0604020202020204" pitchFamily="34" charset="0"/>
                <a:cs typeface="Arial" panose="020B0604020202020204" pitchFamily="34" charset="0"/>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
        <p:nvSpPr>
          <p:cNvPr id="53" name="Google Shape;53;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4" name="Google Shape;54;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5" name="Google Shape;55;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grpSp>
        <p:nvGrpSpPr>
          <p:cNvPr id="56" name="Google Shape;56;p10"/>
          <p:cNvGrpSpPr/>
          <p:nvPr/>
        </p:nvGrpSpPr>
        <p:grpSpPr>
          <a:xfrm>
            <a:off x="1866900" y="296863"/>
            <a:ext cx="8458200" cy="1365250"/>
            <a:chOff x="606981" y="238125"/>
            <a:chExt cx="10499169" cy="1712598"/>
          </a:xfrm>
        </p:grpSpPr>
        <p:pic>
          <p:nvPicPr>
            <p:cNvPr id="57" name="Google Shape;57;p10"/>
            <p:cNvPicPr preferRelativeResize="0"/>
            <p:nvPr/>
          </p:nvPicPr>
          <p:blipFill rotWithShape="1">
            <a:blip r:embed="rId2">
              <a:alphaModFix/>
            </a:blip>
            <a:srcRect/>
            <a:stretch/>
          </p:blipFill>
          <p:spPr>
            <a:xfrm>
              <a:off x="3969305" y="238125"/>
              <a:ext cx="4253389" cy="1152525"/>
            </a:xfrm>
            <a:prstGeom prst="rect">
              <a:avLst/>
            </a:prstGeom>
            <a:noFill/>
            <a:ln>
              <a:noFill/>
            </a:ln>
          </p:spPr>
        </p:pic>
        <p:pic>
          <p:nvPicPr>
            <p:cNvPr id="58" name="Google Shape;58;p10"/>
            <p:cNvPicPr preferRelativeResize="0"/>
            <p:nvPr/>
          </p:nvPicPr>
          <p:blipFill rotWithShape="1">
            <a:blip r:embed="rId3">
              <a:alphaModFix/>
            </a:blip>
            <a:srcRect/>
            <a:stretch/>
          </p:blipFill>
          <p:spPr>
            <a:xfrm>
              <a:off x="8891587" y="352425"/>
              <a:ext cx="1933575" cy="657225"/>
            </a:xfrm>
            <a:prstGeom prst="rect">
              <a:avLst/>
            </a:prstGeom>
            <a:noFill/>
            <a:ln>
              <a:noFill/>
            </a:ln>
          </p:spPr>
        </p:pic>
        <p:pic>
          <p:nvPicPr>
            <p:cNvPr id="59" name="Google Shape;59;p10" descr="C:\Users\ecole\AppData\Local\Microsoft\Windows\INetCache\Content.MSO\6319B74B.tmp"/>
            <p:cNvPicPr preferRelativeResize="0"/>
            <p:nvPr/>
          </p:nvPicPr>
          <p:blipFill rotWithShape="1">
            <a:blip r:embed="rId4">
              <a:alphaModFix/>
            </a:blip>
            <a:srcRect r="5333"/>
            <a:stretch/>
          </p:blipFill>
          <p:spPr>
            <a:xfrm>
              <a:off x="606981" y="1074185"/>
              <a:ext cx="2974418" cy="876538"/>
            </a:xfrm>
            <a:prstGeom prst="rect">
              <a:avLst/>
            </a:prstGeom>
            <a:noFill/>
            <a:ln>
              <a:noFill/>
            </a:ln>
          </p:spPr>
        </p:pic>
        <p:pic>
          <p:nvPicPr>
            <p:cNvPr id="60" name="Google Shape;60;p10"/>
            <p:cNvPicPr preferRelativeResize="0"/>
            <p:nvPr/>
          </p:nvPicPr>
          <p:blipFill rotWithShape="1">
            <a:blip r:embed="rId5">
              <a:alphaModFix/>
            </a:blip>
            <a:srcRect/>
            <a:stretch/>
          </p:blipFill>
          <p:spPr>
            <a:xfrm>
              <a:off x="1381958" y="238125"/>
              <a:ext cx="1777722" cy="976829"/>
            </a:xfrm>
            <a:prstGeom prst="rect">
              <a:avLst/>
            </a:prstGeom>
            <a:noFill/>
            <a:ln>
              <a:noFill/>
            </a:ln>
          </p:spPr>
        </p:pic>
        <p:pic>
          <p:nvPicPr>
            <p:cNvPr id="61" name="Google Shape;61;p10" descr="A close up of a sign&#10;&#10;Description automatically generated"/>
            <p:cNvPicPr preferRelativeResize="0"/>
            <p:nvPr/>
          </p:nvPicPr>
          <p:blipFill rotWithShape="1">
            <a:blip r:embed="rId6">
              <a:alphaModFix/>
            </a:blip>
            <a:srcRect/>
            <a:stretch/>
          </p:blipFill>
          <p:spPr>
            <a:xfrm>
              <a:off x="8610600" y="1160462"/>
              <a:ext cx="2495550" cy="730732"/>
            </a:xfrm>
            <a:prstGeom prst="rect">
              <a:avLst/>
            </a:prstGeom>
            <a:noFill/>
            <a:ln>
              <a:noFill/>
            </a:ln>
          </p:spPr>
        </p:pic>
      </p:grpSp>
    </p:spTree>
    <p:extLst>
      <p:ext uri="{BB962C8B-B14F-4D97-AF65-F5344CB8AC3E}">
        <p14:creationId xmlns:p14="http://schemas.microsoft.com/office/powerpoint/2010/main" val="6871883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62"/>
        <p:cNvGrpSpPr/>
        <p:nvPr/>
      </p:nvGrpSpPr>
      <p:grpSpPr>
        <a:xfrm>
          <a:off x="0" y="0"/>
          <a:ext cx="0" cy="0"/>
          <a:chOff x="0" y="0"/>
          <a:chExt cx="0" cy="0"/>
        </a:xfrm>
      </p:grpSpPr>
      <p:sp>
        <p:nvSpPr>
          <p:cNvPr id="63" name="Google Shape;63;p1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Arial" panose="020B0604020202020204" pitchFamily="34"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4" name="Google Shape;64;p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Arial" panose="020B0604020202020204" pitchFamily="34" charset="0"/>
                <a:cs typeface="Arial" panose="020B0604020202020204" pitchFamily="34"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65" name="Google Shape;65;p1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Arial" panose="020B0604020202020204" pitchFamily="34" charset="0"/>
                <a:cs typeface="Arial" panose="020B060402020202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66" name="Google Shape;66;p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Arial" panose="020B0604020202020204" pitchFamily="34" charset="0"/>
                <a:cs typeface="Arial" panose="020B0604020202020204" pitchFamily="34"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67" name="Google Shape;67;p1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Arial" panose="020B0604020202020204" pitchFamily="34" charset="0"/>
                <a:cs typeface="Arial" panose="020B060402020202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68" name="Google Shape;6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9" name="Google Shape;6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0" name="Google Shape;7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
        <p:nvSpPr>
          <p:cNvPr id="71" name="Google Shape;71;p11"/>
          <p:cNvSpPr txBox="1"/>
          <p:nvPr/>
        </p:nvSpPr>
        <p:spPr>
          <a:xfrm>
            <a:off x="1" y="102509"/>
            <a:ext cx="12191999" cy="338554"/>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0" i="0" u="none" strike="noStrike" cap="none" dirty="0">
                <a:solidFill>
                  <a:schemeClr val="lt1"/>
                </a:solidFill>
                <a:latin typeface="Arial"/>
                <a:ea typeface="Arial"/>
                <a:cs typeface="Arial"/>
                <a:sym typeface="Arial"/>
              </a:rPr>
              <a:t>Smart Solar Siting for New England 	   				        Webinar 1 - Policies, Programs, and Progress </a:t>
            </a:r>
            <a:endParaRPr sz="16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5459441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83"/>
        <p:cNvGrpSpPr/>
        <p:nvPr/>
      </p:nvGrpSpPr>
      <p:grpSpPr>
        <a:xfrm>
          <a:off x="0" y="0"/>
          <a:ext cx="0" cy="0"/>
          <a:chOff x="0" y="0"/>
          <a:chExt cx="0" cy="0"/>
        </a:xfrm>
      </p:grpSpPr>
      <p:sp>
        <p:nvSpPr>
          <p:cNvPr id="84" name="Google Shape;84;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entury Schoolbook"/>
              <a:buNone/>
              <a:defRPr sz="3200">
                <a:latin typeface="Arial" panose="020B0604020202020204" pitchFamily="34"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85" name="Google Shape;85;p1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atin typeface="Arial" panose="020B0604020202020204" pitchFamily="34" charset="0"/>
                <a:cs typeface="Arial" panose="020B0604020202020204" pitchFamily="34" charset="0"/>
              </a:defRPr>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dirty="0"/>
          </a:p>
        </p:txBody>
      </p:sp>
      <p:sp>
        <p:nvSpPr>
          <p:cNvPr id="86" name="Google Shape;86;p1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atin typeface="Arial" panose="020B0604020202020204" pitchFamily="34" charset="0"/>
                <a:cs typeface="Arial" panose="020B0604020202020204" pitchFamily="34"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87" name="Google Shape;87;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8" name="Google Shape;8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9" name="Google Shape;8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
        <p:nvSpPr>
          <p:cNvPr id="90" name="Google Shape;90;p14"/>
          <p:cNvSpPr txBox="1"/>
          <p:nvPr/>
        </p:nvSpPr>
        <p:spPr>
          <a:xfrm>
            <a:off x="1" y="102509"/>
            <a:ext cx="12191999" cy="338554"/>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0" i="0" u="none" strike="noStrike" cap="none" dirty="0">
                <a:solidFill>
                  <a:schemeClr val="lt1"/>
                </a:solidFill>
                <a:latin typeface="Arial"/>
                <a:ea typeface="Arial"/>
                <a:cs typeface="Arial"/>
                <a:sym typeface="Arial"/>
              </a:rPr>
              <a:t>Smart Solar Siting for New England 	   				        Webinar 1 - Policies, Programs, and Progress </a:t>
            </a:r>
            <a:endParaRPr sz="16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5289625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entury Schoolbook"/>
              <a:buNone/>
              <a:defRPr sz="3200">
                <a:latin typeface="Arial" panose="020B0604020202020204" pitchFamily="34"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93" name="Google Shape;93;p15"/>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panose="020B0604020202020204" pitchFamily="34" charset="0"/>
                <a:ea typeface="Arial" panose="020B0604020202020204" pitchFamily="34" charset="0"/>
                <a:cs typeface="Arial" panose="020B0604020202020204" pitchFamily="34" charset="0"/>
                <a:sym typeface="Century Schoolbook"/>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entury Schoolbook"/>
                <a:ea typeface="Century Schoolbook"/>
                <a:cs typeface="Century Schoolbook"/>
                <a:sym typeface="Century Schoolbook"/>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entury Schoolbook"/>
                <a:ea typeface="Century Schoolbook"/>
                <a:cs typeface="Century Schoolbook"/>
                <a:sym typeface="Century Schoolbook"/>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Schoolbook"/>
                <a:ea typeface="Century Schoolbook"/>
                <a:cs typeface="Century Schoolbook"/>
                <a:sym typeface="Century Schoolbook"/>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Schoolbook"/>
                <a:ea typeface="Century Schoolbook"/>
                <a:cs typeface="Century Schoolbook"/>
                <a:sym typeface="Century Schoolbook"/>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Schoolbook"/>
                <a:ea typeface="Century Schoolbook"/>
                <a:cs typeface="Century Schoolbook"/>
                <a:sym typeface="Century Schoolbook"/>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Schoolbook"/>
                <a:ea typeface="Century Schoolbook"/>
                <a:cs typeface="Century Schoolbook"/>
                <a:sym typeface="Century Schoolbook"/>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Schoolbook"/>
                <a:ea typeface="Century Schoolbook"/>
                <a:cs typeface="Century Schoolbook"/>
                <a:sym typeface="Century Schoolbook"/>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Schoolbook"/>
                <a:ea typeface="Century Schoolbook"/>
                <a:cs typeface="Century Schoolbook"/>
                <a:sym typeface="Century Schoolbook"/>
              </a:defRPr>
            </a:lvl9pPr>
          </a:lstStyle>
          <a:p>
            <a:endParaRPr dirty="0"/>
          </a:p>
        </p:txBody>
      </p:sp>
      <p:sp>
        <p:nvSpPr>
          <p:cNvPr id="94" name="Google Shape;94;p1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atin typeface="Arial" panose="020B0604020202020204" pitchFamily="34" charset="0"/>
                <a:cs typeface="Arial" panose="020B0604020202020204" pitchFamily="34"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95" name="Google Shape;9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6" name="Google Shape;9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7" name="Google Shape;9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grpSp>
        <p:nvGrpSpPr>
          <p:cNvPr id="98" name="Google Shape;98;p15"/>
          <p:cNvGrpSpPr/>
          <p:nvPr/>
        </p:nvGrpSpPr>
        <p:grpSpPr>
          <a:xfrm>
            <a:off x="333375" y="5808661"/>
            <a:ext cx="4621213" cy="730251"/>
            <a:chOff x="606981" y="238125"/>
            <a:chExt cx="10499169" cy="1712598"/>
          </a:xfrm>
        </p:grpSpPr>
        <p:pic>
          <p:nvPicPr>
            <p:cNvPr id="99" name="Google Shape;99;p15"/>
            <p:cNvPicPr preferRelativeResize="0"/>
            <p:nvPr/>
          </p:nvPicPr>
          <p:blipFill rotWithShape="1">
            <a:blip r:embed="rId2">
              <a:alphaModFix/>
            </a:blip>
            <a:srcRect/>
            <a:stretch/>
          </p:blipFill>
          <p:spPr>
            <a:xfrm>
              <a:off x="3969305" y="238125"/>
              <a:ext cx="4253389" cy="1152525"/>
            </a:xfrm>
            <a:prstGeom prst="rect">
              <a:avLst/>
            </a:prstGeom>
            <a:noFill/>
            <a:ln>
              <a:noFill/>
            </a:ln>
          </p:spPr>
        </p:pic>
        <p:pic>
          <p:nvPicPr>
            <p:cNvPr id="100" name="Google Shape;100;p15"/>
            <p:cNvPicPr preferRelativeResize="0"/>
            <p:nvPr/>
          </p:nvPicPr>
          <p:blipFill rotWithShape="1">
            <a:blip r:embed="rId3">
              <a:alphaModFix/>
            </a:blip>
            <a:srcRect/>
            <a:stretch/>
          </p:blipFill>
          <p:spPr>
            <a:xfrm>
              <a:off x="8891587" y="352425"/>
              <a:ext cx="1933575" cy="657225"/>
            </a:xfrm>
            <a:prstGeom prst="rect">
              <a:avLst/>
            </a:prstGeom>
            <a:noFill/>
            <a:ln>
              <a:noFill/>
            </a:ln>
          </p:spPr>
        </p:pic>
        <p:pic>
          <p:nvPicPr>
            <p:cNvPr id="101" name="Google Shape;101;p15" descr="C:\Users\ecole\AppData\Local\Microsoft\Windows\INetCache\Content.MSO\6319B74B.tmp"/>
            <p:cNvPicPr preferRelativeResize="0"/>
            <p:nvPr/>
          </p:nvPicPr>
          <p:blipFill rotWithShape="1">
            <a:blip r:embed="rId4">
              <a:alphaModFix/>
            </a:blip>
            <a:srcRect r="5333"/>
            <a:stretch/>
          </p:blipFill>
          <p:spPr>
            <a:xfrm>
              <a:off x="606981" y="1074185"/>
              <a:ext cx="2974418" cy="876538"/>
            </a:xfrm>
            <a:prstGeom prst="rect">
              <a:avLst/>
            </a:prstGeom>
            <a:noFill/>
            <a:ln>
              <a:noFill/>
            </a:ln>
          </p:spPr>
        </p:pic>
        <p:pic>
          <p:nvPicPr>
            <p:cNvPr id="102" name="Google Shape;102;p15"/>
            <p:cNvPicPr preferRelativeResize="0"/>
            <p:nvPr/>
          </p:nvPicPr>
          <p:blipFill rotWithShape="1">
            <a:blip r:embed="rId5">
              <a:alphaModFix/>
            </a:blip>
            <a:srcRect/>
            <a:stretch/>
          </p:blipFill>
          <p:spPr>
            <a:xfrm>
              <a:off x="1381958" y="238125"/>
              <a:ext cx="1777722" cy="976829"/>
            </a:xfrm>
            <a:prstGeom prst="rect">
              <a:avLst/>
            </a:prstGeom>
            <a:noFill/>
            <a:ln>
              <a:noFill/>
            </a:ln>
          </p:spPr>
        </p:pic>
        <p:pic>
          <p:nvPicPr>
            <p:cNvPr id="103" name="Google Shape;103;p15" descr="A close up of a sign&#10;&#10;Description automatically generated"/>
            <p:cNvPicPr preferRelativeResize="0"/>
            <p:nvPr/>
          </p:nvPicPr>
          <p:blipFill rotWithShape="1">
            <a:blip r:embed="rId6">
              <a:alphaModFix/>
            </a:blip>
            <a:srcRect/>
            <a:stretch/>
          </p:blipFill>
          <p:spPr>
            <a:xfrm>
              <a:off x="8610600" y="1160462"/>
              <a:ext cx="2495550" cy="730732"/>
            </a:xfrm>
            <a:prstGeom prst="rect">
              <a:avLst/>
            </a:prstGeom>
            <a:noFill/>
            <a:ln>
              <a:noFill/>
            </a:ln>
          </p:spPr>
        </p:pic>
      </p:grpSp>
      <p:sp>
        <p:nvSpPr>
          <p:cNvPr id="104" name="Google Shape;104;p15"/>
          <p:cNvSpPr txBox="1"/>
          <p:nvPr/>
        </p:nvSpPr>
        <p:spPr>
          <a:xfrm>
            <a:off x="1" y="102509"/>
            <a:ext cx="12191999" cy="338554"/>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0" i="0" u="none" strike="noStrike" cap="none" dirty="0">
                <a:solidFill>
                  <a:schemeClr val="lt1"/>
                </a:solidFill>
                <a:latin typeface="Arial"/>
                <a:ea typeface="Arial"/>
                <a:cs typeface="Arial"/>
                <a:sym typeface="Arial"/>
              </a:rPr>
              <a:t>Smart Solar Siting for New England 	   				        Webinar 1 - Policies, Programs, and Progress </a:t>
            </a:r>
            <a:endParaRPr sz="16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9720596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05"/>
        <p:cNvGrpSpPr/>
        <p:nvPr/>
      </p:nvGrpSpPr>
      <p:grpSpPr>
        <a:xfrm>
          <a:off x="0" y="0"/>
          <a:ext cx="0" cy="0"/>
          <a:chOff x="0" y="0"/>
          <a:chExt cx="0" cy="0"/>
        </a:xfrm>
      </p:grpSpPr>
      <p:sp>
        <p:nvSpPr>
          <p:cNvPr id="106" name="Google Shape;106;p16"/>
          <p:cNvSpPr txBox="1">
            <a:spLocks noGrp="1"/>
          </p:cNvSpPr>
          <p:nvPr>
            <p:ph type="title"/>
          </p:nvPr>
        </p:nvSpPr>
        <p:spPr>
          <a:xfrm>
            <a:off x="838200" y="797772"/>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Arial" panose="020B0604020202020204" pitchFamily="34"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07" name="Google Shape;107;p16"/>
          <p:cNvSpPr txBox="1">
            <a:spLocks noGrp="1"/>
          </p:cNvSpPr>
          <p:nvPr>
            <p:ph type="body" idx="1"/>
          </p:nvPr>
        </p:nvSpPr>
        <p:spPr>
          <a:xfrm rot="5400000">
            <a:off x="4157904" y="-1025812"/>
            <a:ext cx="3876193"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Arial" panose="020B0604020202020204" pitchFamily="34" charset="0"/>
                <a:cs typeface="Arial" panose="020B060402020202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08" name="Google Shape;108;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09" name="Google Shape;10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10" name="Google Shape;11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0213122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11"/>
        <p:cNvGrpSpPr/>
        <p:nvPr/>
      </p:nvGrpSpPr>
      <p:grpSpPr>
        <a:xfrm>
          <a:off x="0" y="0"/>
          <a:ext cx="0" cy="0"/>
          <a:chOff x="0" y="0"/>
          <a:chExt cx="0" cy="0"/>
        </a:xfrm>
      </p:grpSpPr>
      <p:sp>
        <p:nvSpPr>
          <p:cNvPr id="112" name="Google Shape;112;p1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Arial" panose="020B0604020202020204" pitchFamily="34"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13" name="Google Shape;113;p1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Arial" panose="020B0604020202020204" pitchFamily="34" charset="0"/>
                <a:cs typeface="Arial" panose="020B060402020202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14" name="Google Shape;114;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15" name="Google Shape;115;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16" name="Google Shape;116;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112855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611C1A7-A637-7946-9E95-230674172489}" type="slidenum">
              <a:rPr lang="en-US" smtClean="0"/>
              <a:t>‹#›</a:t>
            </a:fld>
            <a:endParaRPr lang="en-US" dirty="0"/>
          </a:p>
        </p:txBody>
      </p:sp>
    </p:spTree>
    <p:extLst>
      <p:ext uri="{BB962C8B-B14F-4D97-AF65-F5344CB8AC3E}">
        <p14:creationId xmlns:p14="http://schemas.microsoft.com/office/powerpoint/2010/main" val="403279929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611C1A7-A637-7946-9E95-230674172489}" type="slidenum">
              <a:rPr lang="en-US" smtClean="0"/>
              <a:t>‹#›</a:t>
            </a:fld>
            <a:endParaRPr lang="en-US" dirty="0"/>
          </a:p>
        </p:txBody>
      </p:sp>
    </p:spTree>
    <p:extLst>
      <p:ext uri="{BB962C8B-B14F-4D97-AF65-F5344CB8AC3E}">
        <p14:creationId xmlns:p14="http://schemas.microsoft.com/office/powerpoint/2010/main" val="386012386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611C1A7-A637-7946-9E95-230674172489}" type="slidenum">
              <a:rPr lang="en-US" smtClean="0"/>
              <a:t>‹#›</a:t>
            </a:fld>
            <a:endParaRPr lang="en-US" dirty="0"/>
          </a:p>
        </p:txBody>
      </p:sp>
    </p:spTree>
    <p:extLst>
      <p:ext uri="{BB962C8B-B14F-4D97-AF65-F5344CB8AC3E}">
        <p14:creationId xmlns:p14="http://schemas.microsoft.com/office/powerpoint/2010/main" val="2843680577"/>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11C1A7-A637-7946-9E95-230674172489}" type="slidenum">
              <a:rPr lang="en-US" smtClean="0"/>
              <a:t>‹#›</a:t>
            </a:fld>
            <a:endParaRPr lang="en-US" dirty="0"/>
          </a:p>
        </p:txBody>
      </p:sp>
    </p:spTree>
    <p:extLst>
      <p:ext uri="{BB962C8B-B14F-4D97-AF65-F5344CB8AC3E}">
        <p14:creationId xmlns:p14="http://schemas.microsoft.com/office/powerpoint/2010/main" val="46768114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11C1A7-A637-7946-9E95-230674172489}" type="slidenum">
              <a:rPr lang="en-US" smtClean="0"/>
              <a:t>‹#›</a:t>
            </a:fld>
            <a:endParaRPr lang="en-US" dirty="0"/>
          </a:p>
        </p:txBody>
      </p:sp>
    </p:spTree>
    <p:extLst>
      <p:ext uri="{BB962C8B-B14F-4D97-AF65-F5344CB8AC3E}">
        <p14:creationId xmlns:p14="http://schemas.microsoft.com/office/powerpoint/2010/main" val="3560817195"/>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5.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5611C1A7-A637-7946-9E95-230674172489}" type="slidenum">
              <a:rPr lang="en-US" smtClean="0"/>
              <a:pPr/>
              <a:t>‹#›</a:t>
            </a:fld>
            <a:endParaRPr lang="en-US" dirty="0"/>
          </a:p>
        </p:txBody>
      </p:sp>
    </p:spTree>
    <p:extLst>
      <p:ext uri="{BB962C8B-B14F-4D97-AF65-F5344CB8AC3E}">
        <p14:creationId xmlns:p14="http://schemas.microsoft.com/office/powerpoint/2010/main" val="1191354911"/>
      </p:ext>
    </p:extLst>
  </p:cSld>
  <p:clrMap bg1="lt1" tx1="dk1" bg2="lt2" tx2="dk2" accent1="accent1" accent2="accent2" accent3="accent3" accent4="accent4" accent5="accent5" accent6="accent6" hlink="hlink" folHlink="folHlink"/>
  <p:sldLayoutIdLst>
    <p:sldLayoutId id="2147484630" r:id="rId1"/>
    <p:sldLayoutId id="2147484631" r:id="rId2"/>
    <p:sldLayoutId id="2147484632" r:id="rId3"/>
    <p:sldLayoutId id="2147484633" r:id="rId4"/>
    <p:sldLayoutId id="2147484634" r:id="rId5"/>
    <p:sldLayoutId id="2147484635" r:id="rId6"/>
    <p:sldLayoutId id="2147484636" r:id="rId7"/>
    <p:sldLayoutId id="2147484637" r:id="rId8"/>
    <p:sldLayoutId id="2147484638" r:id="rId9"/>
    <p:sldLayoutId id="2147484639" r:id="rId10"/>
    <p:sldLayoutId id="2147484640" r:id="rId11"/>
    <p:sldLayoutId id="2147484641"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846CE7D5-CF57-46EF-B807-FDD0502418D4}" type="datetimeFigureOut">
              <a:rPr lang="en-US" smtClean="0"/>
              <a:pPr/>
              <a:t>12/2/2020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330EA680-D336-4FF7-8B7A-9848BB0A1C32}" type="slidenum">
              <a:rPr lang="en-US" smtClean="0"/>
              <a:pPr/>
              <a:t>‹#›</a:t>
            </a:fld>
            <a:endParaRPr lang="en-US" dirty="0"/>
          </a:p>
        </p:txBody>
      </p:sp>
    </p:spTree>
    <p:extLst>
      <p:ext uri="{BB962C8B-B14F-4D97-AF65-F5344CB8AC3E}">
        <p14:creationId xmlns:p14="http://schemas.microsoft.com/office/powerpoint/2010/main" val="366789963"/>
      </p:ext>
    </p:extLst>
  </p:cSld>
  <p:clrMap bg1="lt1" tx1="dk1" bg2="lt2" tx2="dk2" accent1="accent1" accent2="accent2" accent3="accent3" accent4="accent4" accent5="accent5" accent6="accent6" hlink="hlink" folHlink="folHlink"/>
  <p:sldLayoutIdLst>
    <p:sldLayoutId id="2147484643" r:id="rId1"/>
    <p:sldLayoutId id="2147484644" r:id="rId2"/>
    <p:sldLayoutId id="2147484645" r:id="rId3"/>
    <p:sldLayoutId id="2147484646" r:id="rId4"/>
    <p:sldLayoutId id="2147484647" r:id="rId5"/>
    <p:sldLayoutId id="2147484648" r:id="rId6"/>
    <p:sldLayoutId id="2147484649" r:id="rId7"/>
    <p:sldLayoutId id="2147484650" r:id="rId8"/>
    <p:sldLayoutId id="2147484651" r:id="rId9"/>
    <p:sldLayoutId id="2147484652" r:id="rId10"/>
    <p:sldLayoutId id="2147484653" r:id="rId11"/>
    <p:sldLayoutId id="2147484677" r:id="rId12"/>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43390" y="906526"/>
            <a:ext cx="10305220" cy="1183639"/>
          </a:xfrm>
          <a:prstGeom prst="rect">
            <a:avLst/>
          </a:prstGeom>
        </p:spPr>
        <p:txBody>
          <a:bodyPr wrap="square" lIns="0" tIns="0" rIns="0" bIns="0">
            <a:spAutoFit/>
          </a:bodyPr>
          <a:lstStyle>
            <a:lvl1pPr>
              <a:defRPr sz="4000" b="0" i="0">
                <a:solidFill>
                  <a:schemeClr val="tx1"/>
                </a:solidFill>
                <a:latin typeface="Arial"/>
                <a:cs typeface="Arial"/>
              </a:defRPr>
            </a:lvl1pPr>
          </a:lstStyle>
          <a:p>
            <a:endParaRPr/>
          </a:p>
        </p:txBody>
      </p:sp>
      <p:sp>
        <p:nvSpPr>
          <p:cNvPr id="3" name="Holder 3"/>
          <p:cNvSpPr>
            <a:spLocks noGrp="1"/>
          </p:cNvSpPr>
          <p:nvPr>
            <p:ph type="body" idx="1"/>
          </p:nvPr>
        </p:nvSpPr>
        <p:spPr>
          <a:xfrm>
            <a:off x="943390" y="1706626"/>
            <a:ext cx="10305220" cy="276999"/>
          </a:xfrm>
          <a:prstGeom prst="rect">
            <a:avLst/>
          </a:prstGeom>
        </p:spPr>
        <p:txBody>
          <a:bodyPr wrap="square" lIns="0" tIns="0" rIns="0" bIns="0">
            <a:spAutoFit/>
          </a:bodyPr>
          <a:lstStyle>
            <a:lvl1pPr>
              <a:defRPr b="0" i="0">
                <a:solidFill>
                  <a:schemeClr val="tx1"/>
                </a:solidFill>
              </a:defRPr>
            </a:lvl1pPr>
          </a:lstStyle>
          <a:p>
            <a:endParaRPr dirty="0"/>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latin typeface="Arial" panose="020B0604020202020204" pitchFamily="34" charset="0"/>
              </a:defRPr>
            </a:lvl1pPr>
          </a:lstStyle>
          <a:p>
            <a:endParaRPr lang="en-US" dirty="0"/>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latin typeface="Arial" panose="020B0604020202020204" pitchFamily="34" charset="0"/>
              </a:defRPr>
            </a:lvl1pPr>
          </a:lstStyle>
          <a:p>
            <a:fld id="{1D8BD707-D9CF-40AE-B4C6-C98DA3205C09}" type="datetimeFigureOut">
              <a:rPr lang="en-US" smtClean="0"/>
              <a:pPr/>
              <a:t>12/2/2020</a:t>
            </a:fld>
            <a:endParaRPr lang="en-US" dirty="0"/>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latin typeface="Arial" panose="020B0604020202020204" pitchFamily="34" charset="0"/>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4" r:id="rId1"/>
    <p:sldLayoutId id="2147483662" r:id="rId2"/>
    <p:sldLayoutId id="2147483665" r:id="rId3"/>
  </p:sldLayoutIdLst>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4D9C0F2C-D444-4853-B68C-0469E04F8D68}" type="datetimeFigureOut">
              <a:rPr lang="en-US" smtClean="0"/>
              <a:pPr/>
              <a:t>12/2/2020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00FF4FF3-4DE5-4ED5-A653-DA1CE53D2842}" type="slidenum">
              <a:rPr lang="en-US" smtClean="0"/>
              <a:pPr/>
              <a:t>‹#›</a:t>
            </a:fld>
            <a:endParaRPr lang="en-US" dirty="0"/>
          </a:p>
        </p:txBody>
      </p:sp>
    </p:spTree>
    <p:extLst>
      <p:ext uri="{BB962C8B-B14F-4D97-AF65-F5344CB8AC3E}">
        <p14:creationId xmlns:p14="http://schemas.microsoft.com/office/powerpoint/2010/main" val="2270678732"/>
      </p:ext>
    </p:extLst>
  </p:cSld>
  <p:clrMap bg1="lt1" tx1="dk1" bg2="lt2" tx2="dk2" accent1="accent1" accent2="accent2" accent3="accent3" accent4="accent4" accent5="accent5" accent6="accent6" hlink="hlink" folHlink="folHlink"/>
  <p:sldLayoutIdLst>
    <p:sldLayoutId id="2147483655"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DE78DC-D843-4345-A092-2EAF2930FB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7208C1F-A61F-421E-8782-C443398341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D5EA1B0-4DDC-4688-BA21-C491F69FC5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0884CBB2-E163-4C5F-9AB1-F8710E563FA9}" type="datetimeFigureOut">
              <a:rPr lang="en-US" smtClean="0"/>
              <a:pPr/>
              <a:t>12/2/2020</a:t>
            </a:fld>
            <a:endParaRPr lang="en-US" dirty="0"/>
          </a:p>
        </p:txBody>
      </p:sp>
      <p:sp>
        <p:nvSpPr>
          <p:cNvPr id="5" name="Footer Placeholder 4">
            <a:extLst>
              <a:ext uri="{FF2B5EF4-FFF2-40B4-BE49-F238E27FC236}">
                <a16:creationId xmlns:a16="http://schemas.microsoft.com/office/drawing/2014/main" id="{36052A1C-F6DF-45C8-A07A-6D883DB9CB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F0C2D0CC-AD50-4C71-B983-BCAD2266C3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97E60731-7913-4C3A-A1F2-C4276F8B70D2}" type="slidenum">
              <a:rPr lang="en-US" smtClean="0"/>
              <a:pPr/>
              <a:t>‹#›</a:t>
            </a:fld>
            <a:endParaRPr lang="en-US" dirty="0"/>
          </a:p>
        </p:txBody>
      </p:sp>
    </p:spTree>
    <p:extLst>
      <p:ext uri="{BB962C8B-B14F-4D97-AF65-F5344CB8AC3E}">
        <p14:creationId xmlns:p14="http://schemas.microsoft.com/office/powerpoint/2010/main" val="2557270728"/>
      </p:ext>
    </p:extLst>
  </p:cSld>
  <p:clrMap bg1="lt1" tx1="dk1" bg2="lt2" tx2="dk2" accent1="accent1" accent2="accent2" accent3="accent3" accent4="accent4" accent5="accent5" accent6="accent6" hlink="hlink" folHlink="folHlink"/>
  <p:sldLayoutIdLst>
    <p:sldLayoutId id="2147484658" r:id="rId1"/>
    <p:sldLayoutId id="2147484659" r:id="rId2"/>
    <p:sldLayoutId id="2147484660" r:id="rId3"/>
    <p:sldLayoutId id="2147484661" r:id="rId4"/>
    <p:sldLayoutId id="2147484662" r:id="rId5"/>
    <p:sldLayoutId id="2147484663" r:id="rId6"/>
    <p:sldLayoutId id="2147484664" r:id="rId7"/>
    <p:sldLayoutId id="2147484665" r:id="rId8"/>
    <p:sldLayoutId id="2147484666" r:id="rId9"/>
    <p:sldLayoutId id="2147484667" r:id="rId10"/>
    <p:sldLayoutId id="2147484668"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6"/>
          <p:cNvSpPr txBox="1">
            <a:spLocks noGrp="1"/>
          </p:cNvSpPr>
          <p:nvPr>
            <p:ph type="title"/>
          </p:nvPr>
        </p:nvSpPr>
        <p:spPr>
          <a:xfrm>
            <a:off x="838200" y="797772"/>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entury Schoolbook"/>
              <a:buNone/>
              <a:defRPr sz="4400" b="0" i="0" u="none" strike="noStrike" cap="none">
                <a:solidFill>
                  <a:schemeClr val="dk1"/>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7" name="Google Shape;7;p6"/>
          <p:cNvSpPr txBox="1">
            <a:spLocks noGrp="1"/>
          </p:cNvSpPr>
          <p:nvPr>
            <p:ph type="body" idx="1"/>
          </p:nvPr>
        </p:nvSpPr>
        <p:spPr>
          <a:xfrm>
            <a:off x="838200" y="2293891"/>
            <a:ext cx="10515600" cy="3876193"/>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Schoolbook"/>
                <a:ea typeface="Century Schoolbook"/>
                <a:cs typeface="Century Schoolbook"/>
                <a:sym typeface="Century Schoolbook"/>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Schoolbook"/>
                <a:ea typeface="Century Schoolbook"/>
                <a:cs typeface="Century Schoolbook"/>
                <a:sym typeface="Century Schoolbook"/>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Schoolbook"/>
                <a:ea typeface="Century Schoolbook"/>
                <a:cs typeface="Century Schoolbook"/>
                <a:sym typeface="Century Schoolbook"/>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Schoolbook"/>
                <a:ea typeface="Century Schoolbook"/>
                <a:cs typeface="Century Schoolbook"/>
                <a:sym typeface="Century Schoolbook"/>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Schoolbook"/>
                <a:ea typeface="Century Schoolbook"/>
                <a:cs typeface="Century Schoolbook"/>
                <a:sym typeface="Century Schoolbook"/>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Schoolbook"/>
                <a:ea typeface="Century Schoolbook"/>
                <a:cs typeface="Century Schoolbook"/>
                <a:sym typeface="Century Schoolbook"/>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Schoolbook"/>
                <a:ea typeface="Century Schoolbook"/>
                <a:cs typeface="Century Schoolbook"/>
                <a:sym typeface="Century Schoolbook"/>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Schoolbook"/>
                <a:ea typeface="Century Schoolbook"/>
                <a:cs typeface="Century Schoolbook"/>
                <a:sym typeface="Century Schoolbook"/>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Schoolbook"/>
                <a:ea typeface="Century Schoolbook"/>
                <a:cs typeface="Century Schoolbook"/>
                <a:sym typeface="Century Schoolbook"/>
              </a:defRPr>
            </a:lvl9pPr>
          </a:lstStyle>
          <a:p>
            <a:endParaRPr dirty="0"/>
          </a:p>
        </p:txBody>
      </p:sp>
      <p:sp>
        <p:nvSpPr>
          <p:cNvPr id="8" name="Google Shape;8;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panose="020B0604020202020204" pitchFamily="34" charset="0"/>
                <a:ea typeface="Arial" panose="020B0604020202020204" pitchFamily="34" charset="0"/>
                <a:cs typeface="Arial" panose="020B0604020202020204" pitchFamily="34" charset="0"/>
                <a:sym typeface="Century Schoolbook"/>
              </a:defRPr>
            </a:lvl1pPr>
            <a:lvl2pPr marR="0" lvl="1"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9pPr>
          </a:lstStyle>
          <a:p>
            <a:endParaRPr lang="en-US" dirty="0"/>
          </a:p>
        </p:txBody>
      </p:sp>
      <p:sp>
        <p:nvSpPr>
          <p:cNvPr id="9" name="Google Shape;9;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panose="020B0604020202020204" pitchFamily="34" charset="0"/>
                <a:ea typeface="Arial" panose="020B0604020202020204" pitchFamily="34" charset="0"/>
                <a:cs typeface="Arial" panose="020B0604020202020204" pitchFamily="34" charset="0"/>
                <a:sym typeface="Century Schoolbook"/>
              </a:defRPr>
            </a:lvl1pPr>
            <a:lvl2pPr marR="0" lvl="1"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9pPr>
          </a:lstStyle>
          <a:p>
            <a:endParaRPr lang="en-US" dirty="0"/>
          </a:p>
        </p:txBody>
      </p:sp>
      <p:sp>
        <p:nvSpPr>
          <p:cNvPr id="10" name="Google Shape;1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panose="020B0604020202020204" pitchFamily="34" charset="0"/>
                <a:ea typeface="Arial" panose="020B0604020202020204" pitchFamily="34" charset="0"/>
                <a:cs typeface="Arial" panose="020B0604020202020204" pitchFamily="34" charset="0"/>
                <a:sym typeface="Century Schoolbook"/>
              </a:defRPr>
            </a:lvl1pPr>
            <a:lvl2pPr marL="0" marR="0" lvl="1" indent="0" algn="r" rtl="0">
              <a:spcBef>
                <a:spcPts val="0"/>
              </a:spcBef>
              <a:buNone/>
              <a:defRPr sz="1200" b="0" i="0" u="none" strike="noStrike" cap="none">
                <a:solidFill>
                  <a:srgbClr val="888888"/>
                </a:solidFill>
                <a:latin typeface="Century Schoolbook"/>
                <a:ea typeface="Century Schoolbook"/>
                <a:cs typeface="Century Schoolbook"/>
                <a:sym typeface="Century Schoolbook"/>
              </a:defRPr>
            </a:lvl2pPr>
            <a:lvl3pPr marL="0" marR="0" lvl="2" indent="0" algn="r" rtl="0">
              <a:spcBef>
                <a:spcPts val="0"/>
              </a:spcBef>
              <a:buNone/>
              <a:defRPr sz="1200" b="0" i="0" u="none" strike="noStrike" cap="none">
                <a:solidFill>
                  <a:srgbClr val="888888"/>
                </a:solidFill>
                <a:latin typeface="Century Schoolbook"/>
                <a:ea typeface="Century Schoolbook"/>
                <a:cs typeface="Century Schoolbook"/>
                <a:sym typeface="Century Schoolbook"/>
              </a:defRPr>
            </a:lvl3pPr>
            <a:lvl4pPr marL="0" marR="0" lvl="3" indent="0" algn="r" rtl="0">
              <a:spcBef>
                <a:spcPts val="0"/>
              </a:spcBef>
              <a:buNone/>
              <a:defRPr sz="1200" b="0" i="0" u="none" strike="noStrike" cap="none">
                <a:solidFill>
                  <a:srgbClr val="888888"/>
                </a:solidFill>
                <a:latin typeface="Century Schoolbook"/>
                <a:ea typeface="Century Schoolbook"/>
                <a:cs typeface="Century Schoolbook"/>
                <a:sym typeface="Century Schoolbook"/>
              </a:defRPr>
            </a:lvl4pPr>
            <a:lvl5pPr marL="0" marR="0" lvl="4" indent="0" algn="r" rtl="0">
              <a:spcBef>
                <a:spcPts val="0"/>
              </a:spcBef>
              <a:buNone/>
              <a:defRPr sz="1200" b="0" i="0" u="none" strike="noStrike" cap="none">
                <a:solidFill>
                  <a:srgbClr val="888888"/>
                </a:solidFill>
                <a:latin typeface="Century Schoolbook"/>
                <a:ea typeface="Century Schoolbook"/>
                <a:cs typeface="Century Schoolbook"/>
                <a:sym typeface="Century Schoolbook"/>
              </a:defRPr>
            </a:lvl5pPr>
            <a:lvl6pPr marL="0" marR="0" lvl="5" indent="0" algn="r" rtl="0">
              <a:spcBef>
                <a:spcPts val="0"/>
              </a:spcBef>
              <a:buNone/>
              <a:defRPr sz="1200" b="0" i="0" u="none" strike="noStrike" cap="none">
                <a:solidFill>
                  <a:srgbClr val="888888"/>
                </a:solidFill>
                <a:latin typeface="Century Schoolbook"/>
                <a:ea typeface="Century Schoolbook"/>
                <a:cs typeface="Century Schoolbook"/>
                <a:sym typeface="Century Schoolbook"/>
              </a:defRPr>
            </a:lvl6pPr>
            <a:lvl7pPr marL="0" marR="0" lvl="6" indent="0" algn="r" rtl="0">
              <a:spcBef>
                <a:spcPts val="0"/>
              </a:spcBef>
              <a:buNone/>
              <a:defRPr sz="1200" b="0" i="0" u="none" strike="noStrike" cap="none">
                <a:solidFill>
                  <a:srgbClr val="888888"/>
                </a:solidFill>
                <a:latin typeface="Century Schoolbook"/>
                <a:ea typeface="Century Schoolbook"/>
                <a:cs typeface="Century Schoolbook"/>
                <a:sym typeface="Century Schoolbook"/>
              </a:defRPr>
            </a:lvl7pPr>
            <a:lvl8pPr marL="0" marR="0" lvl="7" indent="0" algn="r" rtl="0">
              <a:spcBef>
                <a:spcPts val="0"/>
              </a:spcBef>
              <a:buNone/>
              <a:defRPr sz="1200" b="0" i="0" u="none" strike="noStrike" cap="none">
                <a:solidFill>
                  <a:srgbClr val="888888"/>
                </a:solidFill>
                <a:latin typeface="Century Schoolbook"/>
                <a:ea typeface="Century Schoolbook"/>
                <a:cs typeface="Century Schoolbook"/>
                <a:sym typeface="Century Schoolbook"/>
              </a:defRPr>
            </a:lvl8pPr>
            <a:lvl9pPr marL="0" marR="0" lvl="8" indent="0" algn="r" rtl="0">
              <a:spcBef>
                <a:spcPts val="0"/>
              </a:spcBef>
              <a:buNone/>
              <a:defRPr sz="1200" b="0" i="0" u="none" strike="noStrike" cap="none">
                <a:solidFill>
                  <a:srgbClr val="888888"/>
                </a:solidFill>
                <a:latin typeface="Century Schoolbook"/>
                <a:ea typeface="Century Schoolbook"/>
                <a:cs typeface="Century Schoolbook"/>
                <a:sym typeface="Century Schoolbook"/>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216822929"/>
      </p:ext>
    </p:extLst>
  </p:cSld>
  <p:clrMap bg1="lt1" tx1="dk1" bg2="dk2" tx2="lt2" accent1="accent1" accent2="accent2" accent3="accent3" accent4="accent4" accent5="accent5" accent6="accent6" hlink="hlink" folHlink="folHlink"/>
  <p:sldLayoutIdLst>
    <p:sldLayoutId id="2147484670" r:id="rId1"/>
    <p:sldLayoutId id="2147484671" r:id="rId2"/>
    <p:sldLayoutId id="2147484672" r:id="rId3"/>
    <p:sldLayoutId id="2147484673" r:id="rId4"/>
    <p:sldLayoutId id="2147484674" r:id="rId5"/>
    <p:sldLayoutId id="2147484675" r:id="rId6"/>
    <p:sldLayoutId id="2147484676"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14.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4.jpg"/><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37.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hyperlink" Target="https://farmland.org/project/smart-solar-siting-partnership-project-for-new-england/"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4.xml"/><Relationship Id="rId1" Type="http://schemas.openxmlformats.org/officeDocument/2006/relationships/slideLayout" Target="../slideLayouts/slideLayout24.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11.jpeg"/><Relationship Id="rId7" Type="http://schemas.openxmlformats.org/officeDocument/2006/relationships/diagramData" Target="../diagrams/data2.xml"/><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image" Target="../media/image14.jpeg"/><Relationship Id="rId11" Type="http://schemas.microsoft.com/office/2007/relationships/diagramDrawing" Target="../diagrams/drawing2.xml"/><Relationship Id="rId5" Type="http://schemas.openxmlformats.org/officeDocument/2006/relationships/image" Target="../media/image13.jpeg"/><Relationship Id="rId10" Type="http://schemas.openxmlformats.org/officeDocument/2006/relationships/diagramColors" Target="../diagrams/colors2.xml"/><Relationship Id="rId4" Type="http://schemas.openxmlformats.org/officeDocument/2006/relationships/image" Target="../media/image12.png"/><Relationship Id="rId9"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11.jpeg"/><Relationship Id="rId7" Type="http://schemas.openxmlformats.org/officeDocument/2006/relationships/diagramData" Target="../diagrams/data1.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4.jpeg"/><Relationship Id="rId11" Type="http://schemas.microsoft.com/office/2007/relationships/diagramDrawing" Target="../diagrams/drawing1.xml"/><Relationship Id="rId5" Type="http://schemas.openxmlformats.org/officeDocument/2006/relationships/image" Target="../media/image13.jpeg"/><Relationship Id="rId10" Type="http://schemas.openxmlformats.org/officeDocument/2006/relationships/diagramColors" Target="../diagrams/colors1.xml"/><Relationship Id="rId4" Type="http://schemas.openxmlformats.org/officeDocument/2006/relationships/image" Target="../media/image12.png"/><Relationship Id="rId9"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Title 1">
            <a:extLst>
              <a:ext uri="{FF2B5EF4-FFF2-40B4-BE49-F238E27FC236}">
                <a16:creationId xmlns:a16="http://schemas.microsoft.com/office/drawing/2014/main" id="{5043236E-C041-46A6-AD4C-376C0C731509}"/>
              </a:ext>
            </a:extLst>
          </p:cNvPr>
          <p:cNvSpPr txBox="1">
            <a:spLocks/>
          </p:cNvSpPr>
          <p:nvPr/>
        </p:nvSpPr>
        <p:spPr>
          <a:xfrm>
            <a:off x="6267451" y="752828"/>
            <a:ext cx="5734050" cy="381917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400" b="1" i="0" u="sng" strike="noStrike" kern="1200" cap="none" spc="0" normalizeH="0" baseline="0" noProof="0" dirty="0">
                <a:ln>
                  <a:noFill/>
                </a:ln>
                <a:solidFill>
                  <a:prstClr val="white"/>
                </a:solidFill>
                <a:effectLst/>
                <a:uLnTx/>
                <a:uFillTx/>
                <a:latin typeface="Arial" panose="020B0604020202020204" pitchFamily="34" charset="0"/>
                <a:ea typeface="+mj-ea"/>
                <a:cs typeface="+mj-cs"/>
              </a:rPr>
              <a:t>Growing Together</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400" b="1" i="0" u="sng" strike="noStrike" kern="1200" cap="none" spc="0" normalizeH="0" baseline="0" noProof="0" dirty="0">
                <a:ln>
                  <a:noFill/>
                </a:ln>
                <a:solidFill>
                  <a:prstClr val="white"/>
                </a:solidFill>
                <a:effectLst/>
                <a:uLnTx/>
                <a:uFillTx/>
                <a:latin typeface="Arial" panose="020B0604020202020204" pitchFamily="34" charset="0"/>
                <a:ea typeface="+mj-ea"/>
                <a:cs typeface="+mj-cs"/>
              </a:rPr>
              <a:t> </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j-ea"/>
                <a:cs typeface="+mj-cs"/>
              </a:rPr>
              <a:t>A Balanced Approach to Solar Siting</a:t>
            </a:r>
          </a:p>
        </p:txBody>
      </p:sp>
      <p:sp>
        <p:nvSpPr>
          <p:cNvPr id="18" name="TextBox 17">
            <a:extLst>
              <a:ext uri="{FF2B5EF4-FFF2-40B4-BE49-F238E27FC236}">
                <a16:creationId xmlns:a16="http://schemas.microsoft.com/office/drawing/2014/main" id="{BFE8A28C-9119-45B8-B550-BA28B41CC603}"/>
              </a:ext>
            </a:extLst>
          </p:cNvPr>
          <p:cNvSpPr txBox="1"/>
          <p:nvPr/>
        </p:nvSpPr>
        <p:spPr>
          <a:xfrm>
            <a:off x="6650438" y="5187250"/>
            <a:ext cx="5063905" cy="1147863"/>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Emily J Cole, PhD</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Climate and Agriculture Program Manager ecole@farmland.org</a:t>
            </a:r>
          </a:p>
        </p:txBody>
      </p:sp>
      <p:sp>
        <p:nvSpPr>
          <p:cNvPr id="25" name="Freeform: Shape 24">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7" name="Freeform: Shape 26">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11" name="Picture 10" descr="A close up of a sign&#10;&#10;Description automatically generated">
            <a:extLst>
              <a:ext uri="{FF2B5EF4-FFF2-40B4-BE49-F238E27FC236}">
                <a16:creationId xmlns:a16="http://schemas.microsoft.com/office/drawing/2014/main" id="{22ACEDDA-A9D7-4191-A251-AF04D3EB9A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518" y="2325272"/>
            <a:ext cx="4151621" cy="1027527"/>
          </a:xfrm>
          <a:prstGeom prst="rect">
            <a:avLst/>
          </a:prstGeom>
        </p:spPr>
      </p:pic>
    </p:spTree>
    <p:extLst>
      <p:ext uri="{BB962C8B-B14F-4D97-AF65-F5344CB8AC3E}">
        <p14:creationId xmlns:p14="http://schemas.microsoft.com/office/powerpoint/2010/main" val="1511169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993a24f6c4_0_58"/>
          <p:cNvSpPr txBox="1">
            <a:spLocks noGrp="1"/>
          </p:cNvSpPr>
          <p:nvPr>
            <p:ph type="title"/>
          </p:nvPr>
        </p:nvSpPr>
        <p:spPr>
          <a:xfrm>
            <a:off x="838199" y="203264"/>
            <a:ext cx="10515600" cy="1325700"/>
          </a:xfrm>
          <a:prstGeom prst="rect">
            <a:avLst/>
          </a:prstGeom>
          <a:solidFill>
            <a:schemeClr val="accent1"/>
          </a:solidFill>
        </p:spPr>
        <p:txBody>
          <a:bodyPr spcFirstLastPara="1" wrap="square" lIns="91425" tIns="45700" rIns="91425" bIns="45700" anchor="ctr" anchorCtr="0">
            <a:noAutofit/>
          </a:bodyPr>
          <a:lstStyle/>
          <a:p>
            <a:pPr marL="0" lvl="0" indent="0" algn="ctr" rtl="0">
              <a:spcBef>
                <a:spcPts val="0"/>
              </a:spcBef>
              <a:spcAft>
                <a:spcPts val="0"/>
              </a:spcAft>
              <a:buNone/>
            </a:pPr>
            <a:r>
              <a:rPr lang="en-US" sz="4000" dirty="0">
                <a:solidFill>
                  <a:schemeClr val="bg1"/>
                </a:solidFill>
              </a:rPr>
              <a:t>Farmland and Forest Land Use Scenarios</a:t>
            </a:r>
            <a:endParaRPr sz="3800" dirty="0">
              <a:solidFill>
                <a:schemeClr val="bg1"/>
              </a:solidFill>
            </a:endParaRPr>
          </a:p>
        </p:txBody>
      </p:sp>
      <p:sp>
        <p:nvSpPr>
          <p:cNvPr id="226" name="Google Shape;226;g993a24f6c4_0_58"/>
          <p:cNvSpPr txBox="1">
            <a:spLocks noGrp="1"/>
          </p:cNvSpPr>
          <p:nvPr>
            <p:ph type="body" idx="1"/>
          </p:nvPr>
        </p:nvSpPr>
        <p:spPr>
          <a:xfrm>
            <a:off x="2306999" y="1045895"/>
            <a:ext cx="7578000" cy="6672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r>
              <a:rPr lang="en-US" sz="2000" b="1" dirty="0">
                <a:solidFill>
                  <a:schemeClr val="bg1"/>
                </a:solidFill>
              </a:rPr>
              <a:t>Farmland Siting – Solar on Non-Agricultural Land</a:t>
            </a:r>
            <a:endParaRPr sz="2000" b="1" dirty="0">
              <a:solidFill>
                <a:schemeClr val="bg1"/>
              </a:solidFill>
            </a:endParaRPr>
          </a:p>
          <a:p>
            <a:pPr marL="0" lvl="0" indent="0" algn="ctr" rtl="0">
              <a:spcBef>
                <a:spcPts val="1000"/>
              </a:spcBef>
              <a:spcAft>
                <a:spcPts val="0"/>
              </a:spcAft>
              <a:buNone/>
            </a:pPr>
            <a:endParaRPr sz="2000" dirty="0">
              <a:solidFill>
                <a:schemeClr val="bg1"/>
              </a:solidFill>
            </a:endParaRPr>
          </a:p>
        </p:txBody>
      </p:sp>
      <p:pic>
        <p:nvPicPr>
          <p:cNvPr id="227" name="Google Shape;227;g993a24f6c4_0_58"/>
          <p:cNvPicPr preferRelativeResize="0"/>
          <p:nvPr/>
        </p:nvPicPr>
        <p:blipFill rotWithShape="1">
          <a:blip r:embed="rId3">
            <a:alphaModFix/>
          </a:blip>
          <a:srcRect l="9603" t="13065" r="10236" b="64216"/>
          <a:stretch/>
        </p:blipFill>
        <p:spPr>
          <a:xfrm>
            <a:off x="903702" y="1877561"/>
            <a:ext cx="10384595" cy="454290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E30EEF-6CE0-4D79-B0FC-50EEFB21F0F0}"/>
              </a:ext>
            </a:extLst>
          </p:cNvPr>
          <p:cNvSpPr>
            <a:spLocks noGrp="1"/>
          </p:cNvSpPr>
          <p:nvPr>
            <p:ph type="title"/>
          </p:nvPr>
        </p:nvSpPr>
        <p:spPr>
          <a:xfrm>
            <a:off x="838200" y="217670"/>
            <a:ext cx="10515600" cy="687494"/>
          </a:xfrm>
          <a:solidFill>
            <a:schemeClr val="accent1"/>
          </a:solidFill>
        </p:spPr>
        <p:txBody>
          <a:bodyPr>
            <a:normAutofit/>
          </a:bodyPr>
          <a:lstStyle/>
          <a:p>
            <a:pPr algn="ctr"/>
            <a:r>
              <a:rPr lang="en-US" sz="4000" dirty="0">
                <a:solidFill>
                  <a:schemeClr val="bg1"/>
                </a:solidFill>
              </a:rPr>
              <a:t>Balance Important Land Uses </a:t>
            </a:r>
          </a:p>
        </p:txBody>
      </p:sp>
      <p:pic>
        <p:nvPicPr>
          <p:cNvPr id="2" name="Picture 1">
            <a:extLst>
              <a:ext uri="{FF2B5EF4-FFF2-40B4-BE49-F238E27FC236}">
                <a16:creationId xmlns:a16="http://schemas.microsoft.com/office/drawing/2014/main" id="{763DF121-2958-4341-8462-C5485A9820FA}"/>
              </a:ext>
            </a:extLst>
          </p:cNvPr>
          <p:cNvPicPr>
            <a:picLocks noChangeAspect="1"/>
          </p:cNvPicPr>
          <p:nvPr/>
        </p:nvPicPr>
        <p:blipFill>
          <a:blip r:embed="rId2"/>
          <a:stretch>
            <a:fillRect/>
          </a:stretch>
        </p:blipFill>
        <p:spPr>
          <a:xfrm>
            <a:off x="111646" y="1126836"/>
            <a:ext cx="11968707" cy="5370945"/>
          </a:xfrm>
          <a:prstGeom prst="rect">
            <a:avLst/>
          </a:prstGeom>
        </p:spPr>
      </p:pic>
    </p:spTree>
    <p:extLst>
      <p:ext uri="{BB962C8B-B14F-4D97-AF65-F5344CB8AC3E}">
        <p14:creationId xmlns:p14="http://schemas.microsoft.com/office/powerpoint/2010/main" val="3830024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E30EEF-6CE0-4D79-B0FC-50EEFB21F0F0}"/>
              </a:ext>
            </a:extLst>
          </p:cNvPr>
          <p:cNvSpPr>
            <a:spLocks noGrp="1"/>
          </p:cNvSpPr>
          <p:nvPr>
            <p:ph type="title"/>
          </p:nvPr>
        </p:nvSpPr>
        <p:spPr>
          <a:xfrm>
            <a:off x="838200" y="217670"/>
            <a:ext cx="10515600" cy="687494"/>
          </a:xfrm>
          <a:solidFill>
            <a:schemeClr val="accent1"/>
          </a:solidFill>
        </p:spPr>
        <p:txBody>
          <a:bodyPr>
            <a:normAutofit/>
          </a:bodyPr>
          <a:lstStyle/>
          <a:p>
            <a:pPr algn="ctr"/>
            <a:r>
              <a:rPr lang="en-US" sz="4000" dirty="0">
                <a:solidFill>
                  <a:schemeClr val="bg1"/>
                </a:solidFill>
              </a:rPr>
              <a:t>Balance Important Land Uses </a:t>
            </a:r>
          </a:p>
        </p:txBody>
      </p:sp>
      <p:pic>
        <p:nvPicPr>
          <p:cNvPr id="2" name="Picture 1">
            <a:extLst>
              <a:ext uri="{FF2B5EF4-FFF2-40B4-BE49-F238E27FC236}">
                <a16:creationId xmlns:a16="http://schemas.microsoft.com/office/drawing/2014/main" id="{763DF121-2958-4341-8462-C5485A9820FA}"/>
              </a:ext>
            </a:extLst>
          </p:cNvPr>
          <p:cNvPicPr>
            <a:picLocks noChangeAspect="1"/>
          </p:cNvPicPr>
          <p:nvPr/>
        </p:nvPicPr>
        <p:blipFill rotWithShape="1">
          <a:blip r:embed="rId2"/>
          <a:srcRect l="302" t="2854" r="53194" b="23501"/>
          <a:stretch/>
        </p:blipFill>
        <p:spPr>
          <a:xfrm>
            <a:off x="2231023" y="1216549"/>
            <a:ext cx="6769853" cy="4811064"/>
          </a:xfrm>
          <a:prstGeom prst="rect">
            <a:avLst/>
          </a:prstGeom>
        </p:spPr>
      </p:pic>
    </p:spTree>
    <p:extLst>
      <p:ext uri="{BB962C8B-B14F-4D97-AF65-F5344CB8AC3E}">
        <p14:creationId xmlns:p14="http://schemas.microsoft.com/office/powerpoint/2010/main" val="697739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15052-9E79-4406-9F0F-C4E4E394B381}"/>
              </a:ext>
            </a:extLst>
          </p:cNvPr>
          <p:cNvSpPr>
            <a:spLocks noGrp="1"/>
          </p:cNvSpPr>
          <p:nvPr>
            <p:ph type="title"/>
          </p:nvPr>
        </p:nvSpPr>
        <p:spPr>
          <a:xfrm>
            <a:off x="1875429" y="2645736"/>
            <a:ext cx="8441141" cy="1355750"/>
          </a:xfrm>
        </p:spPr>
        <p:txBody>
          <a:bodyPr vert="horz" lIns="91440" tIns="45720" rIns="91440" bIns="45720" rtlCol="0" anchor="b">
            <a:normAutofit fontScale="90000"/>
          </a:bodyPr>
          <a:lstStyle/>
          <a:p>
            <a:pPr algn="ctr"/>
            <a:r>
              <a:rPr lang="en-US" sz="4600" kern="1200" dirty="0">
                <a:solidFill>
                  <a:schemeClr val="tx1"/>
                </a:solidFill>
              </a:rPr>
              <a:t>AFT &amp; Solar</a:t>
            </a:r>
            <a:br>
              <a:rPr lang="en-US" sz="4600" kern="1200" dirty="0">
                <a:solidFill>
                  <a:schemeClr val="tx1"/>
                </a:solidFill>
              </a:rPr>
            </a:br>
            <a:r>
              <a:rPr lang="en-US" sz="4600" kern="1200" dirty="0">
                <a:solidFill>
                  <a:schemeClr val="tx1"/>
                </a:solidFill>
              </a:rPr>
              <a:t>Why are we in this conversation?</a:t>
            </a:r>
          </a:p>
        </p:txBody>
      </p:sp>
      <p:pic>
        <p:nvPicPr>
          <p:cNvPr id="9" name="Picture 8" descr="A close up of a house&#10;&#10;Description automatically generated">
            <a:extLst>
              <a:ext uri="{FF2B5EF4-FFF2-40B4-BE49-F238E27FC236}">
                <a16:creationId xmlns:a16="http://schemas.microsoft.com/office/drawing/2014/main" id="{A796A3FF-0872-4332-82B4-DD1E2681F354}"/>
              </a:ext>
            </a:extLst>
          </p:cNvPr>
          <p:cNvPicPr>
            <a:picLocks noChangeAspect="1"/>
          </p:cNvPicPr>
          <p:nvPr/>
        </p:nvPicPr>
        <p:blipFill rotWithShape="1">
          <a:blip r:embed="rId2">
            <a:extLst>
              <a:ext uri="{28A0092B-C50C-407E-A947-70E740481C1C}">
                <a14:useLocalDpi xmlns:a14="http://schemas.microsoft.com/office/drawing/2010/main" val="0"/>
              </a:ext>
            </a:extLst>
          </a:blip>
          <a:srcRect l="13497" r="10781" b="2"/>
          <a:stretch/>
        </p:blipFill>
        <p:spPr>
          <a:xfrm>
            <a:off x="3649321" y="3"/>
            <a:ext cx="4609359" cy="2130473"/>
          </a:xfrm>
          <a:custGeom>
            <a:avLst/>
            <a:gdLst/>
            <a:ahLst/>
            <a:cxnLst/>
            <a:rect l="l" t="t" r="r" b="b"/>
            <a:pathLst>
              <a:path w="4609359" h="2130473">
                <a:moveTo>
                  <a:pt x="986689" y="0"/>
                </a:moveTo>
                <a:lnTo>
                  <a:pt x="4609359" y="0"/>
                </a:lnTo>
                <a:lnTo>
                  <a:pt x="3622670" y="2130473"/>
                </a:lnTo>
                <a:lnTo>
                  <a:pt x="0" y="2130473"/>
                </a:lnTo>
                <a:close/>
              </a:path>
            </a:pathLst>
          </a:custGeom>
        </p:spPr>
      </p:pic>
      <p:pic>
        <p:nvPicPr>
          <p:cNvPr id="11" name="Picture 10" descr="A picture containing grass, outdoor, bench, park&#10;&#10;Description automatically generated">
            <a:extLst>
              <a:ext uri="{FF2B5EF4-FFF2-40B4-BE49-F238E27FC236}">
                <a16:creationId xmlns:a16="http://schemas.microsoft.com/office/drawing/2014/main" id="{2AE656EF-793C-4F07-9C0C-320C1697C308}"/>
              </a:ext>
            </a:extLst>
          </p:cNvPr>
          <p:cNvPicPr>
            <a:picLocks noChangeAspect="1"/>
          </p:cNvPicPr>
          <p:nvPr/>
        </p:nvPicPr>
        <p:blipFill rotWithShape="1">
          <a:blip r:embed="rId3">
            <a:extLst>
              <a:ext uri="{28A0092B-C50C-407E-A947-70E740481C1C}">
                <a14:useLocalDpi xmlns:a14="http://schemas.microsoft.com/office/drawing/2010/main" val="0"/>
              </a:ext>
            </a:extLst>
          </a:blip>
          <a:srcRect t="7247" r="2" b="27315"/>
          <a:stretch/>
        </p:blipFill>
        <p:spPr>
          <a:xfrm>
            <a:off x="20" y="-6954"/>
            <a:ext cx="4475120" cy="2130473"/>
          </a:xfrm>
          <a:custGeom>
            <a:avLst/>
            <a:gdLst/>
            <a:ahLst/>
            <a:cxnLst/>
            <a:rect l="l" t="t" r="r" b="b"/>
            <a:pathLst>
              <a:path w="4475140" h="2130473">
                <a:moveTo>
                  <a:pt x="0" y="0"/>
                </a:moveTo>
                <a:lnTo>
                  <a:pt x="1074821" y="0"/>
                </a:lnTo>
                <a:lnTo>
                  <a:pt x="1074821" y="239"/>
                </a:lnTo>
                <a:lnTo>
                  <a:pt x="4475140" y="239"/>
                </a:lnTo>
                <a:lnTo>
                  <a:pt x="3488563" y="2130473"/>
                </a:lnTo>
                <a:lnTo>
                  <a:pt x="0" y="2130473"/>
                </a:lnTo>
                <a:close/>
              </a:path>
            </a:pathLst>
          </a:custGeom>
        </p:spPr>
      </p:pic>
      <p:pic>
        <p:nvPicPr>
          <p:cNvPr id="13" name="Picture 12" descr="A group of people on a grass court&#10;&#10;Description automatically generated">
            <a:extLst>
              <a:ext uri="{FF2B5EF4-FFF2-40B4-BE49-F238E27FC236}">
                <a16:creationId xmlns:a16="http://schemas.microsoft.com/office/drawing/2014/main" id="{B64B4C2F-F5AF-429D-B96B-C65A365137C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5283" r="3" b="15050"/>
          <a:stretch/>
        </p:blipFill>
        <p:spPr>
          <a:xfrm>
            <a:off x="7431341" y="1"/>
            <a:ext cx="4760659" cy="2130473"/>
          </a:xfrm>
          <a:custGeom>
            <a:avLst/>
            <a:gdLst/>
            <a:ahLst/>
            <a:cxnLst/>
            <a:rect l="l" t="t" r="r" b="b"/>
            <a:pathLst>
              <a:path w="4760659" h="2130473">
                <a:moveTo>
                  <a:pt x="986689" y="0"/>
                </a:moveTo>
                <a:lnTo>
                  <a:pt x="4760659" y="0"/>
                </a:lnTo>
                <a:lnTo>
                  <a:pt x="4760659" y="2130473"/>
                </a:lnTo>
                <a:lnTo>
                  <a:pt x="0" y="2130473"/>
                </a:lnTo>
                <a:close/>
              </a:path>
            </a:pathLst>
          </a:custGeom>
        </p:spPr>
      </p:pic>
      <p:pic>
        <p:nvPicPr>
          <p:cNvPr id="5" name="Content Placeholder 4" descr="A picture containing grass, outdoor, cell, sitting&#10;&#10;Description automatically generated">
            <a:extLst>
              <a:ext uri="{FF2B5EF4-FFF2-40B4-BE49-F238E27FC236}">
                <a16:creationId xmlns:a16="http://schemas.microsoft.com/office/drawing/2014/main" id="{E897C541-748C-4B31-A04E-A0361D2DAE0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4998" r="1" b="20210"/>
          <a:stretch/>
        </p:blipFill>
        <p:spPr>
          <a:xfrm>
            <a:off x="7716860" y="4683319"/>
            <a:ext cx="4475140" cy="2174680"/>
          </a:xfrm>
          <a:custGeom>
            <a:avLst/>
            <a:gdLst/>
            <a:ahLst/>
            <a:cxnLst/>
            <a:rect l="l" t="t" r="r" b="b"/>
            <a:pathLst>
              <a:path w="4475140" h="2174680">
                <a:moveTo>
                  <a:pt x="1006941" y="0"/>
                </a:moveTo>
                <a:lnTo>
                  <a:pt x="4475140" y="0"/>
                </a:lnTo>
                <a:lnTo>
                  <a:pt x="4475140" y="2174680"/>
                </a:lnTo>
                <a:lnTo>
                  <a:pt x="3400319" y="2174680"/>
                </a:lnTo>
                <a:lnTo>
                  <a:pt x="3400319" y="2174202"/>
                </a:lnTo>
                <a:lnTo>
                  <a:pt x="0" y="2174202"/>
                </a:lnTo>
                <a:close/>
              </a:path>
            </a:pathLst>
          </a:custGeom>
        </p:spPr>
      </p:pic>
      <p:pic>
        <p:nvPicPr>
          <p:cNvPr id="15" name="Picture 14" descr="A view of a lush green field&#10;&#10;Description automatically generated">
            <a:extLst>
              <a:ext uri="{FF2B5EF4-FFF2-40B4-BE49-F238E27FC236}">
                <a16:creationId xmlns:a16="http://schemas.microsoft.com/office/drawing/2014/main" id="{40958957-1110-4F4E-BDB1-0ECB227D0ED3}"/>
              </a:ext>
            </a:extLst>
          </p:cNvPr>
          <p:cNvPicPr>
            <a:picLocks noChangeAspect="1"/>
          </p:cNvPicPr>
          <p:nvPr/>
        </p:nvPicPr>
        <p:blipFill rotWithShape="1">
          <a:blip r:embed="rId6">
            <a:extLst>
              <a:ext uri="{28A0092B-C50C-407E-A947-70E740481C1C}">
                <a14:useLocalDpi xmlns:a14="http://schemas.microsoft.com/office/drawing/2010/main" val="0"/>
              </a:ext>
            </a:extLst>
          </a:blip>
          <a:srcRect t="4364" r="-1" b="10152"/>
          <a:stretch/>
        </p:blipFill>
        <p:spPr>
          <a:xfrm>
            <a:off x="4039737" y="4682838"/>
            <a:ext cx="4523640" cy="2175160"/>
          </a:xfrm>
          <a:custGeom>
            <a:avLst/>
            <a:gdLst/>
            <a:ahLst/>
            <a:cxnLst/>
            <a:rect l="l" t="t" r="r" b="b"/>
            <a:pathLst>
              <a:path w="4523640" h="2175160">
                <a:moveTo>
                  <a:pt x="0" y="0"/>
                </a:moveTo>
                <a:lnTo>
                  <a:pt x="4523640" y="0"/>
                </a:lnTo>
                <a:lnTo>
                  <a:pt x="3516256" y="2175160"/>
                </a:lnTo>
                <a:lnTo>
                  <a:pt x="0" y="2175160"/>
                </a:lnTo>
                <a:lnTo>
                  <a:pt x="0" y="2174920"/>
                </a:lnTo>
                <a:lnTo>
                  <a:pt x="14159" y="2174920"/>
                </a:lnTo>
                <a:lnTo>
                  <a:pt x="1021100" y="718"/>
                </a:lnTo>
                <a:lnTo>
                  <a:pt x="0" y="718"/>
                </a:lnTo>
                <a:close/>
              </a:path>
            </a:pathLst>
          </a:custGeom>
        </p:spPr>
      </p:pic>
      <p:pic>
        <p:nvPicPr>
          <p:cNvPr id="7" name="Picture 6" descr="A view of a city&#10;&#10;Description automatically generated">
            <a:extLst>
              <a:ext uri="{FF2B5EF4-FFF2-40B4-BE49-F238E27FC236}">
                <a16:creationId xmlns:a16="http://schemas.microsoft.com/office/drawing/2014/main" id="{84BACF7A-B1FB-483C-A3AE-0A6E3A7F4E58}"/>
              </a:ext>
            </a:extLst>
          </p:cNvPr>
          <p:cNvPicPr>
            <a:picLocks noChangeAspect="1"/>
          </p:cNvPicPr>
          <p:nvPr/>
        </p:nvPicPr>
        <p:blipFill rotWithShape="1">
          <a:blip r:embed="rId7">
            <a:extLst>
              <a:ext uri="{28A0092B-C50C-407E-A947-70E740481C1C}">
                <a14:useLocalDpi xmlns:a14="http://schemas.microsoft.com/office/drawing/2010/main" val="0"/>
              </a:ext>
            </a:extLst>
          </a:blip>
          <a:srcRect r="806" b="-3"/>
          <a:stretch/>
        </p:blipFill>
        <p:spPr>
          <a:xfrm>
            <a:off x="-2" y="4689793"/>
            <a:ext cx="4908824" cy="2175160"/>
          </a:xfrm>
          <a:custGeom>
            <a:avLst/>
            <a:gdLst/>
            <a:ahLst/>
            <a:cxnLst/>
            <a:rect l="l" t="t" r="r" b="b"/>
            <a:pathLst>
              <a:path w="4908824" h="2175160">
                <a:moveTo>
                  <a:pt x="0" y="0"/>
                </a:moveTo>
                <a:lnTo>
                  <a:pt x="4908824" y="0"/>
                </a:lnTo>
                <a:lnTo>
                  <a:pt x="3901440" y="2175160"/>
                </a:lnTo>
                <a:lnTo>
                  <a:pt x="0" y="2175160"/>
                </a:lnTo>
                <a:close/>
              </a:path>
            </a:pathLst>
          </a:custGeom>
        </p:spPr>
      </p:pic>
    </p:spTree>
    <p:extLst>
      <p:ext uri="{BB962C8B-B14F-4D97-AF65-F5344CB8AC3E}">
        <p14:creationId xmlns:p14="http://schemas.microsoft.com/office/powerpoint/2010/main" val="1805002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3"/>
        <p:cNvGrpSpPr/>
        <p:nvPr/>
      </p:nvGrpSpPr>
      <p:grpSpPr>
        <a:xfrm>
          <a:off x="0" y="0"/>
          <a:ext cx="0" cy="0"/>
          <a:chOff x="0" y="0"/>
          <a:chExt cx="0" cy="0"/>
        </a:xfrm>
      </p:grpSpPr>
      <p:sp useBgFill="1">
        <p:nvSpPr>
          <p:cNvPr id="62" name="Rectangle 61">
            <a:extLst>
              <a:ext uri="{FF2B5EF4-FFF2-40B4-BE49-F238E27FC236}">
                <a16:creationId xmlns:a16="http://schemas.microsoft.com/office/drawing/2014/main" id="{BC76A9D0-BC10-422D-B470-AB97D0905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64" name="Freeform: Shape 63">
            <a:extLst>
              <a:ext uri="{FF2B5EF4-FFF2-40B4-BE49-F238E27FC236}">
                <a16:creationId xmlns:a16="http://schemas.microsoft.com/office/drawing/2014/main" id="{D0446FEB-8296-4C58-A416-FE66BF933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42164" y="-1"/>
            <a:ext cx="759618" cy="6858000"/>
          </a:xfrm>
          <a:custGeom>
            <a:avLst/>
            <a:gdLst>
              <a:gd name="connsiteX0" fmla="*/ 666 w 759618"/>
              <a:gd name="connsiteY0" fmla="*/ 0 h 6858000"/>
              <a:gd name="connsiteX1" fmla="*/ 759618 w 759618"/>
              <a:gd name="connsiteY1" fmla="*/ 0 h 6858000"/>
              <a:gd name="connsiteX2" fmla="*/ 759618 w 759618"/>
              <a:gd name="connsiteY2" fmla="*/ 1613808 h 6858000"/>
              <a:gd name="connsiteX3" fmla="*/ 759618 w 759618"/>
              <a:gd name="connsiteY3" fmla="*/ 2003729 h 6858000"/>
              <a:gd name="connsiteX4" fmla="*/ 759618 w 759618"/>
              <a:gd name="connsiteY4" fmla="*/ 6858000 h 6858000"/>
              <a:gd name="connsiteX5" fmla="*/ 0 w 759618"/>
              <a:gd name="connsiteY5" fmla="*/ 6391227 h 6858000"/>
              <a:gd name="connsiteX6" fmla="*/ 0 w 759618"/>
              <a:gd name="connsiteY6" fmla="*/ 1147035 h 6858000"/>
              <a:gd name="connsiteX7" fmla="*/ 666 w 759618"/>
              <a:gd name="connsiteY7" fmla="*/ 114744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618" h="6858000">
                <a:moveTo>
                  <a:pt x="666" y="0"/>
                </a:moveTo>
                <a:lnTo>
                  <a:pt x="759618" y="0"/>
                </a:lnTo>
                <a:lnTo>
                  <a:pt x="759618" y="1613808"/>
                </a:lnTo>
                <a:lnTo>
                  <a:pt x="759618" y="2003729"/>
                </a:lnTo>
                <a:lnTo>
                  <a:pt x="759618" y="6858000"/>
                </a:lnTo>
                <a:lnTo>
                  <a:pt x="0" y="6391227"/>
                </a:lnTo>
                <a:lnTo>
                  <a:pt x="0" y="1147035"/>
                </a:lnTo>
                <a:lnTo>
                  <a:pt x="666" y="1147444"/>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noAutofit/>
          </a:bodyPr>
          <a:lstStyle/>
          <a:p>
            <a:endParaRPr lang="en-US" dirty="0">
              <a:solidFill>
                <a:schemeClr val="tx1"/>
              </a:solidFill>
              <a:latin typeface="Arial" panose="020B0604020202020204" pitchFamily="34" charset="0"/>
            </a:endParaRPr>
          </a:p>
        </p:txBody>
      </p:sp>
      <p:sp>
        <p:nvSpPr>
          <p:cNvPr id="66" name="Freeform 7">
            <a:extLst>
              <a:ext uri="{FF2B5EF4-FFF2-40B4-BE49-F238E27FC236}">
                <a16:creationId xmlns:a16="http://schemas.microsoft.com/office/drawing/2014/main" id="{46967A53-5258-4D52-BF7A-67912198A1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879652"/>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useBgFill="1">
        <p:nvSpPr>
          <p:cNvPr id="68" name="Freeform: Shape 67">
            <a:extLst>
              <a:ext uri="{FF2B5EF4-FFF2-40B4-BE49-F238E27FC236}">
                <a16:creationId xmlns:a16="http://schemas.microsoft.com/office/drawing/2014/main" id="{1ABC2BC2-F576-4967-9EDA-93DBDDD8D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34682" cy="6141008"/>
          </a:xfrm>
          <a:custGeom>
            <a:avLst/>
            <a:gdLst>
              <a:gd name="connsiteX0" fmla="*/ 0 w 4634682"/>
              <a:gd name="connsiteY0" fmla="*/ 0 h 6141008"/>
              <a:gd name="connsiteX1" fmla="*/ 4634682 w 4634682"/>
              <a:gd name="connsiteY1" fmla="*/ 0 h 6141008"/>
              <a:gd name="connsiteX2" fmla="*/ 4634682 w 4634682"/>
              <a:gd name="connsiteY2" fmla="*/ 6141008 h 6141008"/>
              <a:gd name="connsiteX3" fmla="*/ 0 w 4634682"/>
              <a:gd name="connsiteY3" fmla="*/ 6141008 h 6141008"/>
            </a:gdLst>
            <a:ahLst/>
            <a:cxnLst>
              <a:cxn ang="0">
                <a:pos x="connsiteX0" y="connsiteY0"/>
              </a:cxn>
              <a:cxn ang="0">
                <a:pos x="connsiteX1" y="connsiteY1"/>
              </a:cxn>
              <a:cxn ang="0">
                <a:pos x="connsiteX2" y="connsiteY2"/>
              </a:cxn>
              <a:cxn ang="0">
                <a:pos x="connsiteX3" y="connsiteY3"/>
              </a:cxn>
            </a:cxnLst>
            <a:rect l="l" t="t" r="r" b="b"/>
            <a:pathLst>
              <a:path w="4634682" h="6141008">
                <a:moveTo>
                  <a:pt x="0" y="0"/>
                </a:moveTo>
                <a:lnTo>
                  <a:pt x="4634682" y="0"/>
                </a:lnTo>
                <a:lnTo>
                  <a:pt x="4634682" y="6141008"/>
                </a:lnTo>
                <a:lnTo>
                  <a:pt x="0" y="6141008"/>
                </a:lnTo>
                <a:close/>
              </a:path>
            </a:pathLst>
          </a:custGeom>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endParaRPr>
          </a:p>
        </p:txBody>
      </p:sp>
      <p:sp>
        <p:nvSpPr>
          <p:cNvPr id="70" name="Rectangle 8">
            <a:extLst>
              <a:ext uri="{FF2B5EF4-FFF2-40B4-BE49-F238E27FC236}">
                <a16:creationId xmlns:a16="http://schemas.microsoft.com/office/drawing/2014/main" id="{D40BC585-0C70-4BA9-B20C-C4CC686EE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
            <a:ext cx="7287170" cy="6857999"/>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0" name="Title 9">
            <a:extLst>
              <a:ext uri="{FF2B5EF4-FFF2-40B4-BE49-F238E27FC236}">
                <a16:creationId xmlns:a16="http://schemas.microsoft.com/office/drawing/2014/main" id="{B9854D64-0B0A-42DF-B917-2A8504232D89}"/>
              </a:ext>
            </a:extLst>
          </p:cNvPr>
          <p:cNvSpPr>
            <a:spLocks noGrp="1"/>
          </p:cNvSpPr>
          <p:nvPr>
            <p:ph type="title"/>
          </p:nvPr>
        </p:nvSpPr>
        <p:spPr>
          <a:xfrm>
            <a:off x="5155660" y="643465"/>
            <a:ext cx="6721812" cy="1693571"/>
          </a:xfrm>
        </p:spPr>
        <p:txBody>
          <a:bodyPr vert="horz" lIns="91440" tIns="45720" rIns="91440" bIns="45720" rtlCol="0">
            <a:noAutofit/>
          </a:bodyPr>
          <a:lstStyle/>
          <a:p>
            <a:pPr algn="ctr"/>
            <a:r>
              <a:rPr lang="en-US" sz="2400" b="1" dirty="0">
                <a:solidFill>
                  <a:srgbClr val="FFFFFF"/>
                </a:solidFill>
              </a:rPr>
              <a:t>To combat climate change - encourage solar energy that doesn’t sacrifice agricultural land</a:t>
            </a:r>
          </a:p>
        </p:txBody>
      </p:sp>
      <p:sp>
        <p:nvSpPr>
          <p:cNvPr id="17" name="Content Placeholder 16">
            <a:extLst>
              <a:ext uri="{FF2B5EF4-FFF2-40B4-BE49-F238E27FC236}">
                <a16:creationId xmlns:a16="http://schemas.microsoft.com/office/drawing/2014/main" id="{68BED90E-BA88-40B0-B1E2-3125376691F2}"/>
              </a:ext>
            </a:extLst>
          </p:cNvPr>
          <p:cNvSpPr>
            <a:spLocks noGrp="1"/>
          </p:cNvSpPr>
          <p:nvPr>
            <p:ph idx="1"/>
          </p:nvPr>
        </p:nvSpPr>
        <p:spPr>
          <a:xfrm>
            <a:off x="5136910" y="2417482"/>
            <a:ext cx="6860070" cy="3950389"/>
          </a:xfrm>
        </p:spPr>
        <p:txBody>
          <a:bodyPr vert="horz" lIns="91440" tIns="45720" rIns="91440" bIns="45720" rtlCol="0" anchor="t">
            <a:noAutofit/>
          </a:bodyPr>
          <a:lstStyle/>
          <a:p>
            <a:pPr>
              <a:spcBef>
                <a:spcPts val="600"/>
              </a:spcBef>
            </a:pPr>
            <a:r>
              <a:rPr lang="en-US" sz="2200" dirty="0">
                <a:solidFill>
                  <a:srgbClr val="FEFFFF"/>
                </a:solidFill>
              </a:rPr>
              <a:t>States have set ambitious goals for reducing greenhouse gas emissions will require dramatic increases in solar and wind energy.</a:t>
            </a:r>
          </a:p>
          <a:p>
            <a:pPr marL="0" indent="0">
              <a:spcBef>
                <a:spcPts val="600"/>
              </a:spcBef>
              <a:buNone/>
            </a:pPr>
            <a:endParaRPr lang="en-US" sz="2200" dirty="0">
              <a:solidFill>
                <a:srgbClr val="FEFFFF"/>
              </a:solidFill>
            </a:endParaRPr>
          </a:p>
          <a:p>
            <a:pPr>
              <a:spcBef>
                <a:spcPts val="600"/>
              </a:spcBef>
            </a:pPr>
            <a:r>
              <a:rPr lang="en-US" sz="2200" dirty="0">
                <a:solidFill>
                  <a:srgbClr val="FEFFFF"/>
                </a:solidFill>
              </a:rPr>
              <a:t>These efforts create opportunities for farmers and landowners to reduce their energy expenses and earn new income, but also pose threats to farmland. </a:t>
            </a:r>
          </a:p>
          <a:p>
            <a:pPr marL="0" indent="0">
              <a:spcBef>
                <a:spcPts val="600"/>
              </a:spcBef>
              <a:buNone/>
            </a:pPr>
            <a:endParaRPr lang="en-US" sz="2200" dirty="0">
              <a:solidFill>
                <a:srgbClr val="FEFFFF"/>
              </a:solidFill>
            </a:endParaRPr>
          </a:p>
          <a:p>
            <a:pPr>
              <a:spcBef>
                <a:spcPts val="600"/>
              </a:spcBef>
            </a:pPr>
            <a:r>
              <a:rPr lang="en-US" sz="2200" dirty="0">
                <a:solidFill>
                  <a:srgbClr val="FEFFFF"/>
                </a:solidFill>
              </a:rPr>
              <a:t>The solution is </a:t>
            </a:r>
            <a:r>
              <a:rPr lang="en-US" sz="2200" b="1" u="sng" dirty="0">
                <a:solidFill>
                  <a:srgbClr val="FEFFFF"/>
                </a:solidFill>
              </a:rPr>
              <a:t>smart solar siting </a:t>
            </a:r>
            <a:r>
              <a:rPr lang="en-US" sz="2200" dirty="0">
                <a:solidFill>
                  <a:srgbClr val="FEFFFF"/>
                </a:solidFill>
              </a:rPr>
              <a:t>that guides solar development onto land where it has the least impact on agriculture and the environment. </a:t>
            </a:r>
          </a:p>
        </p:txBody>
      </p:sp>
      <p:pic>
        <p:nvPicPr>
          <p:cNvPr id="2" name="Picture 1" descr="A close up of a sign&#10;&#10;Description automatically generated">
            <a:extLst>
              <a:ext uri="{FF2B5EF4-FFF2-40B4-BE49-F238E27FC236}">
                <a16:creationId xmlns:a16="http://schemas.microsoft.com/office/drawing/2014/main" id="{B12C18A6-ECE7-4E6F-BED5-C99194F44C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007" y="289952"/>
            <a:ext cx="3938667" cy="974821"/>
          </a:xfrm>
          <a:prstGeom prst="rect">
            <a:avLst/>
          </a:prstGeom>
        </p:spPr>
      </p:pic>
      <p:pic>
        <p:nvPicPr>
          <p:cNvPr id="12" name="Picture 11" descr="A picture containing outdoor, grass, track, train&#10;&#10;Description automatically generated">
            <a:extLst>
              <a:ext uri="{FF2B5EF4-FFF2-40B4-BE49-F238E27FC236}">
                <a16:creationId xmlns:a16="http://schemas.microsoft.com/office/drawing/2014/main" id="{C4F0311F-3622-4990-B9F5-F3D575434746}"/>
              </a:ext>
            </a:extLst>
          </p:cNvPr>
          <p:cNvPicPr>
            <a:picLocks noChangeAspect="1"/>
          </p:cNvPicPr>
          <p:nvPr/>
        </p:nvPicPr>
        <p:blipFill rotWithShape="1">
          <a:blip r:embed="rId4">
            <a:extLst>
              <a:ext uri="{28A0092B-C50C-407E-A947-70E740481C1C}">
                <a14:useLocalDpi xmlns:a14="http://schemas.microsoft.com/office/drawing/2010/main" val="0"/>
              </a:ext>
            </a:extLst>
          </a:blip>
          <a:srcRect t="19233" r="2" b="2164"/>
          <a:stretch/>
        </p:blipFill>
        <p:spPr>
          <a:xfrm>
            <a:off x="398124" y="1649895"/>
            <a:ext cx="3838435" cy="2096965"/>
          </a:xfrm>
          <a:prstGeom prst="rect">
            <a:avLst/>
          </a:prstGeom>
        </p:spPr>
      </p:pic>
      <p:pic>
        <p:nvPicPr>
          <p:cNvPr id="13" name="Picture 12" descr="A picture containing grass, outdoor, track, train&#10;&#10;Description automatically generated">
            <a:extLst>
              <a:ext uri="{FF2B5EF4-FFF2-40B4-BE49-F238E27FC236}">
                <a16:creationId xmlns:a16="http://schemas.microsoft.com/office/drawing/2014/main" id="{3DFED5EE-C1EC-4ADD-9F3C-DC6F5AF8B8D4}"/>
              </a:ext>
            </a:extLst>
          </p:cNvPr>
          <p:cNvPicPr>
            <a:picLocks noChangeAspect="1"/>
          </p:cNvPicPr>
          <p:nvPr/>
        </p:nvPicPr>
        <p:blipFill rotWithShape="1">
          <a:blip r:embed="rId5">
            <a:extLst>
              <a:ext uri="{28A0092B-C50C-407E-A947-70E740481C1C}">
                <a14:useLocalDpi xmlns:a14="http://schemas.microsoft.com/office/drawing/2010/main" val="0"/>
              </a:ext>
            </a:extLst>
          </a:blip>
          <a:srcRect t="23007" r="2" b="2"/>
          <a:stretch/>
        </p:blipFill>
        <p:spPr>
          <a:xfrm>
            <a:off x="325128" y="3919898"/>
            <a:ext cx="3911431" cy="1882185"/>
          </a:xfrm>
          <a:prstGeom prst="rect">
            <a:avLst/>
          </a:prstGeom>
        </p:spPr>
      </p:pic>
    </p:spTree>
    <p:extLst>
      <p:ext uri="{BB962C8B-B14F-4D97-AF65-F5344CB8AC3E}">
        <p14:creationId xmlns:p14="http://schemas.microsoft.com/office/powerpoint/2010/main" val="3454323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3"/>
        <p:cNvGrpSpPr/>
        <p:nvPr/>
      </p:nvGrpSpPr>
      <p:grpSpPr>
        <a:xfrm>
          <a:off x="0" y="0"/>
          <a:ext cx="0" cy="0"/>
          <a:chOff x="0" y="0"/>
          <a:chExt cx="0" cy="0"/>
        </a:xfrm>
      </p:grpSpPr>
      <p:sp useBgFill="1">
        <p:nvSpPr>
          <p:cNvPr id="67" name="Rectangle 66">
            <a:extLst>
              <a:ext uri="{FF2B5EF4-FFF2-40B4-BE49-F238E27FC236}">
                <a16:creationId xmlns:a16="http://schemas.microsoft.com/office/drawing/2014/main" id="{B0A19BDA-40B6-4DE7-81A4-6B1F1E40A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45">
            <a:extLst>
              <a:ext uri="{FF2B5EF4-FFF2-40B4-BE49-F238E27FC236}">
                <a16:creationId xmlns:a16="http://schemas.microsoft.com/office/drawing/2014/main" id="{0A628AD8-1356-4BF5-8A59-3549B2C7C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46">
            <a:extLst>
              <a:ext uri="{FF2B5EF4-FFF2-40B4-BE49-F238E27FC236}">
                <a16:creationId xmlns:a16="http://schemas.microsoft.com/office/drawing/2014/main" id="{9F2E6F73-36C2-4E56-AB0C-4D6936FF5D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47">
            <a:extLst>
              <a:ext uri="{FF2B5EF4-FFF2-40B4-BE49-F238E27FC236}">
                <a16:creationId xmlns:a16="http://schemas.microsoft.com/office/drawing/2014/main" id="{8AA5DD19-98A6-4E28-999C-2C074B9CBF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44">
            <a:extLst>
              <a:ext uri="{FF2B5EF4-FFF2-40B4-BE49-F238E27FC236}">
                <a16:creationId xmlns:a16="http://schemas.microsoft.com/office/drawing/2014/main" id="{5F24A71D-C0A9-49AC-B2D1-5A9EA2BD3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348538"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Rectangle 76">
            <a:extLst>
              <a:ext uri="{FF2B5EF4-FFF2-40B4-BE49-F238E27FC236}">
                <a16:creationId xmlns:a16="http://schemas.microsoft.com/office/drawing/2014/main" id="{99535B11-4A49-4A02-9CB6-3F8A60128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7033095"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TextBox 19">
            <a:extLst>
              <a:ext uri="{FF2B5EF4-FFF2-40B4-BE49-F238E27FC236}">
                <a16:creationId xmlns:a16="http://schemas.microsoft.com/office/drawing/2014/main" id="{F38DFF51-161B-4C52-9467-FE796AFBFE49}"/>
              </a:ext>
            </a:extLst>
          </p:cNvPr>
          <p:cNvSpPr txBox="1"/>
          <p:nvPr/>
        </p:nvSpPr>
        <p:spPr>
          <a:xfrm>
            <a:off x="975545" y="803532"/>
            <a:ext cx="6091312" cy="1205821"/>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000" b="1" dirty="0">
                <a:solidFill>
                  <a:srgbClr val="FEFFFF"/>
                </a:solidFill>
                <a:latin typeface="Arial" panose="020B0604020202020204" pitchFamily="34" charset="0"/>
                <a:ea typeface="+mj-ea"/>
                <a:cs typeface="Arial" panose="020B0604020202020204" pitchFamily="34" charset="0"/>
              </a:rPr>
              <a:t>Farms Under Threat</a:t>
            </a:r>
          </a:p>
        </p:txBody>
      </p:sp>
      <p:pic>
        <p:nvPicPr>
          <p:cNvPr id="42" name="Picture Placeholder 2" descr="A close up of a sign&#10;&#10;Description automatically generated">
            <a:extLst>
              <a:ext uri="{FF2B5EF4-FFF2-40B4-BE49-F238E27FC236}">
                <a16:creationId xmlns:a16="http://schemas.microsoft.com/office/drawing/2014/main" id="{F740FC46-7D15-489A-946B-44841F295B0A}"/>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5" t="-870" r="84" b="-888"/>
          <a:stretch/>
        </p:blipFill>
        <p:spPr>
          <a:xfrm>
            <a:off x="8321205" y="188162"/>
            <a:ext cx="3343407" cy="834188"/>
          </a:xfrm>
          <a:prstGeom prst="rect">
            <a:avLst/>
          </a:prstGeom>
        </p:spPr>
      </p:pic>
      <p:sp>
        <p:nvSpPr>
          <p:cNvPr id="24" name="Rectangle 23">
            <a:extLst>
              <a:ext uri="{FF2B5EF4-FFF2-40B4-BE49-F238E27FC236}">
                <a16:creationId xmlns:a16="http://schemas.microsoft.com/office/drawing/2014/main" id="{4F4EDD82-7741-4640-BCED-AB11E490DA99}"/>
              </a:ext>
            </a:extLst>
          </p:cNvPr>
          <p:cNvSpPr/>
          <p:nvPr/>
        </p:nvSpPr>
        <p:spPr>
          <a:xfrm>
            <a:off x="8116349" y="1506896"/>
            <a:ext cx="3753117" cy="3563159"/>
          </a:xfrm>
          <a:prstGeom prst="rect">
            <a:avLst/>
          </a:prstGeom>
        </p:spPr>
        <p:txBody>
          <a:bodyPr vert="horz" lIns="91440" tIns="45720" rIns="91440" bIns="45720" rtlCol="0">
            <a:normAutofit/>
          </a:bodyPr>
          <a:lstStyle/>
          <a:p>
            <a:pPr algn="ctr">
              <a:lnSpc>
                <a:spcPct val="90000"/>
              </a:lnSpc>
              <a:spcAft>
                <a:spcPts val="600"/>
              </a:spcAft>
            </a:pPr>
            <a:r>
              <a:rPr lang="en-US" sz="2400" b="1" dirty="0"/>
              <a:t>AFT is working on critical issues in the face of significant threats to farmers, to farmland, and to the environment.</a:t>
            </a:r>
          </a:p>
        </p:txBody>
      </p:sp>
      <p:pic>
        <p:nvPicPr>
          <p:cNvPr id="37" name="Picture 36">
            <a:extLst>
              <a:ext uri="{FF2B5EF4-FFF2-40B4-BE49-F238E27FC236}">
                <a16:creationId xmlns:a16="http://schemas.microsoft.com/office/drawing/2014/main" id="{BF019B49-1DD1-4C2A-87ED-A903635DF64C}"/>
              </a:ext>
            </a:extLst>
          </p:cNvPr>
          <p:cNvPicPr>
            <a:picLocks noChangeAspect="1"/>
          </p:cNvPicPr>
          <p:nvPr/>
        </p:nvPicPr>
        <p:blipFill>
          <a:blip r:embed="rId4"/>
          <a:stretch>
            <a:fillRect/>
          </a:stretch>
        </p:blipFill>
        <p:spPr>
          <a:xfrm>
            <a:off x="1184935" y="2378076"/>
            <a:ext cx="5951333" cy="3689828"/>
          </a:xfrm>
          <a:prstGeom prst="rect">
            <a:avLst/>
          </a:prstGeom>
        </p:spPr>
      </p:pic>
      <p:pic>
        <p:nvPicPr>
          <p:cNvPr id="38" name="Picture 37">
            <a:extLst>
              <a:ext uri="{FF2B5EF4-FFF2-40B4-BE49-F238E27FC236}">
                <a16:creationId xmlns:a16="http://schemas.microsoft.com/office/drawing/2014/main" id="{29F39623-95E0-4F0C-B349-9FCF58C57702}"/>
              </a:ext>
            </a:extLst>
          </p:cNvPr>
          <p:cNvPicPr>
            <a:picLocks noChangeAspect="1"/>
          </p:cNvPicPr>
          <p:nvPr/>
        </p:nvPicPr>
        <p:blipFill>
          <a:blip r:embed="rId5"/>
          <a:stretch>
            <a:fillRect/>
          </a:stretch>
        </p:blipFill>
        <p:spPr>
          <a:xfrm>
            <a:off x="7229534" y="3641673"/>
            <a:ext cx="4828321" cy="2426231"/>
          </a:xfrm>
          <a:prstGeom prst="rect">
            <a:avLst/>
          </a:prstGeom>
        </p:spPr>
      </p:pic>
    </p:spTree>
    <p:extLst>
      <p:ext uri="{BB962C8B-B14F-4D97-AF65-F5344CB8AC3E}">
        <p14:creationId xmlns:p14="http://schemas.microsoft.com/office/powerpoint/2010/main" val="1817535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B4A883-744A-40CE-BED6-3FF497A047A1}"/>
              </a:ext>
            </a:extLst>
          </p:cNvPr>
          <p:cNvPicPr>
            <a:picLocks noChangeAspect="1"/>
          </p:cNvPicPr>
          <p:nvPr/>
        </p:nvPicPr>
        <p:blipFill rotWithShape="1">
          <a:blip r:embed="rId3"/>
          <a:srcRect l="33135" t="21970" r="9610" b="8591"/>
          <a:stretch/>
        </p:blipFill>
        <p:spPr>
          <a:xfrm>
            <a:off x="6716606" y="527802"/>
            <a:ext cx="4932544" cy="4486650"/>
          </a:xfrm>
          <a:prstGeom prst="rect">
            <a:avLst/>
          </a:prstGeom>
        </p:spPr>
      </p:pic>
      <p:sp>
        <p:nvSpPr>
          <p:cNvPr id="5" name="TextBox 4">
            <a:extLst>
              <a:ext uri="{FF2B5EF4-FFF2-40B4-BE49-F238E27FC236}">
                <a16:creationId xmlns:a16="http://schemas.microsoft.com/office/drawing/2014/main" id="{12DBE026-862B-44EC-84A9-EF461915689F}"/>
              </a:ext>
            </a:extLst>
          </p:cNvPr>
          <p:cNvSpPr txBox="1"/>
          <p:nvPr/>
        </p:nvSpPr>
        <p:spPr>
          <a:xfrm>
            <a:off x="616311" y="5307266"/>
            <a:ext cx="11032839" cy="954107"/>
          </a:xfrm>
          <a:prstGeom prst="rect">
            <a:avLst/>
          </a:prstGeom>
          <a:noFill/>
        </p:spPr>
        <p:txBody>
          <a:bodyPr wrap="square" rtlCol="0">
            <a:spAutoFit/>
          </a:bodyPr>
          <a:lstStyle/>
          <a:p>
            <a:pPr algn="ctr" defTabSz="457200">
              <a:spcAft>
                <a:spcPts val="600"/>
              </a:spcAft>
            </a:pPr>
            <a:r>
              <a:rPr lang="en-US" sz="2800" dirty="0">
                <a:solidFill>
                  <a:srgbClr val="C54F2E"/>
                </a:solidFill>
                <a:latin typeface="Arial" panose="020B0604020202020204" pitchFamily="34" charset="0"/>
              </a:rPr>
              <a:t>Maximize potential renewable energy while minimizing impact on the nation’s most productive farmland and other resources.</a:t>
            </a:r>
            <a:endParaRPr lang="en-US" sz="2800" dirty="0">
              <a:solidFill>
                <a:srgbClr val="99CB38">
                  <a:lumMod val="50000"/>
                </a:srgbClr>
              </a:solidFill>
              <a:latin typeface="Arial" panose="020B0604020202020204" pitchFamily="34" charset="0"/>
              <a:hlinkClick r:id="rId4">
                <a:extLst>
                  <a:ext uri="{A12FA001-AC4F-418D-AE19-62706E023703}">
                    <ahyp:hlinkClr xmlns:ahyp="http://schemas.microsoft.com/office/drawing/2018/hyperlinkcolor" val="tx"/>
                  </a:ext>
                </a:extLst>
              </a:hlinkClick>
            </a:endParaRPr>
          </a:p>
        </p:txBody>
      </p:sp>
      <p:sp>
        <p:nvSpPr>
          <p:cNvPr id="8" name="Title 7">
            <a:extLst>
              <a:ext uri="{FF2B5EF4-FFF2-40B4-BE49-F238E27FC236}">
                <a16:creationId xmlns:a16="http://schemas.microsoft.com/office/drawing/2014/main" id="{1ABAA3B9-3284-4420-A040-E0CE0D62EE5C}"/>
              </a:ext>
            </a:extLst>
          </p:cNvPr>
          <p:cNvSpPr>
            <a:spLocks noGrp="1"/>
          </p:cNvSpPr>
          <p:nvPr>
            <p:ph type="title"/>
          </p:nvPr>
        </p:nvSpPr>
        <p:spPr>
          <a:xfrm>
            <a:off x="617213" y="527802"/>
            <a:ext cx="5469543" cy="1325563"/>
          </a:xfrm>
          <a:solidFill>
            <a:srgbClr val="73B149"/>
          </a:solidFill>
        </p:spPr>
        <p:txBody>
          <a:bodyPr/>
          <a:lstStyle/>
          <a:p>
            <a:pPr algn="ctr"/>
            <a:r>
              <a:rPr lang="en-US" dirty="0">
                <a:solidFill>
                  <a:schemeClr val="bg1"/>
                </a:solidFill>
              </a:rPr>
              <a:t>AFT &amp; Solar Siting</a:t>
            </a:r>
          </a:p>
        </p:txBody>
      </p:sp>
      <p:sp>
        <p:nvSpPr>
          <p:cNvPr id="10" name="Text Placeholder 9">
            <a:extLst>
              <a:ext uri="{FF2B5EF4-FFF2-40B4-BE49-F238E27FC236}">
                <a16:creationId xmlns:a16="http://schemas.microsoft.com/office/drawing/2014/main" id="{8F6B4806-8D98-4342-A01E-236F54E2588A}"/>
              </a:ext>
            </a:extLst>
          </p:cNvPr>
          <p:cNvSpPr>
            <a:spLocks noGrp="1"/>
          </p:cNvSpPr>
          <p:nvPr>
            <p:ph type="body" idx="2"/>
          </p:nvPr>
        </p:nvSpPr>
        <p:spPr>
          <a:xfrm>
            <a:off x="616311" y="2384307"/>
            <a:ext cx="5567277" cy="3678377"/>
          </a:xfrm>
        </p:spPr>
        <p:txBody>
          <a:bodyPr>
            <a:normAutofit/>
          </a:bodyPr>
          <a:lstStyle/>
          <a:p>
            <a:r>
              <a:rPr lang="en-US" sz="2000" b="0" dirty="0">
                <a:solidFill>
                  <a:schemeClr val="tx1"/>
                </a:solidFill>
              </a:rPr>
              <a:t>We support accelerated solar development that doesn’t convert farmland or displace agriculture</a:t>
            </a:r>
          </a:p>
          <a:p>
            <a:r>
              <a:rPr lang="en-US" sz="2000" dirty="0">
                <a:solidFill>
                  <a:schemeClr val="tx1"/>
                </a:solidFill>
              </a:rPr>
              <a:t>Our agricultural lands can also play a meaningful role in hosting solar energy </a:t>
            </a:r>
          </a:p>
          <a:p>
            <a:r>
              <a:rPr lang="en-US" sz="2000" dirty="0">
                <a:solidFill>
                  <a:schemeClr val="tx1"/>
                </a:solidFill>
              </a:rPr>
              <a:t>There is so much more we can harvest – not just clean energy</a:t>
            </a:r>
          </a:p>
        </p:txBody>
      </p:sp>
    </p:spTree>
    <p:extLst>
      <p:ext uri="{BB962C8B-B14F-4D97-AF65-F5344CB8AC3E}">
        <p14:creationId xmlns:p14="http://schemas.microsoft.com/office/powerpoint/2010/main" val="2577186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3BA41BF-D577-481B-81D3-E9F3750304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7" t="13182" r="209" b="7834"/>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4A026368-25FA-42BE-94C8-53DE442C48AF}"/>
              </a:ext>
            </a:extLst>
          </p:cNvPr>
          <p:cNvSpPr txBox="1">
            <a:spLocks/>
          </p:cNvSpPr>
          <p:nvPr/>
        </p:nvSpPr>
        <p:spPr>
          <a:xfrm>
            <a:off x="2752463" y="5522425"/>
            <a:ext cx="9566600" cy="1325563"/>
          </a:xfrm>
          <a:prstGeom prst="rect">
            <a:avLst/>
          </a:prstGeom>
        </p:spPr>
        <p:txBody>
          <a:bodyPr vert="horz" lIns="91440" tIns="45720" rIns="91440" bIns="45720" rtlCol="0" anchor="ct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200" b="1" kern="1200" dirty="0">
                <a:solidFill>
                  <a:srgbClr val="FFCC66"/>
                </a:solidFill>
                <a:latin typeface="Arial" panose="020B0604020202020204" pitchFamily="34" charset="0"/>
              </a:rPr>
              <a:t>AFT Solar Siting Guidelines for Farmland</a:t>
            </a:r>
            <a:r>
              <a:rPr lang="en-US" sz="3200" b="1" dirty="0">
                <a:solidFill>
                  <a:srgbClr val="FFCC66"/>
                </a:solidFill>
                <a:latin typeface="Arial" panose="020B0604020202020204" pitchFamily="34" charset="0"/>
              </a:rPr>
              <a:t> </a:t>
            </a:r>
            <a:endParaRPr lang="en-US" sz="3200" b="1" kern="1200" dirty="0">
              <a:solidFill>
                <a:srgbClr val="FFCC66"/>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EF8C5460-D4D4-4702-8D3D-9122CCE50BEF}"/>
              </a:ext>
            </a:extLst>
          </p:cNvPr>
          <p:cNvSpPr txBox="1">
            <a:spLocks/>
          </p:cNvSpPr>
          <p:nvPr/>
        </p:nvSpPr>
        <p:spPr>
          <a:xfrm>
            <a:off x="264822" y="2145270"/>
            <a:ext cx="10816835" cy="38084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Nova" panose="020B0504020202020204" pitchFamily="34" charset="0"/>
                <a:ea typeface="+mj-ea"/>
                <a:cs typeface="+mj-cs"/>
              </a:defRPr>
            </a:lvl1pPr>
          </a:lstStyle>
          <a:p>
            <a:pPr marR="0" lvl="0" algn="l" defTabSz="914400" rtl="0" eaLnBrk="1" fontAlgn="auto" latinLnBrk="0" hangingPunct="1">
              <a:spcBef>
                <a:spcPct val="0"/>
              </a:spcBef>
              <a:buClrTx/>
              <a:buSzTx/>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Prioritize </a:t>
            </a:r>
            <a:r>
              <a:rPr kumimoji="0" lang="en-US" sz="2000" b="1" i="0" u="sng"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land</a:t>
            </a: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b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b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guide siting to disturbed </a:t>
            </a:r>
          </a:p>
          <a:p>
            <a:pPr marR="0" lvl="0" algn="l" defTabSz="914400" rtl="0" eaLnBrk="1" fontAlgn="auto" latinLnBrk="0" hangingPunct="1">
              <a:spcBef>
                <a:spcPct val="0"/>
              </a:spcBef>
              <a:buClrTx/>
              <a:buSzTx/>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or marginal farmland</a:t>
            </a:r>
          </a:p>
          <a:p>
            <a:pPr>
              <a:defRPr/>
            </a:pPr>
            <a:endParaRPr kumimoji="0" lang="en-US" sz="2000" b="1" i="0" u="none" strike="noStrike"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a:defRPr/>
            </a:pPr>
            <a:endParaRPr kumimoji="0" lang="en-US" sz="2000" b="1" i="0" u="none" strike="noStrike"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a:defRPr/>
            </a:pPr>
            <a:r>
              <a:rPr kumimoji="0" lang="en-US" sz="2000" b="1" i="0" u="none" strike="noStrike"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Prioritize </a:t>
            </a:r>
            <a:r>
              <a:rPr kumimoji="0" lang="en-US" sz="2000" b="1" i="0" u="sng" strike="noStrike"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agriculture </a:t>
            </a:r>
            <a:r>
              <a:rPr kumimoji="0" lang="en-US" sz="2000" b="1" i="0" u="none" strike="noStrike"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t>
            </a:r>
            <a:br>
              <a:rPr kumimoji="0" lang="en-US" sz="2000" b="1" i="0" u="none" strike="noStrike"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br>
            <a:r>
              <a:rPr kumimoji="0" lang="en-US" sz="2000" b="1" i="0" u="none" strike="noStrike"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protect farmland for the future</a:t>
            </a:r>
          </a:p>
          <a:p>
            <a:pPr>
              <a:defRPr/>
            </a:pPr>
            <a:endPar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a:defRPr/>
            </a:pPr>
            <a:endPar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a:defRPr/>
            </a:pPr>
            <a:r>
              <a:rPr lang="en-US" sz="2000" b="1" dirty="0">
                <a:solidFill>
                  <a:schemeClr val="bg1"/>
                </a:solidFill>
                <a:latin typeface="Arial" panose="020B0604020202020204" pitchFamily="34" charset="0"/>
                <a:cs typeface="Arial" panose="020B0604020202020204" pitchFamily="34" charset="0"/>
              </a:rPr>
              <a:t>	   </a:t>
            </a: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Prioritize </a:t>
            </a:r>
            <a:r>
              <a:rPr kumimoji="0" lang="en-US" sz="2000" b="1" i="0" u="sng"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farmers</a:t>
            </a: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 </a:t>
            </a:r>
            <a:b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b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insist they are part of development and design</a:t>
            </a:r>
          </a:p>
        </p:txBody>
      </p:sp>
      <p:sp>
        <p:nvSpPr>
          <p:cNvPr id="2" name="TextBox 1">
            <a:extLst>
              <a:ext uri="{FF2B5EF4-FFF2-40B4-BE49-F238E27FC236}">
                <a16:creationId xmlns:a16="http://schemas.microsoft.com/office/drawing/2014/main" id="{8F14DE40-5697-412D-BE73-FD18BB527B11}"/>
              </a:ext>
            </a:extLst>
          </p:cNvPr>
          <p:cNvSpPr txBox="1"/>
          <p:nvPr/>
        </p:nvSpPr>
        <p:spPr>
          <a:xfrm>
            <a:off x="4847303" y="6468600"/>
            <a:ext cx="7094325" cy="369332"/>
          </a:xfrm>
          <a:prstGeom prst="rect">
            <a:avLst/>
          </a:prstGeom>
          <a:noFill/>
        </p:spPr>
        <p:txBody>
          <a:bodyPr wrap="square" rtlCol="0">
            <a:spAutoFit/>
          </a:bodyPr>
          <a:lstStyle/>
          <a:p>
            <a:r>
              <a:rPr lang="en-US" dirty="0">
                <a:solidFill>
                  <a:schemeClr val="bg1"/>
                </a:solidFill>
                <a:latin typeface="Arial" panose="020B0604020202020204" pitchFamily="34" charset="0"/>
              </a:rPr>
              <a:t>https://remtec.energy/en/agrovoltaico/installations/29-borgo-virgilio</a:t>
            </a:r>
          </a:p>
        </p:txBody>
      </p:sp>
    </p:spTree>
    <p:extLst>
      <p:ext uri="{BB962C8B-B14F-4D97-AF65-F5344CB8AC3E}">
        <p14:creationId xmlns:p14="http://schemas.microsoft.com/office/powerpoint/2010/main" val="379931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A72D9E-23A9-49AD-AC85-BE34FA574117}"/>
              </a:ext>
            </a:extLst>
          </p:cNvPr>
          <p:cNvSpPr txBox="1"/>
          <p:nvPr/>
        </p:nvSpPr>
        <p:spPr>
          <a:xfrm>
            <a:off x="119329" y="720044"/>
            <a:ext cx="5508170" cy="1065213"/>
          </a:xfrm>
          <a:prstGeom prst="rect">
            <a:avLst/>
          </a:prstGeom>
          <a:solidFill>
            <a:schemeClr val="accent1"/>
          </a:solidFill>
          <a:ln>
            <a:noFill/>
          </a:ln>
        </p:spPr>
        <p:txBody>
          <a:bodyPr spcFirstLastPara="1" wrap="square" lIns="91425" tIns="45700" rIns="91425" bIns="45700" rtlCol="0" anchor="b" anchorCtr="0">
            <a:normAutofit/>
          </a:bodyPr>
          <a:lstStyle/>
          <a:p>
            <a:pPr algn="ctr">
              <a:lnSpc>
                <a:spcPct val="90000"/>
              </a:lnSpc>
              <a:spcAft>
                <a:spcPts val="600"/>
              </a:spcAft>
              <a:buClr>
                <a:schemeClr val="dk1"/>
              </a:buClr>
              <a:buSzPts val="3200"/>
            </a:pPr>
            <a:r>
              <a:rPr lang="en-US" sz="2800" b="1" i="0" u="none" strike="noStrike" cap="none" dirty="0">
                <a:solidFill>
                  <a:schemeClr val="bg1"/>
                </a:solidFill>
                <a:latin typeface="Arial" panose="020B0604020202020204" pitchFamily="34" charset="0"/>
                <a:ea typeface="Century Schoolbook"/>
                <a:cs typeface="Arial" panose="020B0604020202020204" pitchFamily="34" charset="0"/>
                <a:sym typeface="Century Schoolbook"/>
              </a:rPr>
              <a:t>Explore and Support Research on Dual-Use Solar</a:t>
            </a:r>
          </a:p>
        </p:txBody>
      </p:sp>
      <p:sp>
        <p:nvSpPr>
          <p:cNvPr id="5" name="TextBox 4">
            <a:extLst>
              <a:ext uri="{FF2B5EF4-FFF2-40B4-BE49-F238E27FC236}">
                <a16:creationId xmlns:a16="http://schemas.microsoft.com/office/drawing/2014/main" id="{9704D5EC-7F60-4D74-9C5D-2E225B71E84B}"/>
              </a:ext>
            </a:extLst>
          </p:cNvPr>
          <p:cNvSpPr txBox="1"/>
          <p:nvPr/>
        </p:nvSpPr>
        <p:spPr>
          <a:xfrm>
            <a:off x="245805" y="1921328"/>
            <a:ext cx="5262365" cy="4567962"/>
          </a:xfrm>
          <a:prstGeom prst="rect">
            <a:avLst/>
          </a:prstGeom>
          <a:noFill/>
          <a:ln>
            <a:noFill/>
          </a:ln>
        </p:spPr>
        <p:txBody>
          <a:bodyPr spcFirstLastPara="1" wrap="square" lIns="91425" tIns="45700" rIns="91425" bIns="45700" anchor="t" anchorCtr="0">
            <a:noAutofit/>
          </a:bodyPr>
          <a:lstStyle/>
          <a:p>
            <a:pPr marL="571500" indent="-342900">
              <a:lnSpc>
                <a:spcPct val="90000"/>
              </a:lnSpc>
              <a:spcBef>
                <a:spcPts val="1000"/>
              </a:spcBef>
              <a:buClr>
                <a:schemeClr val="dk1"/>
              </a:buClr>
              <a:buSzPts val="1600"/>
              <a:buFont typeface="+mj-lt"/>
              <a:buAutoNum type="arabicPeriod"/>
            </a:pPr>
            <a:r>
              <a:rPr lang="en-US" sz="1600" b="0" i="0" u="none" strike="noStrike" kern="1400" cap="none" dirty="0">
                <a:ln>
                  <a:noFill/>
                </a:ln>
                <a:solidFill>
                  <a:schemeClr val="dk1"/>
                </a:solidFill>
                <a:effectLst/>
                <a:latin typeface="Arial" panose="020B0604020202020204" pitchFamily="34" charset="0"/>
                <a:ea typeface="Century Schoolbook"/>
                <a:cs typeface="Arial" panose="020B0604020202020204" pitchFamily="34" charset="0"/>
                <a:sym typeface="Century Schoolbook"/>
              </a:rPr>
              <a:t>Protect farmland from permanent development</a:t>
            </a:r>
            <a:endParaRPr lang="en-US" sz="1600" b="0" i="0" u="none" strike="noStrike" kern="1400" cap="none" dirty="0">
              <a:solidFill>
                <a:schemeClr val="dk1"/>
              </a:solidFill>
              <a:latin typeface="Arial" panose="020B0604020202020204" pitchFamily="34" charset="0"/>
              <a:ea typeface="Century Schoolbook"/>
              <a:cs typeface="Arial" panose="020B0604020202020204" pitchFamily="34" charset="0"/>
              <a:sym typeface="Century Schoolbook"/>
            </a:endParaRPr>
          </a:p>
          <a:p>
            <a:pPr marL="571500" indent="-342900">
              <a:lnSpc>
                <a:spcPct val="90000"/>
              </a:lnSpc>
              <a:spcBef>
                <a:spcPts val="1000"/>
              </a:spcBef>
              <a:buClr>
                <a:schemeClr val="dk1"/>
              </a:buClr>
              <a:buSzPts val="1600"/>
              <a:buFont typeface="+mj-lt"/>
              <a:buAutoNum type="arabicPeriod"/>
            </a:pPr>
            <a:r>
              <a:rPr lang="en-US" sz="1600" b="0" i="0" u="none" strike="noStrike" kern="1400" cap="none" dirty="0">
                <a:ln>
                  <a:noFill/>
                </a:ln>
                <a:solidFill>
                  <a:schemeClr val="dk1"/>
                </a:solidFill>
                <a:effectLst/>
                <a:latin typeface="Arial" panose="020B0604020202020204" pitchFamily="34" charset="0"/>
                <a:ea typeface="Century Schoolbook"/>
                <a:cs typeface="Arial" panose="020B0604020202020204" pitchFamily="34" charset="0"/>
                <a:sym typeface="Century Schoolbook"/>
              </a:rPr>
              <a:t>Protect farmland access for farmers leasing land as well as for new farmers</a:t>
            </a:r>
          </a:p>
          <a:p>
            <a:pPr marL="571500" indent="-342900">
              <a:lnSpc>
                <a:spcPct val="90000"/>
              </a:lnSpc>
              <a:spcBef>
                <a:spcPts val="1000"/>
              </a:spcBef>
              <a:buClr>
                <a:schemeClr val="dk1"/>
              </a:buClr>
              <a:buSzPts val="1600"/>
              <a:buFont typeface="+mj-lt"/>
              <a:buAutoNum type="arabicPeriod"/>
            </a:pPr>
            <a:r>
              <a:rPr lang="en-US" sz="1600" b="0" i="0" u="none" strike="noStrike" kern="1400" cap="none" dirty="0">
                <a:ln>
                  <a:noFill/>
                </a:ln>
                <a:solidFill>
                  <a:schemeClr val="dk1"/>
                </a:solidFill>
                <a:effectLst/>
                <a:latin typeface="Arial" panose="020B0604020202020204" pitchFamily="34" charset="0"/>
                <a:ea typeface="Century Schoolbook"/>
                <a:cs typeface="Arial" panose="020B0604020202020204" pitchFamily="34" charset="0"/>
                <a:sym typeface="Century Schoolbook"/>
              </a:rPr>
              <a:t>Provide income diversification and improved income stability </a:t>
            </a:r>
          </a:p>
          <a:p>
            <a:pPr marL="571500" indent="-342900">
              <a:lnSpc>
                <a:spcPct val="90000"/>
              </a:lnSpc>
              <a:spcBef>
                <a:spcPts val="1000"/>
              </a:spcBef>
              <a:buClr>
                <a:schemeClr val="dk1"/>
              </a:buClr>
              <a:buSzPts val="1600"/>
              <a:buFont typeface="+mj-lt"/>
              <a:buAutoNum type="arabicPeriod"/>
            </a:pPr>
            <a:r>
              <a:rPr lang="en-US" sz="1600" b="0" i="0" u="none" strike="noStrike" kern="1400" cap="none" dirty="0">
                <a:solidFill>
                  <a:schemeClr val="dk1"/>
                </a:solidFill>
                <a:latin typeface="Arial" panose="020B0604020202020204" pitchFamily="34" charset="0"/>
                <a:ea typeface="Century Schoolbook"/>
                <a:cs typeface="Arial" panose="020B0604020202020204" pitchFamily="34" charset="0"/>
                <a:sym typeface="Century Schoolbook"/>
              </a:rPr>
              <a:t>I</a:t>
            </a:r>
            <a:r>
              <a:rPr lang="en-US" sz="1600" b="0" i="0" u="none" strike="noStrike" kern="1400" cap="none" dirty="0">
                <a:ln>
                  <a:noFill/>
                </a:ln>
                <a:solidFill>
                  <a:schemeClr val="dk1"/>
                </a:solidFill>
                <a:effectLst/>
                <a:latin typeface="Arial" panose="020B0604020202020204" pitchFamily="34" charset="0"/>
                <a:ea typeface="Century Schoolbook"/>
                <a:cs typeface="Arial" panose="020B0604020202020204" pitchFamily="34" charset="0"/>
                <a:sym typeface="Century Schoolbook"/>
              </a:rPr>
              <a:t>mprove moisture retention in soil and plants in times of high heat and low precipitation</a:t>
            </a:r>
          </a:p>
          <a:p>
            <a:pPr marL="571500" indent="-342900">
              <a:lnSpc>
                <a:spcPct val="90000"/>
              </a:lnSpc>
              <a:spcBef>
                <a:spcPts val="1000"/>
              </a:spcBef>
              <a:buClr>
                <a:schemeClr val="dk1"/>
              </a:buClr>
              <a:buSzPts val="1600"/>
              <a:buFont typeface="+mj-lt"/>
              <a:buAutoNum type="arabicPeriod"/>
            </a:pPr>
            <a:r>
              <a:rPr lang="en-US" sz="1600" b="0" i="0" u="none" strike="noStrike" kern="1400" cap="none" dirty="0">
                <a:solidFill>
                  <a:schemeClr val="dk1"/>
                </a:solidFill>
                <a:latin typeface="Arial" panose="020B0604020202020204" pitchFamily="34" charset="0"/>
                <a:ea typeface="Century Schoolbook"/>
                <a:cs typeface="Arial" panose="020B0604020202020204" pitchFamily="34" charset="0"/>
                <a:sym typeface="Century Schoolbook"/>
              </a:rPr>
              <a:t>R</a:t>
            </a:r>
            <a:r>
              <a:rPr lang="en-US" sz="1600" b="0" i="0" u="none" strike="noStrike" kern="1400" cap="none" dirty="0">
                <a:ln>
                  <a:noFill/>
                </a:ln>
                <a:solidFill>
                  <a:schemeClr val="dk1"/>
                </a:solidFill>
                <a:effectLst/>
                <a:latin typeface="Arial" panose="020B0604020202020204" pitchFamily="34" charset="0"/>
                <a:ea typeface="Century Schoolbook"/>
                <a:cs typeface="Arial" panose="020B0604020202020204" pitchFamily="34" charset="0"/>
                <a:sym typeface="Century Schoolbook"/>
              </a:rPr>
              <a:t>educe heat-stress in livestock by providing added shade in summer</a:t>
            </a:r>
          </a:p>
          <a:p>
            <a:pPr marL="571500" indent="-342900">
              <a:lnSpc>
                <a:spcPct val="90000"/>
              </a:lnSpc>
              <a:spcBef>
                <a:spcPts val="1000"/>
              </a:spcBef>
              <a:buClr>
                <a:schemeClr val="dk1"/>
              </a:buClr>
              <a:buSzPts val="1600"/>
              <a:buFont typeface="+mj-lt"/>
              <a:buAutoNum type="arabicPeriod"/>
            </a:pPr>
            <a:r>
              <a:rPr lang="en-US" sz="1600" b="0" i="0" u="none" strike="noStrike" kern="1400" cap="none" dirty="0">
                <a:ln>
                  <a:noFill/>
                </a:ln>
                <a:solidFill>
                  <a:schemeClr val="dk1"/>
                </a:solidFill>
                <a:effectLst/>
                <a:latin typeface="Arial" panose="020B0604020202020204" pitchFamily="34" charset="0"/>
                <a:ea typeface="Century Schoolbook"/>
                <a:cs typeface="Arial" panose="020B0604020202020204" pitchFamily="34" charset="0"/>
                <a:sym typeface="Century Schoolbook"/>
              </a:rPr>
              <a:t>Protect the land’s potential for increased carbon sequestration &amp; other best practices that generate co-benefits</a:t>
            </a:r>
          </a:p>
          <a:p>
            <a:pPr marL="228600">
              <a:lnSpc>
                <a:spcPct val="90000"/>
              </a:lnSpc>
              <a:spcBef>
                <a:spcPts val="1000"/>
              </a:spcBef>
              <a:buClr>
                <a:schemeClr val="dk1"/>
              </a:buClr>
              <a:buSzPts val="1600"/>
            </a:pPr>
            <a:endParaRPr lang="en-US" sz="1600" b="0" i="0" u="none" strike="noStrike" kern="1400" cap="none" dirty="0">
              <a:ln>
                <a:noFill/>
              </a:ln>
              <a:solidFill>
                <a:schemeClr val="dk1"/>
              </a:solidFill>
              <a:effectLst/>
              <a:latin typeface="Arial" panose="020B0604020202020204" pitchFamily="34" charset="0"/>
              <a:ea typeface="Century Schoolbook"/>
              <a:cs typeface="Arial" panose="020B0604020202020204" pitchFamily="34" charset="0"/>
              <a:sym typeface="Century Schoolbook"/>
            </a:endParaRPr>
          </a:p>
        </p:txBody>
      </p:sp>
      <p:pic>
        <p:nvPicPr>
          <p:cNvPr id="2050" name="Picture 2">
            <a:extLst>
              <a:ext uri="{FF2B5EF4-FFF2-40B4-BE49-F238E27FC236}">
                <a16:creationId xmlns:a16="http://schemas.microsoft.com/office/drawing/2014/main" id="{50935E43-30B7-4C0C-8BE8-A3DCA1F9A3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706" r="33546"/>
          <a:stretch/>
        </p:blipFill>
        <p:spPr bwMode="auto">
          <a:xfrm>
            <a:off x="5830840" y="720044"/>
            <a:ext cx="6115355" cy="523528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226F0FE-3FE8-495E-B74F-C27EBA8E143D}"/>
              </a:ext>
            </a:extLst>
          </p:cNvPr>
          <p:cNvSpPr txBox="1"/>
          <p:nvPr/>
        </p:nvSpPr>
        <p:spPr>
          <a:xfrm>
            <a:off x="5949374" y="6550223"/>
            <a:ext cx="5878285" cy="307777"/>
          </a:xfrm>
          <a:prstGeom prst="rect">
            <a:avLst/>
          </a:prstGeom>
          <a:noFill/>
        </p:spPr>
        <p:txBody>
          <a:bodyPr wrap="square" rtlCol="0">
            <a:spAutoFit/>
          </a:bodyPr>
          <a:lstStyle/>
          <a:p>
            <a:r>
              <a:rPr lang="en-US" sz="1400" dirty="0">
                <a:latin typeface="Arial" panose="020B0604020202020204" pitchFamily="34" charset="0"/>
              </a:rPr>
              <a:t>https://remtec.energy/en/agrovoltaico/installations/30-monticelli-dongina</a:t>
            </a:r>
          </a:p>
        </p:txBody>
      </p:sp>
      <p:pic>
        <p:nvPicPr>
          <p:cNvPr id="6" name="Picture 5" descr="A close up of a sign&#10;&#10;Description automatically generated">
            <a:extLst>
              <a:ext uri="{FF2B5EF4-FFF2-40B4-BE49-F238E27FC236}">
                <a16:creationId xmlns:a16="http://schemas.microsoft.com/office/drawing/2014/main" id="{E2AFEDFD-3CAC-4409-B5C9-9C37DD7A45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6323" y="6032801"/>
            <a:ext cx="2394181" cy="592560"/>
          </a:xfrm>
          <a:prstGeom prst="rect">
            <a:avLst/>
          </a:prstGeom>
        </p:spPr>
      </p:pic>
    </p:spTree>
    <p:extLst>
      <p:ext uri="{BB962C8B-B14F-4D97-AF65-F5344CB8AC3E}">
        <p14:creationId xmlns:p14="http://schemas.microsoft.com/office/powerpoint/2010/main" val="38538449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EE2DC-7AAA-4701-92E3-42225B100767}"/>
              </a:ext>
            </a:extLst>
          </p:cNvPr>
          <p:cNvSpPr>
            <a:spLocks noGrp="1"/>
          </p:cNvSpPr>
          <p:nvPr>
            <p:ph type="title"/>
          </p:nvPr>
        </p:nvSpPr>
        <p:spPr>
          <a:xfrm>
            <a:off x="4942078" y="404563"/>
            <a:ext cx="7741947" cy="1286160"/>
          </a:xfrm>
          <a:prstGeom prst="ellipse">
            <a:avLst/>
          </a:prstGeom>
        </p:spPr>
        <p:txBody>
          <a:bodyPr vert="horz" lIns="91440" tIns="45720" rIns="91440" bIns="45720" rtlCol="0" anchor="b">
            <a:noAutofit/>
          </a:bodyPr>
          <a:lstStyle/>
          <a:p>
            <a:r>
              <a:rPr lang="en-US" sz="3600" dirty="0">
                <a:solidFill>
                  <a:srgbClr val="C00000"/>
                </a:solidFill>
              </a:rPr>
              <a:t>The Balanced Approach</a:t>
            </a:r>
          </a:p>
        </p:txBody>
      </p:sp>
      <p:pic>
        <p:nvPicPr>
          <p:cNvPr id="22" name="Picture 21">
            <a:extLst>
              <a:ext uri="{FF2B5EF4-FFF2-40B4-BE49-F238E27FC236}">
                <a16:creationId xmlns:a16="http://schemas.microsoft.com/office/drawing/2014/main" id="{F3BD9A69-C00E-41AA-8BC2-35C534987840}"/>
              </a:ext>
            </a:extLst>
          </p:cNvPr>
          <p:cNvPicPr>
            <a:picLocks noChangeAspect="1"/>
          </p:cNvPicPr>
          <p:nvPr/>
        </p:nvPicPr>
        <p:blipFill rotWithShape="1">
          <a:blip r:embed="rId3"/>
          <a:srcRect l="37020" r="17860" b="-1"/>
          <a:stretch/>
        </p:blipFill>
        <p:spPr>
          <a:xfrm>
            <a:off x="20" y="10"/>
            <a:ext cx="4635571" cy="6857990"/>
          </a:xfrm>
          <a:prstGeom prst="rect">
            <a:avLst/>
          </a:prstGeom>
          <a:effectLst/>
        </p:spPr>
      </p:pic>
      <p:pic>
        <p:nvPicPr>
          <p:cNvPr id="20" name="Picture 19" descr="A close up of a sign&#10;&#10;Description automatically generated">
            <a:extLst>
              <a:ext uri="{FF2B5EF4-FFF2-40B4-BE49-F238E27FC236}">
                <a16:creationId xmlns:a16="http://schemas.microsoft.com/office/drawing/2014/main" id="{A6DB2927-D9B8-4666-A9C7-B47AF9F021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61583" y="6149318"/>
            <a:ext cx="2394181" cy="592560"/>
          </a:xfrm>
          <a:prstGeom prst="rect">
            <a:avLst/>
          </a:prstGeom>
        </p:spPr>
      </p:pic>
      <p:pic>
        <p:nvPicPr>
          <p:cNvPr id="4" name="Picture 3" descr="A group of palm trees on a sunny day&#10;&#10;Description automatically generated">
            <a:extLst>
              <a:ext uri="{FF2B5EF4-FFF2-40B4-BE49-F238E27FC236}">
                <a16:creationId xmlns:a16="http://schemas.microsoft.com/office/drawing/2014/main" id="{240F7D91-C0CA-4C8D-B0C2-8878BEB5961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902" y="0"/>
            <a:ext cx="5143493" cy="6857990"/>
          </a:xfrm>
          <a:prstGeom prst="rect">
            <a:avLst/>
          </a:prstGeom>
        </p:spPr>
      </p:pic>
      <p:pic>
        <p:nvPicPr>
          <p:cNvPr id="6" name="Picture 5" descr="The roof of a house&#10;&#10;Description automatically generated">
            <a:extLst>
              <a:ext uri="{FF2B5EF4-FFF2-40B4-BE49-F238E27FC236}">
                <a16:creationId xmlns:a16="http://schemas.microsoft.com/office/drawing/2014/main" id="{C4F1B3BA-4393-4FA4-9F55-62C24FF73B4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4203" r="27969"/>
          <a:stretch/>
        </p:blipFill>
        <p:spPr>
          <a:xfrm>
            <a:off x="-618157" y="-10"/>
            <a:ext cx="5287776" cy="6858000"/>
          </a:xfrm>
          <a:prstGeom prst="rect">
            <a:avLst/>
          </a:prstGeom>
        </p:spPr>
      </p:pic>
      <p:sp>
        <p:nvSpPr>
          <p:cNvPr id="10" name="Content Placeholder 2">
            <a:extLst>
              <a:ext uri="{FF2B5EF4-FFF2-40B4-BE49-F238E27FC236}">
                <a16:creationId xmlns:a16="http://schemas.microsoft.com/office/drawing/2014/main" id="{85C615E9-E2B2-4CB3-8AA1-2D27FC0C3587}"/>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mn-cs"/>
            </a:endParaRPr>
          </a:p>
        </p:txBody>
      </p:sp>
      <p:graphicFrame>
        <p:nvGraphicFramePr>
          <p:cNvPr id="11" name="Diagram 10">
            <a:extLst>
              <a:ext uri="{FF2B5EF4-FFF2-40B4-BE49-F238E27FC236}">
                <a16:creationId xmlns:a16="http://schemas.microsoft.com/office/drawing/2014/main" id="{7C20ABCE-5DE4-4B2D-86E9-F488CFBBFB05}"/>
              </a:ext>
            </a:extLst>
          </p:cNvPr>
          <p:cNvGraphicFramePr/>
          <p:nvPr/>
        </p:nvGraphicFramePr>
        <p:xfrm>
          <a:off x="4745846" y="1555821"/>
          <a:ext cx="7446154" cy="515279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674474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EE2DC-7AAA-4701-92E3-42225B100767}"/>
              </a:ext>
            </a:extLst>
          </p:cNvPr>
          <p:cNvSpPr>
            <a:spLocks noGrp="1"/>
          </p:cNvSpPr>
          <p:nvPr>
            <p:ph type="title"/>
          </p:nvPr>
        </p:nvSpPr>
        <p:spPr>
          <a:xfrm>
            <a:off x="4942078" y="404563"/>
            <a:ext cx="7741947" cy="1286160"/>
          </a:xfrm>
          <a:prstGeom prst="ellipse">
            <a:avLst/>
          </a:prstGeom>
        </p:spPr>
        <p:txBody>
          <a:bodyPr vert="horz" lIns="91440" tIns="45720" rIns="91440" bIns="45720" rtlCol="0" anchor="b">
            <a:noAutofit/>
          </a:bodyPr>
          <a:lstStyle/>
          <a:p>
            <a:r>
              <a:rPr lang="en-US" sz="3600" dirty="0">
                <a:solidFill>
                  <a:srgbClr val="C00000"/>
                </a:solidFill>
              </a:rPr>
              <a:t>The Balanced Approach</a:t>
            </a:r>
          </a:p>
        </p:txBody>
      </p:sp>
      <p:pic>
        <p:nvPicPr>
          <p:cNvPr id="22" name="Picture 21">
            <a:extLst>
              <a:ext uri="{FF2B5EF4-FFF2-40B4-BE49-F238E27FC236}">
                <a16:creationId xmlns:a16="http://schemas.microsoft.com/office/drawing/2014/main" id="{F3BD9A69-C00E-41AA-8BC2-35C534987840}"/>
              </a:ext>
            </a:extLst>
          </p:cNvPr>
          <p:cNvPicPr>
            <a:picLocks noChangeAspect="1"/>
          </p:cNvPicPr>
          <p:nvPr/>
        </p:nvPicPr>
        <p:blipFill rotWithShape="1">
          <a:blip r:embed="rId3"/>
          <a:srcRect l="37020" r="17860" b="-1"/>
          <a:stretch/>
        </p:blipFill>
        <p:spPr>
          <a:xfrm>
            <a:off x="20" y="10"/>
            <a:ext cx="4635571" cy="6857990"/>
          </a:xfrm>
          <a:prstGeom prst="rect">
            <a:avLst/>
          </a:prstGeom>
          <a:effectLst/>
        </p:spPr>
      </p:pic>
      <p:pic>
        <p:nvPicPr>
          <p:cNvPr id="20" name="Picture 19" descr="A close up of a sign&#10;&#10;Description automatically generated">
            <a:extLst>
              <a:ext uri="{FF2B5EF4-FFF2-40B4-BE49-F238E27FC236}">
                <a16:creationId xmlns:a16="http://schemas.microsoft.com/office/drawing/2014/main" id="{A6DB2927-D9B8-4666-A9C7-B47AF9F021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61583" y="6149318"/>
            <a:ext cx="2394181" cy="592560"/>
          </a:xfrm>
          <a:prstGeom prst="rect">
            <a:avLst/>
          </a:prstGeom>
        </p:spPr>
      </p:pic>
      <p:pic>
        <p:nvPicPr>
          <p:cNvPr id="4" name="Picture 3" descr="A group of palm trees on a sunny day&#10;&#10;Description automatically generated">
            <a:extLst>
              <a:ext uri="{FF2B5EF4-FFF2-40B4-BE49-F238E27FC236}">
                <a16:creationId xmlns:a16="http://schemas.microsoft.com/office/drawing/2014/main" id="{240F7D91-C0CA-4C8D-B0C2-8878BEB5961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902" y="0"/>
            <a:ext cx="5143493" cy="6857990"/>
          </a:xfrm>
          <a:prstGeom prst="rect">
            <a:avLst/>
          </a:prstGeom>
        </p:spPr>
      </p:pic>
      <p:pic>
        <p:nvPicPr>
          <p:cNvPr id="6" name="Picture 5" descr="The roof of a house&#10;&#10;Description automatically generated">
            <a:extLst>
              <a:ext uri="{FF2B5EF4-FFF2-40B4-BE49-F238E27FC236}">
                <a16:creationId xmlns:a16="http://schemas.microsoft.com/office/drawing/2014/main" id="{C4F1B3BA-4393-4FA4-9F55-62C24FF73B4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4203" r="27969"/>
          <a:stretch/>
        </p:blipFill>
        <p:spPr>
          <a:xfrm>
            <a:off x="-618157" y="-10"/>
            <a:ext cx="5287776" cy="6858000"/>
          </a:xfrm>
          <a:prstGeom prst="rect">
            <a:avLst/>
          </a:prstGeom>
        </p:spPr>
      </p:pic>
      <p:sp>
        <p:nvSpPr>
          <p:cNvPr id="10" name="Content Placeholder 2">
            <a:extLst>
              <a:ext uri="{FF2B5EF4-FFF2-40B4-BE49-F238E27FC236}">
                <a16:creationId xmlns:a16="http://schemas.microsoft.com/office/drawing/2014/main" id="{85C615E9-E2B2-4CB3-8AA1-2D27FC0C3587}"/>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mn-cs"/>
            </a:endParaRPr>
          </a:p>
        </p:txBody>
      </p:sp>
      <p:graphicFrame>
        <p:nvGraphicFramePr>
          <p:cNvPr id="11" name="Diagram 10">
            <a:extLst>
              <a:ext uri="{FF2B5EF4-FFF2-40B4-BE49-F238E27FC236}">
                <a16:creationId xmlns:a16="http://schemas.microsoft.com/office/drawing/2014/main" id="{7C20ABCE-5DE4-4B2D-86E9-F488CFBBFB05}"/>
              </a:ext>
            </a:extLst>
          </p:cNvPr>
          <p:cNvGraphicFramePr/>
          <p:nvPr/>
        </p:nvGraphicFramePr>
        <p:xfrm>
          <a:off x="4745846" y="1555821"/>
          <a:ext cx="7446154" cy="515279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59407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picture containing grass, sky, outdoor, field&#10;&#10;Description automatically generated">
            <a:extLst>
              <a:ext uri="{FF2B5EF4-FFF2-40B4-BE49-F238E27FC236}">
                <a16:creationId xmlns:a16="http://schemas.microsoft.com/office/drawing/2014/main" id="{4C72E68D-A58D-4DAF-A642-0EB0AA618A6D}"/>
              </a:ext>
            </a:extLst>
          </p:cNvPr>
          <p:cNvPicPr>
            <a:picLocks noChangeAspect="1"/>
          </p:cNvPicPr>
          <p:nvPr/>
        </p:nvPicPr>
        <p:blipFill rotWithShape="1">
          <a:blip r:embed="rId2">
            <a:extLst>
              <a:ext uri="{28A0092B-C50C-407E-A947-70E740481C1C}">
                <a14:useLocalDpi xmlns:a14="http://schemas.microsoft.com/office/drawing/2010/main" val="0"/>
              </a:ext>
            </a:extLst>
          </a:blip>
          <a:srcRect l="3631" t="33962" r="18350"/>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4" name="Slide Number Placeholder 3">
            <a:extLst>
              <a:ext uri="{FF2B5EF4-FFF2-40B4-BE49-F238E27FC236}">
                <a16:creationId xmlns:a16="http://schemas.microsoft.com/office/drawing/2014/main" id="{D85A6E39-79D6-4992-9E1E-A56084E74A4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5611C1A7-A637-7946-9E95-230674172489}" type="slidenum">
              <a:rPr kumimoji="0" lang="en-US" sz="1200" b="0" i="0" u="none" strike="noStrike" kern="1200" cap="none" spc="0" normalizeH="0" baseline="0" noProof="0">
                <a:ln>
                  <a:noFill/>
                </a:ln>
                <a:solidFill>
                  <a:srgbClr val="FFFFFF"/>
                </a:solidFill>
                <a:effectLst/>
                <a:uLnTx/>
                <a:uFillTx/>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20</a:t>
            </a:fld>
            <a:endParaRPr kumimoji="0" lang="en-US" sz="1200" b="0" i="0" u="none" strike="noStrike" kern="1200" cap="none" spc="0" normalizeH="0" baseline="0" noProof="0" dirty="0">
              <a:ln>
                <a:noFill/>
              </a:ln>
              <a:solidFill>
                <a:srgbClr val="FFFFFF"/>
              </a:solidFill>
              <a:effectLst/>
              <a:uLnTx/>
              <a:uFillTx/>
              <a:ea typeface="+mn-ea"/>
              <a:cs typeface="+mn-cs"/>
            </a:endParaRPr>
          </a:p>
        </p:txBody>
      </p:sp>
      <p:sp>
        <p:nvSpPr>
          <p:cNvPr id="7" name="TextBox 6">
            <a:extLst>
              <a:ext uri="{FF2B5EF4-FFF2-40B4-BE49-F238E27FC236}">
                <a16:creationId xmlns:a16="http://schemas.microsoft.com/office/drawing/2014/main" id="{C69F93FA-0E5B-4006-828C-E2B56100C16B}"/>
              </a:ext>
            </a:extLst>
          </p:cNvPr>
          <p:cNvSpPr txBox="1"/>
          <p:nvPr/>
        </p:nvSpPr>
        <p:spPr>
          <a:xfrm>
            <a:off x="-56321" y="5787859"/>
            <a:ext cx="363772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Emily J. Cole, PhD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ecole@farmland.org</a:t>
            </a:r>
          </a:p>
        </p:txBody>
      </p:sp>
      <p:pic>
        <p:nvPicPr>
          <p:cNvPr id="10" name="Picture 9" descr="A picture containing drawing&#10;&#10;Description automatically generated">
            <a:extLst>
              <a:ext uri="{FF2B5EF4-FFF2-40B4-BE49-F238E27FC236}">
                <a16:creationId xmlns:a16="http://schemas.microsoft.com/office/drawing/2014/main" id="{A329D044-F5CE-4351-8514-BE0123D7C7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6090" y="5566698"/>
            <a:ext cx="4208379" cy="1036234"/>
          </a:xfrm>
          <a:prstGeom prst="rect">
            <a:avLst/>
          </a:prstGeom>
        </p:spPr>
      </p:pic>
      <p:sp>
        <p:nvSpPr>
          <p:cNvPr id="12" name="Content Placeholder 11">
            <a:extLst>
              <a:ext uri="{FF2B5EF4-FFF2-40B4-BE49-F238E27FC236}">
                <a16:creationId xmlns:a16="http://schemas.microsoft.com/office/drawing/2014/main" id="{3FAB9A03-505B-451E-8AD8-CB2573A29981}"/>
              </a:ext>
            </a:extLst>
          </p:cNvPr>
          <p:cNvSpPr>
            <a:spLocks noGrp="1"/>
          </p:cNvSpPr>
          <p:nvPr>
            <p:ph idx="1"/>
          </p:nvPr>
        </p:nvSpPr>
        <p:spPr/>
        <p:txBody>
          <a:bodyPr>
            <a:normAutofit/>
          </a:bodyPr>
          <a:lstStyle/>
          <a:p>
            <a:pPr marL="0" indent="0" algn="ctr">
              <a:buNone/>
            </a:pPr>
            <a:r>
              <a:rPr lang="en-US" sz="7200" b="1" dirty="0">
                <a:solidFill>
                  <a:schemeClr val="bg1"/>
                </a:solidFill>
              </a:rPr>
              <a:t>Thank you!</a:t>
            </a:r>
          </a:p>
        </p:txBody>
      </p:sp>
    </p:spTree>
    <p:extLst>
      <p:ext uri="{BB962C8B-B14F-4D97-AF65-F5344CB8AC3E}">
        <p14:creationId xmlns:p14="http://schemas.microsoft.com/office/powerpoint/2010/main" val="2892008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3B0C7-7BD8-4F0F-BC08-E6206CB5E624}"/>
              </a:ext>
            </a:extLst>
          </p:cNvPr>
          <p:cNvSpPr>
            <a:spLocks noGrp="1"/>
          </p:cNvSpPr>
          <p:nvPr>
            <p:ph type="title"/>
          </p:nvPr>
        </p:nvSpPr>
        <p:spPr>
          <a:solidFill>
            <a:schemeClr val="accent1"/>
          </a:solidFill>
        </p:spPr>
        <p:txBody>
          <a:bodyPr/>
          <a:lstStyle/>
          <a:p>
            <a:pPr algn="ctr"/>
            <a:r>
              <a:rPr lang="en-US" dirty="0">
                <a:solidFill>
                  <a:schemeClr val="bg1"/>
                </a:solidFill>
              </a:rPr>
              <a:t>Smart Solar Siting </a:t>
            </a:r>
            <a:br>
              <a:rPr lang="en-US" dirty="0">
                <a:solidFill>
                  <a:schemeClr val="bg1"/>
                </a:solidFill>
              </a:rPr>
            </a:br>
            <a:r>
              <a:rPr lang="en-US" sz="2800" dirty="0">
                <a:solidFill>
                  <a:schemeClr val="bg1"/>
                </a:solidFill>
              </a:rPr>
              <a:t>It’s a process</a:t>
            </a:r>
          </a:p>
        </p:txBody>
      </p:sp>
      <p:sp>
        <p:nvSpPr>
          <p:cNvPr id="3" name="Content Placeholder 2">
            <a:extLst>
              <a:ext uri="{FF2B5EF4-FFF2-40B4-BE49-F238E27FC236}">
                <a16:creationId xmlns:a16="http://schemas.microsoft.com/office/drawing/2014/main" id="{B304B7D2-5CAB-4914-BF91-686B5BDFC038}"/>
              </a:ext>
            </a:extLst>
          </p:cNvPr>
          <p:cNvSpPr>
            <a:spLocks noGrp="1"/>
          </p:cNvSpPr>
          <p:nvPr>
            <p:ph sz="half" idx="1"/>
          </p:nvPr>
        </p:nvSpPr>
        <p:spPr>
          <a:xfrm>
            <a:off x="838200" y="1825625"/>
            <a:ext cx="10515600" cy="4351338"/>
          </a:xfrm>
        </p:spPr>
        <p:txBody>
          <a:bodyPr>
            <a:normAutofit/>
          </a:bodyPr>
          <a:lstStyle/>
          <a:p>
            <a:pPr marL="0" indent="0">
              <a:lnSpc>
                <a:spcPct val="120000"/>
              </a:lnSpc>
              <a:spcBef>
                <a:spcPts val="0"/>
              </a:spcBef>
              <a:buNone/>
            </a:pPr>
            <a:r>
              <a:rPr lang="en-US" sz="2000" b="1" i="0" u="none" strike="noStrike" baseline="0" dirty="0"/>
              <a:t>Smart solar siting </a:t>
            </a:r>
            <a:r>
              <a:rPr lang="en-US" sz="2000" b="0" i="0" u="none" strike="noStrike" baseline="0" dirty="0"/>
              <a:t>removes unnecessary barriers to solar projects that are in the public interest while providing oversight for projects that will have community or natural resource impacts. </a:t>
            </a:r>
          </a:p>
          <a:p>
            <a:pPr marL="0" indent="0">
              <a:lnSpc>
                <a:spcPct val="120000"/>
              </a:lnSpc>
              <a:spcBef>
                <a:spcPts val="0"/>
              </a:spcBef>
              <a:buNone/>
            </a:pPr>
            <a:endParaRPr lang="en-US" sz="2000" dirty="0"/>
          </a:p>
          <a:p>
            <a:pPr marL="0" indent="0">
              <a:lnSpc>
                <a:spcPct val="120000"/>
              </a:lnSpc>
              <a:spcBef>
                <a:spcPts val="0"/>
              </a:spcBef>
              <a:buNone/>
            </a:pPr>
            <a:r>
              <a:rPr lang="en-US" sz="2000" b="0" i="0" u="none" strike="noStrike" baseline="0" dirty="0"/>
              <a:t>It is built upon data driven analyses that consider the inherent trade-offs associated with ground mounted solar and the differing values of stakeholders in order to reduce conflict and achieve greater public support of renewable energy siting.</a:t>
            </a:r>
          </a:p>
          <a:p>
            <a:pPr marL="0" indent="0">
              <a:lnSpc>
                <a:spcPct val="120000"/>
              </a:lnSpc>
              <a:spcBef>
                <a:spcPts val="0"/>
              </a:spcBef>
              <a:buNone/>
            </a:pPr>
            <a:endParaRPr lang="en-US" sz="2000" b="0" i="0" u="none" strike="noStrike" baseline="0" dirty="0"/>
          </a:p>
          <a:p>
            <a:pPr marL="0" indent="0">
              <a:lnSpc>
                <a:spcPct val="120000"/>
              </a:lnSpc>
              <a:spcBef>
                <a:spcPts val="0"/>
              </a:spcBef>
              <a:buNone/>
            </a:pPr>
            <a:r>
              <a:rPr lang="en-US" sz="2000" dirty="0"/>
              <a:t>There is no single solution to the solar siting challenge. Smart solar siting requires a range of policy approaches at the legislative, regulatory, and community level. 		</a:t>
            </a:r>
          </a:p>
          <a:p>
            <a:pPr marL="0" indent="0">
              <a:lnSpc>
                <a:spcPct val="120000"/>
              </a:lnSpc>
              <a:spcBef>
                <a:spcPts val="0"/>
              </a:spcBef>
              <a:buNone/>
            </a:pPr>
            <a:endParaRPr lang="en-US" sz="2000" b="1" dirty="0"/>
          </a:p>
          <a:p>
            <a:pPr marL="0" indent="0">
              <a:lnSpc>
                <a:spcPct val="120000"/>
              </a:lnSpc>
              <a:spcBef>
                <a:spcPts val="0"/>
              </a:spcBef>
              <a:buNone/>
            </a:pPr>
            <a:endParaRPr lang="en-US" sz="2000" dirty="0"/>
          </a:p>
        </p:txBody>
      </p:sp>
    </p:spTree>
    <p:extLst>
      <p:ext uri="{BB962C8B-B14F-4D97-AF65-F5344CB8AC3E}">
        <p14:creationId xmlns:p14="http://schemas.microsoft.com/office/powerpoint/2010/main" val="4008114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cxnSp>
        <p:nvCxnSpPr>
          <p:cNvPr id="17" name="Straight Arrow Connector 16">
            <a:extLst>
              <a:ext uri="{FF2B5EF4-FFF2-40B4-BE49-F238E27FC236}">
                <a16:creationId xmlns:a16="http://schemas.microsoft.com/office/drawing/2014/main" id="{CA700C83-7666-46C6-98F6-FBC9ABE3D786}"/>
              </a:ext>
            </a:extLst>
          </p:cNvPr>
          <p:cNvCxnSpPr>
            <a:cxnSpLocks/>
          </p:cNvCxnSpPr>
          <p:nvPr/>
        </p:nvCxnSpPr>
        <p:spPr>
          <a:xfrm>
            <a:off x="533882" y="3635056"/>
            <a:ext cx="11226858" cy="2396093"/>
          </a:xfrm>
          <a:prstGeom prst="straightConnector1">
            <a:avLst/>
          </a:prstGeom>
          <a:ln w="190500">
            <a:gradFill>
              <a:gsLst>
                <a:gs pos="70000">
                  <a:srgbClr val="FF0000"/>
                </a:gs>
                <a:gs pos="47000">
                  <a:srgbClr val="FFFF00"/>
                </a:gs>
                <a:gs pos="32000">
                  <a:srgbClr val="00B050"/>
                </a:gs>
                <a:gs pos="16000">
                  <a:srgbClr val="0070C0"/>
                </a:gs>
              </a:gsLst>
              <a:lin ang="5400000" scaled="1"/>
            </a:gradFill>
            <a:tailEnd type="triangle"/>
          </a:ln>
        </p:spPr>
        <p:style>
          <a:lnRef idx="1">
            <a:schemeClr val="accent1"/>
          </a:lnRef>
          <a:fillRef idx="0">
            <a:schemeClr val="accent1"/>
          </a:fillRef>
          <a:effectRef idx="0">
            <a:schemeClr val="accent1"/>
          </a:effectRef>
          <a:fontRef idx="minor">
            <a:schemeClr val="tx1"/>
          </a:fontRef>
        </p:style>
      </p:cxnSp>
      <p:sp>
        <p:nvSpPr>
          <p:cNvPr id="21" name="Teardrop 20">
            <a:extLst>
              <a:ext uri="{FF2B5EF4-FFF2-40B4-BE49-F238E27FC236}">
                <a16:creationId xmlns:a16="http://schemas.microsoft.com/office/drawing/2014/main" id="{22F527B6-F76C-414C-A4E1-D8608622DD0F}"/>
              </a:ext>
            </a:extLst>
          </p:cNvPr>
          <p:cNvSpPr/>
          <p:nvPr/>
        </p:nvSpPr>
        <p:spPr>
          <a:xfrm rot="20603598">
            <a:off x="3651965" y="2650913"/>
            <a:ext cx="4382064" cy="4158059"/>
          </a:xfrm>
          <a:prstGeom prst="teardrop">
            <a:avLst>
              <a:gd name="adj" fmla="val 69634"/>
            </a:avLst>
          </a:prstGeom>
          <a:solidFill>
            <a:schemeClr val="accent1">
              <a:lumMod val="40000"/>
              <a:lumOff val="60000"/>
              <a:alpha val="43137"/>
            </a:schemeClr>
          </a:solidFill>
          <a:ln w="34925">
            <a:noFill/>
          </a:ln>
          <a:effectLst/>
          <a:scene3d>
            <a:camera prst="orthographicFront">
              <a:rot lat="0" lon="0" rev="0"/>
            </a:camera>
            <a:lightRig rig="chilly" dir="t">
              <a:rot lat="0" lon="0" rev="18480000"/>
            </a:lightRig>
          </a:scene3d>
          <a:sp3d extrusionH="63500" contourW="6350" prstMaterial="clear">
            <a:bevelT w="133350" h="171450"/>
            <a:bevelB h="571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TextBox 14">
            <a:extLst>
              <a:ext uri="{FF2B5EF4-FFF2-40B4-BE49-F238E27FC236}">
                <a16:creationId xmlns:a16="http://schemas.microsoft.com/office/drawing/2014/main" id="{204143AB-EE4B-4F91-8350-8D4CC93F5DAE}"/>
              </a:ext>
            </a:extLst>
          </p:cNvPr>
          <p:cNvSpPr txBox="1"/>
          <p:nvPr/>
        </p:nvSpPr>
        <p:spPr>
          <a:xfrm rot="738986">
            <a:off x="8518763" y="5168977"/>
            <a:ext cx="3200336" cy="474338"/>
          </a:xfrm>
          <a:prstGeom prst="rect">
            <a:avLst/>
          </a:prstGeom>
          <a:noFill/>
          <a:ln w="28575">
            <a:noFill/>
          </a:ln>
        </p:spPr>
        <p:txBody>
          <a:bodyPr wrap="square" rtlCol="0">
            <a:spAutoFit/>
          </a:bodyPr>
          <a:lstStyle/>
          <a:p>
            <a:pPr marL="0" marR="0" lvl="0" indent="0" algn="ctr" defTabSz="914400" rtl="0" eaLnBrk="1" fontAlgn="auto" latinLnBrk="0" hangingPunct="1">
              <a:spcBef>
                <a:spcPts val="0"/>
              </a:spcBef>
              <a:spcAft>
                <a:spcPts val="6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Farmland loss</a:t>
            </a:r>
          </a:p>
        </p:txBody>
      </p:sp>
      <p:sp>
        <p:nvSpPr>
          <p:cNvPr id="19" name="Oval 18">
            <a:extLst>
              <a:ext uri="{FF2B5EF4-FFF2-40B4-BE49-F238E27FC236}">
                <a16:creationId xmlns:a16="http://schemas.microsoft.com/office/drawing/2014/main" id="{C06E72F6-C61B-462C-A279-8B38F9ACC154}"/>
              </a:ext>
            </a:extLst>
          </p:cNvPr>
          <p:cNvSpPr/>
          <p:nvPr/>
        </p:nvSpPr>
        <p:spPr>
          <a:xfrm rot="721393">
            <a:off x="3252354" y="2733490"/>
            <a:ext cx="5266561" cy="4111526"/>
          </a:xfrm>
          <a:prstGeom prst="ellipse">
            <a:avLst/>
          </a:prstGeom>
          <a:scene3d>
            <a:camera prst="perspectiveAbove"/>
            <a:lightRig rig="threePt" dir="t"/>
          </a:scene3d>
        </p:spPr>
        <p:txBody>
          <a:bodyPr wrap="square">
            <a:spAutoFit/>
            <a:scene3d>
              <a:camera prst="isometricOffAxis1Right"/>
              <a:lightRig rig="threePt" dir="t"/>
            </a:scene3d>
            <a:sp3d extrusionH="57150">
              <a:bevelT w="38100" h="38100" prst="convex"/>
            </a:sp3d>
          </a:bodyPr>
          <a:lstStyle/>
          <a:p>
            <a:pPr marL="0" marR="0" lvl="0" indent="0" algn="ctr" defTabSz="914400" rtl="0" eaLnBrk="1" fontAlgn="auto" latinLnBrk="0" hangingPunct="1">
              <a:spcBef>
                <a:spcPts val="0"/>
              </a:spcBef>
              <a:spcAft>
                <a:spcPts val="600"/>
              </a:spcAft>
              <a:buClrTx/>
              <a:buSzTx/>
              <a:buFontTx/>
              <a:buNone/>
              <a:tabLst/>
              <a:defRPr/>
            </a:pPr>
            <a:r>
              <a:rPr kumimoji="0" lang="en-US"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mn-cs"/>
              </a:rPr>
              <a:t>Support solar growth &amp; protect natural and working lands with</a:t>
            </a:r>
          </a:p>
          <a:p>
            <a:pPr marL="0" marR="0" lvl="0" indent="0" algn="ctr" defTabSz="914400" rtl="0" eaLnBrk="1" fontAlgn="auto" latinLnBrk="0" hangingPunct="1">
              <a:spcBef>
                <a:spcPts val="0"/>
              </a:spcBef>
              <a:spcAft>
                <a:spcPts val="600"/>
              </a:spcAft>
              <a:buClrTx/>
              <a:buSzTx/>
              <a:buFontTx/>
              <a:buNone/>
              <a:tabLst/>
              <a:defRPr/>
            </a:pPr>
            <a:endParaRPr kumimoji="0" lang="en-US" sz="1800" b="1" i="0" u="none" strike="noStrike" kern="1200" cap="none" spc="0" normalizeH="0" baseline="0" noProof="0" dirty="0">
              <a:ln w="3175">
                <a:solidFill>
                  <a:srgbClr val="70AD47">
                    <a:lumMod val="50000"/>
                  </a:srgbClr>
                </a:solidFill>
              </a:ln>
              <a:solidFill>
                <a:srgbClr val="00B050"/>
              </a:solidFill>
              <a:effectLst>
                <a:glow rad="139700">
                  <a:srgbClr val="FFC000">
                    <a:satMod val="175000"/>
                    <a:alpha val="40000"/>
                  </a:srgbClr>
                </a:glow>
                <a:innerShdw blurRad="63500" dist="50800" dir="2700000">
                  <a:prstClr val="black">
                    <a:alpha val="50000"/>
                  </a:prstClr>
                </a:innerShdw>
              </a:effectLst>
              <a:uLnTx/>
              <a:uFillTx/>
              <a:latin typeface="Arial" panose="020B0604020202020204" pitchFamily="34" charset="0"/>
              <a:ea typeface="+mn-ea"/>
              <a:cs typeface="+mn-cs"/>
            </a:endParaRPr>
          </a:p>
          <a:p>
            <a:pPr marL="0" marR="0" lvl="0" indent="0" algn="ctr" defTabSz="914400" rtl="0" eaLnBrk="1" fontAlgn="auto" latinLnBrk="0" hangingPunct="1">
              <a:spcBef>
                <a:spcPts val="0"/>
              </a:spcBef>
              <a:spcAft>
                <a:spcPts val="600"/>
              </a:spcAft>
              <a:buClrTx/>
              <a:buSzTx/>
              <a:buFontTx/>
              <a:buNone/>
              <a:tabLst/>
              <a:defRPr/>
            </a:pPr>
            <a:r>
              <a:rPr kumimoji="0" lang="en-US" sz="3600" b="1" i="0" u="none" strike="noStrike" kern="1200" cap="none" spc="0" normalizeH="0" baseline="0" noProof="0" dirty="0">
                <a:ln w="3175">
                  <a:solidFill>
                    <a:srgbClr val="70AD47">
                      <a:lumMod val="50000"/>
                    </a:srgbClr>
                  </a:solidFill>
                </a:ln>
                <a:solidFill>
                  <a:srgbClr val="00B050"/>
                </a:solidFill>
                <a:effectLst>
                  <a:glow rad="139700">
                    <a:srgbClr val="FFC000">
                      <a:satMod val="175000"/>
                      <a:alpha val="40000"/>
                    </a:srgbClr>
                  </a:glow>
                  <a:innerShdw blurRad="63500" dist="50800" dir="2700000">
                    <a:prstClr val="black">
                      <a:alpha val="50000"/>
                    </a:prstClr>
                  </a:innerShdw>
                </a:effectLst>
                <a:uLnTx/>
                <a:uFillTx/>
                <a:latin typeface="Arial" panose="020B0604020202020204" pitchFamily="34" charset="0"/>
                <a:ea typeface="+mn-ea"/>
                <a:cs typeface="+mn-cs"/>
              </a:rPr>
              <a:t>SMART SOLAR SITING</a:t>
            </a:r>
          </a:p>
        </p:txBody>
      </p:sp>
      <p:sp>
        <p:nvSpPr>
          <p:cNvPr id="20" name="Content Placeholder 2">
            <a:extLst>
              <a:ext uri="{FF2B5EF4-FFF2-40B4-BE49-F238E27FC236}">
                <a16:creationId xmlns:a16="http://schemas.microsoft.com/office/drawing/2014/main" id="{8431AB3E-D846-4177-B6D3-EA3D90B4B761}"/>
              </a:ext>
            </a:extLst>
          </p:cNvPr>
          <p:cNvSpPr txBox="1">
            <a:spLocks/>
          </p:cNvSpPr>
          <p:nvPr/>
        </p:nvSpPr>
        <p:spPr>
          <a:xfrm rot="735341">
            <a:off x="566876" y="3941176"/>
            <a:ext cx="1826920" cy="10461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ova"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ova" panose="020B05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ova"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0% solar</a:t>
            </a:r>
          </a:p>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100% ag</a:t>
            </a:r>
          </a:p>
        </p:txBody>
      </p:sp>
      <p:sp>
        <p:nvSpPr>
          <p:cNvPr id="4" name="Content Placeholder 2">
            <a:extLst>
              <a:ext uri="{FF2B5EF4-FFF2-40B4-BE49-F238E27FC236}">
                <a16:creationId xmlns:a16="http://schemas.microsoft.com/office/drawing/2014/main" id="{E0B9E86D-8DAB-41CA-B83E-C2943EE1E68A}"/>
              </a:ext>
            </a:extLst>
          </p:cNvPr>
          <p:cNvSpPr txBox="1">
            <a:spLocks/>
          </p:cNvSpPr>
          <p:nvPr/>
        </p:nvSpPr>
        <p:spPr>
          <a:xfrm rot="718981">
            <a:off x="8938235" y="5749434"/>
            <a:ext cx="2241442" cy="10461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100% solar</a:t>
            </a:r>
          </a:p>
          <a:p>
            <a:pPr marL="0" marR="0" lvl="0" indent="0" algn="ctr" defTabSz="914400" rtl="0" eaLnBrk="1" fontAlgn="auto" latinLnBrk="0" hangingPunct="1">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0% ag</a:t>
            </a:r>
          </a:p>
        </p:txBody>
      </p:sp>
      <p:sp>
        <p:nvSpPr>
          <p:cNvPr id="14" name="TextBox 13">
            <a:extLst>
              <a:ext uri="{FF2B5EF4-FFF2-40B4-BE49-F238E27FC236}">
                <a16:creationId xmlns:a16="http://schemas.microsoft.com/office/drawing/2014/main" id="{C1D28D3A-6D3C-4EDB-B459-CC6B45358756}"/>
              </a:ext>
            </a:extLst>
          </p:cNvPr>
          <p:cNvSpPr txBox="1"/>
          <p:nvPr/>
        </p:nvSpPr>
        <p:spPr>
          <a:xfrm rot="724154">
            <a:off x="558407" y="3363330"/>
            <a:ext cx="2148008" cy="461665"/>
          </a:xfrm>
          <a:prstGeom prst="rect">
            <a:avLst/>
          </a:prstGeom>
          <a:noFill/>
          <a:ln w="28575">
            <a:noFill/>
          </a:ln>
        </p:spPr>
        <p:txBody>
          <a:bodyPr wrap="square" rtlCol="0">
            <a:spAutoFit/>
          </a:bodyPr>
          <a:lstStyle/>
          <a:p>
            <a:pPr marL="0" marR="0" lvl="0" indent="0" algn="ctr" defTabSz="914400" rtl="0" eaLnBrk="1" fontAlgn="auto" latinLnBrk="0" hangingPunct="1">
              <a:spcBef>
                <a:spcPts val="0"/>
              </a:spcBef>
              <a:spcAft>
                <a:spcPts val="6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Status quo *</a:t>
            </a:r>
          </a:p>
        </p:txBody>
      </p:sp>
      <p:sp>
        <p:nvSpPr>
          <p:cNvPr id="12" name="Google Shape;283;p10">
            <a:extLst>
              <a:ext uri="{FF2B5EF4-FFF2-40B4-BE49-F238E27FC236}">
                <a16:creationId xmlns:a16="http://schemas.microsoft.com/office/drawing/2014/main" id="{C0559B04-D945-4314-8BFB-EC86E0443DA8}"/>
              </a:ext>
            </a:extLst>
          </p:cNvPr>
          <p:cNvSpPr txBox="1">
            <a:spLocks noGrp="1"/>
          </p:cNvSpPr>
          <p:nvPr>
            <p:ph type="title"/>
          </p:nvPr>
        </p:nvSpPr>
        <p:spPr>
          <a:xfrm>
            <a:off x="838200" y="103370"/>
            <a:ext cx="10515600" cy="1057639"/>
          </a:xfrm>
          <a:prstGeom prst="rect">
            <a:avLst/>
          </a:prstGeom>
          <a:solidFill>
            <a:schemeClr val="accen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C00000"/>
              </a:buClr>
              <a:buSzPts val="4400"/>
              <a:buFont typeface="Century Schoolbook"/>
              <a:buNone/>
            </a:pPr>
            <a:r>
              <a:rPr lang="en-US" dirty="0">
                <a:solidFill>
                  <a:schemeClr val="bg1"/>
                </a:solidFill>
              </a:rPr>
              <a:t>Smart Solar Siting for New England</a:t>
            </a:r>
            <a:endParaRPr dirty="0">
              <a:solidFill>
                <a:schemeClr val="bg1"/>
              </a:solidFill>
            </a:endParaRPr>
          </a:p>
        </p:txBody>
      </p:sp>
      <p:sp>
        <p:nvSpPr>
          <p:cNvPr id="13" name="Google Shape;284;p10">
            <a:extLst>
              <a:ext uri="{FF2B5EF4-FFF2-40B4-BE49-F238E27FC236}">
                <a16:creationId xmlns:a16="http://schemas.microsoft.com/office/drawing/2014/main" id="{D2B55ECB-8111-4974-8785-4FD9C586B8BE}"/>
              </a:ext>
            </a:extLst>
          </p:cNvPr>
          <p:cNvSpPr txBox="1">
            <a:spLocks/>
          </p:cNvSpPr>
          <p:nvPr/>
        </p:nvSpPr>
        <p:spPr>
          <a:xfrm>
            <a:off x="130517" y="788003"/>
            <a:ext cx="11930965" cy="1916892"/>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lgn="ctr">
              <a:spcBef>
                <a:spcPts val="0"/>
              </a:spcBef>
              <a:buClr>
                <a:schemeClr val="dk1"/>
              </a:buClr>
              <a:buSzPts val="2220"/>
              <a:buFont typeface="Arial" panose="020B0604020202020204" pitchFamily="34" charset="0"/>
              <a:buNone/>
            </a:pPr>
            <a:endParaRPr lang="en-US" sz="2220" dirty="0"/>
          </a:p>
          <a:p>
            <a:pPr marL="114300" indent="0" algn="ctr">
              <a:buClr>
                <a:schemeClr val="dk1"/>
              </a:buClr>
              <a:buSzPts val="2220"/>
              <a:buFont typeface="Arial" panose="020B0604020202020204" pitchFamily="34" charset="0"/>
              <a:buNone/>
            </a:pPr>
            <a:r>
              <a:rPr lang="en-US" sz="2220" dirty="0"/>
              <a:t>There is no single solution to the solar siting challenge. Smart solar siting requires a range of policy approaches at the legislative, regulatory, and community level. With smart solar siting we can accelerate the expansion of renewable energy generation and cut greenhouse gas emissions while maintaining our natural and working lands.</a:t>
            </a:r>
            <a:endParaRPr lang="en-US" dirty="0"/>
          </a:p>
          <a:p>
            <a:pPr marL="114300" indent="0" algn="ctr">
              <a:buClr>
                <a:schemeClr val="dk1"/>
              </a:buClr>
              <a:buSzPts val="2590"/>
              <a:buFont typeface="Arial" panose="020B0604020202020204" pitchFamily="34" charset="0"/>
              <a:buNone/>
            </a:pPr>
            <a:endParaRPr lang="en-US" sz="2590" dirty="0"/>
          </a:p>
          <a:p>
            <a:pPr indent="-64135">
              <a:buClr>
                <a:schemeClr val="dk1"/>
              </a:buClr>
              <a:buSzPts val="2590"/>
              <a:buFont typeface="Arial" panose="020B0604020202020204" pitchFamily="34" charset="0"/>
              <a:buNone/>
            </a:pPr>
            <a:endParaRPr lang="en-US" sz="2590" dirty="0"/>
          </a:p>
        </p:txBody>
      </p:sp>
    </p:spTree>
    <p:extLst>
      <p:ext uri="{BB962C8B-B14F-4D97-AF65-F5344CB8AC3E}">
        <p14:creationId xmlns:p14="http://schemas.microsoft.com/office/powerpoint/2010/main" val="3476662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00CB99-AB00-4C86-ADBC-A9F6093676B4}"/>
              </a:ext>
            </a:extLst>
          </p:cNvPr>
          <p:cNvSpPr txBox="1">
            <a:spLocks/>
          </p:cNvSpPr>
          <p:nvPr/>
        </p:nvSpPr>
        <p:spPr>
          <a:xfrm>
            <a:off x="189412" y="1723664"/>
            <a:ext cx="11610702" cy="908503"/>
          </a:xfrm>
          <a:prstGeom prst="rect">
            <a:avLst/>
          </a:prstGeom>
          <a:noFill/>
          <a:ln>
            <a:noFill/>
          </a:ln>
        </p:spPr>
        <p:txBody>
          <a:bodyPr spcFirstLastPara="1" wrap="square" lIns="91425" tIns="45700" rIns="91425" bIns="45700" anchor="b" anchorCtr="0">
            <a:normAutofit fontScale="975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6000"/>
              <a:buFont typeface="Century Schoolbook"/>
              <a:buNone/>
              <a:defRPr sz="6000" b="0" i="0" u="none" strike="noStrike" cap="none">
                <a:solidFill>
                  <a:schemeClr val="dk1"/>
                </a:solidFill>
                <a:latin typeface="Century Schoolbook"/>
                <a:ea typeface="Century Schoolbook"/>
                <a:cs typeface="Century Schoolbook"/>
                <a:sym typeface="Century Schoolboo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6000"/>
              <a:buFont typeface="Century Schoolbook"/>
              <a:buNone/>
              <a:tabLst/>
              <a:defRPr/>
            </a:pPr>
            <a:r>
              <a:rPr kumimoji="0" lang="en-US" sz="2800" b="0"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sym typeface="Century Schoolbook"/>
              </a:rPr>
              <a:t> </a:t>
            </a:r>
            <a:r>
              <a:rPr kumimoji="0" lang="en-US" sz="2800" b="1"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sym typeface="Century Schoolbook"/>
              </a:rPr>
              <a:t>High-Level Guiding Principles for Solar Energy Development </a:t>
            </a:r>
            <a:br>
              <a:rPr kumimoji="0" lang="en-US" sz="2800" b="1"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sym typeface="Century Schoolbook"/>
              </a:rPr>
            </a:br>
            <a:endParaRPr kumimoji="0" lang="en-US" sz="2800" b="0"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sym typeface="Century Schoolbook"/>
            </a:endParaRPr>
          </a:p>
        </p:txBody>
      </p:sp>
      <p:sp>
        <p:nvSpPr>
          <p:cNvPr id="5" name="Content Placeholder 2">
            <a:extLst>
              <a:ext uri="{FF2B5EF4-FFF2-40B4-BE49-F238E27FC236}">
                <a16:creationId xmlns:a16="http://schemas.microsoft.com/office/drawing/2014/main" id="{A730CBD9-9879-4A48-8488-AB94E092DC26}"/>
              </a:ext>
            </a:extLst>
          </p:cNvPr>
          <p:cNvSpPr txBox="1">
            <a:spLocks/>
          </p:cNvSpPr>
          <p:nvPr/>
        </p:nvSpPr>
        <p:spPr>
          <a:xfrm>
            <a:off x="751466" y="2311276"/>
            <a:ext cx="11146971" cy="5584370"/>
          </a:xfrm>
          <a:prstGeom prst="rect">
            <a:avLst/>
          </a:prstGeom>
          <a:noFill/>
          <a:ln>
            <a:noFill/>
          </a:ln>
        </p:spPr>
        <p:txBody>
          <a:bodyPr spcFirstLastPara="1" wrap="square" lIns="91425" tIns="45700" rIns="91425" bIns="45700" numCol="2"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entury Schoolbook"/>
                <a:ea typeface="Century Schoolbook"/>
                <a:cs typeface="Century Schoolbook"/>
                <a:sym typeface="Century Schoolbook"/>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entury Schoolbook"/>
                <a:ea typeface="Century Schoolbook"/>
                <a:cs typeface="Century Schoolbook"/>
                <a:sym typeface="Century Schoolbook"/>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entury Schoolbook"/>
                <a:ea typeface="Century Schoolbook"/>
                <a:cs typeface="Century Schoolbook"/>
                <a:sym typeface="Century Schoolbook"/>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entury Schoolbook"/>
                <a:ea typeface="Century Schoolbook"/>
                <a:cs typeface="Century Schoolbook"/>
                <a:sym typeface="Century Schoolbook"/>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entury Schoolbook"/>
                <a:ea typeface="Century Schoolbook"/>
                <a:cs typeface="Century Schoolbook"/>
                <a:sym typeface="Century Schoolbook"/>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entury Schoolbook"/>
                <a:ea typeface="Century Schoolbook"/>
                <a:cs typeface="Century Schoolbook"/>
                <a:sym typeface="Century Schoolbook"/>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entury Schoolbook"/>
                <a:ea typeface="Century Schoolbook"/>
                <a:cs typeface="Century Schoolbook"/>
                <a:sym typeface="Century Schoolbook"/>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entury Schoolbook"/>
                <a:ea typeface="Century Schoolbook"/>
                <a:cs typeface="Century Schoolbook"/>
                <a:sym typeface="Century Schoolbook"/>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entury Schoolbook"/>
                <a:ea typeface="Century Schoolbook"/>
                <a:cs typeface="Century Schoolbook"/>
                <a:sym typeface="Century Schoolbook"/>
              </a:defRPr>
            </a:lvl9pPr>
          </a:lstStyle>
          <a:p>
            <a:pPr marL="0" marR="0" lvl="0" indent="0" algn="l" defTabSz="914400" rtl="0" eaLnBrk="1" fontAlgn="auto" latinLnBrk="0" hangingPunct="1">
              <a:lnSpc>
                <a:spcPct val="90000"/>
              </a:lnSpc>
              <a:spcBef>
                <a:spcPts val="1000"/>
              </a:spcBef>
              <a:spcAft>
                <a:spcPts val="0"/>
              </a:spcAft>
              <a:buClr>
                <a:srgbClr val="888888"/>
              </a:buClr>
              <a:buSzPts val="2400"/>
              <a:buFont typeface="Arial"/>
              <a:buNone/>
              <a:tabLst/>
              <a:defRPr/>
            </a:pPr>
            <a:r>
              <a:rPr kumimoji="0" lang="en-US" sz="1800" b="1"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sym typeface="Century Schoolbook"/>
              </a:rPr>
              <a:t>PROCESS</a:t>
            </a:r>
          </a:p>
          <a:p>
            <a:pPr marL="0" marR="0" lvl="0" indent="0" algn="l" defTabSz="914400" rtl="0" eaLnBrk="1" fontAlgn="auto" latinLnBrk="0" hangingPunct="1">
              <a:lnSpc>
                <a:spcPct val="90000"/>
              </a:lnSpc>
              <a:spcBef>
                <a:spcPts val="1000"/>
              </a:spcBef>
              <a:spcAft>
                <a:spcPts val="0"/>
              </a:spcAft>
              <a:buClr>
                <a:srgbClr val="888888"/>
              </a:buClr>
              <a:buSzPts val="2400"/>
              <a:buFont typeface="Arial"/>
              <a:buNone/>
              <a:tabLst/>
              <a:defRPr/>
            </a:pP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entury Schoolbook"/>
              </a:rPr>
              <a:t>Establishing high level principles is useful for working within a state or community to build consensus.</a:t>
            </a:r>
          </a:p>
          <a:p>
            <a:pPr marL="457200" marR="0" lvl="0" indent="-228600" algn="l" defTabSz="914400" rtl="0" eaLnBrk="1" fontAlgn="auto" latinLnBrk="0" hangingPunct="1">
              <a:lnSpc>
                <a:spcPct val="90000"/>
              </a:lnSpc>
              <a:spcBef>
                <a:spcPts val="1000"/>
              </a:spcBef>
              <a:spcAft>
                <a:spcPts val="0"/>
              </a:spcAft>
              <a:buClr>
                <a:srgbClr val="888888"/>
              </a:buClr>
              <a:buSzPts val="2400"/>
              <a:buFont typeface="Arial"/>
              <a:buNone/>
              <a:tabLst/>
              <a:defRPr/>
            </a:pP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entury Schoolbook"/>
              </a:rPr>
              <a:t>Convene stakeholders </a:t>
            </a:r>
            <a:r>
              <a:rPr kumimoji="0" lang="en-US" sz="18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entury Schoolbook"/>
              </a:rPr>
              <a:t>early</a:t>
            </a:r>
          </a:p>
          <a:p>
            <a:pPr marL="457200" marR="0" lvl="0" indent="-228600" algn="l" defTabSz="914400" rtl="0" eaLnBrk="1" fontAlgn="auto" latinLnBrk="0" hangingPunct="1">
              <a:lnSpc>
                <a:spcPct val="90000"/>
              </a:lnSpc>
              <a:spcBef>
                <a:spcPts val="1000"/>
              </a:spcBef>
              <a:spcAft>
                <a:spcPts val="0"/>
              </a:spcAft>
              <a:buClr>
                <a:srgbClr val="888888"/>
              </a:buClr>
              <a:buSzPts val="2400"/>
              <a:buFont typeface="Arial"/>
              <a:buNone/>
              <a:tabLst/>
              <a:defRPr/>
            </a:pP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entury Schoolbook"/>
              </a:rPr>
              <a:t>Draft a problem statement</a:t>
            </a:r>
          </a:p>
          <a:p>
            <a:pPr marL="457200" marR="0" lvl="0" indent="-228600" algn="l" defTabSz="914400" rtl="0" eaLnBrk="1" fontAlgn="auto" latinLnBrk="0" hangingPunct="1">
              <a:lnSpc>
                <a:spcPct val="90000"/>
              </a:lnSpc>
              <a:spcBef>
                <a:spcPts val="1000"/>
              </a:spcBef>
              <a:spcAft>
                <a:spcPts val="0"/>
              </a:spcAft>
              <a:buClr>
                <a:srgbClr val="888888"/>
              </a:buClr>
              <a:buSzPts val="2400"/>
              <a:buFont typeface="Arial"/>
              <a:buNone/>
              <a:tabLst/>
              <a:defRPr/>
            </a:pP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entury Schoolbook"/>
              </a:rPr>
              <a:t>Know the policy context</a:t>
            </a:r>
          </a:p>
          <a:p>
            <a:pPr marL="457200" marR="0" lvl="0" indent="-228600" algn="l" defTabSz="914400" rtl="0" eaLnBrk="1" fontAlgn="auto" latinLnBrk="0" hangingPunct="1">
              <a:lnSpc>
                <a:spcPct val="90000"/>
              </a:lnSpc>
              <a:spcBef>
                <a:spcPts val="1000"/>
              </a:spcBef>
              <a:spcAft>
                <a:spcPts val="0"/>
              </a:spcAft>
              <a:buClr>
                <a:srgbClr val="888888"/>
              </a:buClr>
              <a:buSzPts val="2400"/>
              <a:buFont typeface="Arial"/>
              <a:buNone/>
              <a:tabLst/>
              <a:defRPr/>
            </a:pP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entury Schoolbook"/>
              </a:rPr>
              <a:t>Adopt shared principles</a:t>
            </a:r>
          </a:p>
          <a:p>
            <a:pPr marL="457200" marR="0" lvl="0" indent="-228600" algn="l" defTabSz="914400" rtl="0" eaLnBrk="1" fontAlgn="auto" latinLnBrk="0" hangingPunct="1">
              <a:lnSpc>
                <a:spcPct val="90000"/>
              </a:lnSpc>
              <a:spcBef>
                <a:spcPts val="1000"/>
              </a:spcBef>
              <a:spcAft>
                <a:spcPts val="0"/>
              </a:spcAft>
              <a:buClr>
                <a:srgbClr val="888888"/>
              </a:buClr>
              <a:buSzPts val="2400"/>
              <a:buFont typeface="Arial"/>
              <a:buNone/>
              <a:tabLst/>
              <a:defRPr/>
            </a:pP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entury Schoolbook"/>
              </a:rPr>
              <a:t>Collect data</a:t>
            </a:r>
          </a:p>
          <a:p>
            <a:pPr marL="457200" marR="0" lvl="0" indent="-228600" algn="l" defTabSz="914400" rtl="0" eaLnBrk="1" fontAlgn="auto" latinLnBrk="0" hangingPunct="1">
              <a:lnSpc>
                <a:spcPct val="90000"/>
              </a:lnSpc>
              <a:spcBef>
                <a:spcPts val="1000"/>
              </a:spcBef>
              <a:spcAft>
                <a:spcPts val="0"/>
              </a:spcAft>
              <a:buClr>
                <a:srgbClr val="888888"/>
              </a:buClr>
              <a:buSzPts val="2400"/>
              <a:buFont typeface="Arial"/>
              <a:buNone/>
              <a:tabLst/>
              <a:defRPr/>
            </a:pP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entury Schoolbook"/>
              </a:rPr>
              <a:t>Consider a range of policy approaches </a:t>
            </a:r>
          </a:p>
          <a:p>
            <a:pPr marL="457200" marR="0" lvl="0" indent="-228600" algn="l" defTabSz="914400" rtl="0" eaLnBrk="1" fontAlgn="auto" latinLnBrk="0" hangingPunct="1">
              <a:lnSpc>
                <a:spcPct val="90000"/>
              </a:lnSpc>
              <a:spcBef>
                <a:spcPts val="1000"/>
              </a:spcBef>
              <a:spcAft>
                <a:spcPts val="0"/>
              </a:spcAft>
              <a:buClr>
                <a:srgbClr val="888888"/>
              </a:buClr>
              <a:buSzPts val="2400"/>
              <a:buFont typeface="Arial"/>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entury Schoolbook"/>
            </a:endParaRPr>
          </a:p>
          <a:p>
            <a:pPr marL="457200" marR="0" lvl="0" indent="-228600" algn="l" defTabSz="914400" rtl="0" eaLnBrk="1" fontAlgn="auto" latinLnBrk="0" hangingPunct="1">
              <a:lnSpc>
                <a:spcPct val="90000"/>
              </a:lnSpc>
              <a:spcBef>
                <a:spcPts val="1000"/>
              </a:spcBef>
              <a:spcAft>
                <a:spcPts val="0"/>
              </a:spcAft>
              <a:buClr>
                <a:srgbClr val="888888"/>
              </a:buClr>
              <a:buSzPts val="2400"/>
              <a:buFont typeface="Arial"/>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entury Schoolbook"/>
            </a:endParaRPr>
          </a:p>
          <a:p>
            <a:pPr marL="457200" marR="0" lvl="0" indent="-228600" algn="l" defTabSz="914400" rtl="0" eaLnBrk="1" fontAlgn="auto" latinLnBrk="0" hangingPunct="1">
              <a:lnSpc>
                <a:spcPct val="90000"/>
              </a:lnSpc>
              <a:spcBef>
                <a:spcPts val="1000"/>
              </a:spcBef>
              <a:spcAft>
                <a:spcPts val="0"/>
              </a:spcAft>
              <a:buClr>
                <a:srgbClr val="888888"/>
              </a:buClr>
              <a:buSzPts val="2400"/>
              <a:buFont typeface="Arial"/>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entury Schoolbook"/>
            </a:endParaRPr>
          </a:p>
          <a:p>
            <a:pPr marL="457200" marR="0" lvl="0" indent="-228600" algn="l" defTabSz="914400" rtl="0" eaLnBrk="1" fontAlgn="auto" latinLnBrk="0" hangingPunct="1">
              <a:lnSpc>
                <a:spcPct val="90000"/>
              </a:lnSpc>
              <a:spcBef>
                <a:spcPts val="1000"/>
              </a:spcBef>
              <a:spcAft>
                <a:spcPts val="0"/>
              </a:spcAft>
              <a:buClr>
                <a:srgbClr val="888888"/>
              </a:buClr>
              <a:buSzPts val="2400"/>
              <a:buFont typeface="Arial"/>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entury Schoolbook"/>
            </a:endParaRPr>
          </a:p>
          <a:p>
            <a:pPr marL="0" marR="0" lvl="0" indent="0" algn="l" defTabSz="914400" rtl="0" eaLnBrk="1" fontAlgn="auto" latinLnBrk="0" hangingPunct="1">
              <a:lnSpc>
                <a:spcPct val="90000"/>
              </a:lnSpc>
              <a:spcBef>
                <a:spcPts val="1000"/>
              </a:spcBef>
              <a:spcAft>
                <a:spcPts val="0"/>
              </a:spcAft>
              <a:buClr>
                <a:srgbClr val="888888"/>
              </a:buClr>
              <a:buSzPts val="2400"/>
              <a:buFont typeface="Arial"/>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entury Schoolbook"/>
            </a:endParaRPr>
          </a:p>
          <a:p>
            <a:pPr marL="457200" marR="0" lvl="0" indent="-228600" algn="l" defTabSz="914400" rtl="0" eaLnBrk="1" fontAlgn="auto" latinLnBrk="0" hangingPunct="1">
              <a:lnSpc>
                <a:spcPct val="90000"/>
              </a:lnSpc>
              <a:spcBef>
                <a:spcPts val="1000"/>
              </a:spcBef>
              <a:spcAft>
                <a:spcPts val="0"/>
              </a:spcAft>
              <a:buClr>
                <a:srgbClr val="888888"/>
              </a:buClr>
              <a:buSzPts val="2400"/>
              <a:buFont typeface="Arial"/>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entury Schoolbook"/>
            </a:endParaRPr>
          </a:p>
          <a:p>
            <a:pPr marL="0" marR="0" lvl="0" indent="0" algn="l" defTabSz="914400" rtl="0" eaLnBrk="1" fontAlgn="auto" latinLnBrk="0" hangingPunct="1">
              <a:lnSpc>
                <a:spcPct val="90000"/>
              </a:lnSpc>
              <a:spcBef>
                <a:spcPts val="1000"/>
              </a:spcBef>
              <a:spcAft>
                <a:spcPts val="0"/>
              </a:spcAft>
              <a:buClr>
                <a:srgbClr val="888888"/>
              </a:buClr>
              <a:buSzPts val="2400"/>
              <a:buFont typeface="Arial"/>
              <a:buNone/>
              <a:tabLst/>
              <a:defRPr/>
            </a:pPr>
            <a:r>
              <a:rPr kumimoji="0" lang="en-US" sz="1800" b="1"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sym typeface="Century Schoolbook"/>
              </a:rPr>
              <a:t>SUBSTANCE</a:t>
            </a:r>
          </a:p>
          <a:p>
            <a:pPr marL="457200" marR="0" lvl="0" indent="-228600" algn="l" defTabSz="914400" rtl="0" eaLnBrk="1" fontAlgn="auto" latinLnBrk="0" hangingPunct="1">
              <a:lnSpc>
                <a:spcPct val="90000"/>
              </a:lnSpc>
              <a:spcBef>
                <a:spcPts val="1000"/>
              </a:spcBef>
              <a:spcAft>
                <a:spcPts val="0"/>
              </a:spcAft>
              <a:buClr>
                <a:srgbClr val="888888"/>
              </a:buClr>
              <a:buSzPts val="2400"/>
              <a:buFont typeface="Arial"/>
              <a:buNone/>
              <a:tabLst/>
              <a:defRPr/>
            </a:pP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entury Schoolbook"/>
              </a:rPr>
              <a:t>Meet state climate change and clean energy goals</a:t>
            </a:r>
          </a:p>
          <a:p>
            <a:pPr marL="457200" marR="0" lvl="0" indent="-228600" algn="l" defTabSz="914400" rtl="0" eaLnBrk="1" fontAlgn="auto" latinLnBrk="0" hangingPunct="1">
              <a:lnSpc>
                <a:spcPct val="90000"/>
              </a:lnSpc>
              <a:spcBef>
                <a:spcPts val="1000"/>
              </a:spcBef>
              <a:spcAft>
                <a:spcPts val="0"/>
              </a:spcAft>
              <a:buClr>
                <a:srgbClr val="888888"/>
              </a:buClr>
              <a:buSzPts val="2400"/>
              <a:buFont typeface="Arial"/>
              <a:buNone/>
              <a:tabLst/>
              <a:defRPr/>
            </a:pP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entury Schoolbook"/>
              </a:rPr>
              <a:t>Design a smart planning process</a:t>
            </a:r>
          </a:p>
          <a:p>
            <a:pPr marL="457200" marR="0" lvl="0" indent="-228600" algn="l" defTabSz="914400" rtl="0" eaLnBrk="1" fontAlgn="auto" latinLnBrk="0" hangingPunct="1">
              <a:lnSpc>
                <a:spcPct val="90000"/>
              </a:lnSpc>
              <a:spcBef>
                <a:spcPts val="1000"/>
              </a:spcBef>
              <a:spcAft>
                <a:spcPts val="0"/>
              </a:spcAft>
              <a:buClr>
                <a:srgbClr val="888888"/>
              </a:buClr>
              <a:buSzPts val="2400"/>
              <a:buFont typeface="Arial"/>
              <a:buNone/>
              <a:tabLst/>
              <a:defRPr/>
            </a:pP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entury Schoolbook"/>
              </a:rPr>
              <a:t>Educate local governments</a:t>
            </a:r>
          </a:p>
          <a:p>
            <a:pPr marL="457200" marR="0" lvl="0" indent="-228600" algn="l" defTabSz="914400" rtl="0" eaLnBrk="1" fontAlgn="auto" latinLnBrk="0" hangingPunct="1">
              <a:lnSpc>
                <a:spcPct val="90000"/>
              </a:lnSpc>
              <a:spcBef>
                <a:spcPts val="1000"/>
              </a:spcBef>
              <a:spcAft>
                <a:spcPts val="0"/>
              </a:spcAft>
              <a:buClr>
                <a:srgbClr val="888888"/>
              </a:buClr>
              <a:buSzPts val="2400"/>
              <a:buFont typeface="Arial"/>
              <a:buNone/>
              <a:tabLst/>
              <a:defRPr/>
            </a:pP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entury Schoolbook"/>
              </a:rPr>
              <a:t>Seek opportunities for shared benefits</a:t>
            </a:r>
          </a:p>
          <a:p>
            <a:pPr marL="457200" marR="0" lvl="0" indent="-228600" algn="l" defTabSz="914400" rtl="0" eaLnBrk="1" fontAlgn="auto" latinLnBrk="0" hangingPunct="1">
              <a:lnSpc>
                <a:spcPct val="90000"/>
              </a:lnSpc>
              <a:spcBef>
                <a:spcPts val="1000"/>
              </a:spcBef>
              <a:spcAft>
                <a:spcPts val="0"/>
              </a:spcAft>
              <a:buClr>
                <a:srgbClr val="888888"/>
              </a:buClr>
              <a:buSzPts val="2400"/>
              <a:buFont typeface="Arial"/>
              <a:buNone/>
              <a:tabLst/>
              <a:defRPr/>
            </a:pP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entury Schoolbook"/>
              </a:rPr>
              <a:t>Engage and empower communities</a:t>
            </a:r>
          </a:p>
          <a:p>
            <a:pPr marL="457200" marR="0" lvl="0" indent="-228600" algn="l" defTabSz="914400" rtl="0" eaLnBrk="1" fontAlgn="auto" latinLnBrk="0" hangingPunct="1">
              <a:lnSpc>
                <a:spcPct val="90000"/>
              </a:lnSpc>
              <a:spcBef>
                <a:spcPts val="1000"/>
              </a:spcBef>
              <a:spcAft>
                <a:spcPts val="0"/>
              </a:spcAft>
              <a:buClr>
                <a:srgbClr val="888888"/>
              </a:buClr>
              <a:buSzPts val="2400"/>
              <a:buFont typeface="Arial"/>
              <a:buNone/>
              <a:tabLst/>
              <a:defRPr/>
            </a:pP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entury Schoolbook"/>
              </a:rPr>
              <a:t>Promote equity</a:t>
            </a:r>
          </a:p>
          <a:p>
            <a:pPr marL="457200" marR="0" lvl="0" indent="-228600" algn="l" defTabSz="914400" rtl="0" eaLnBrk="1" fontAlgn="auto" latinLnBrk="0" hangingPunct="1">
              <a:lnSpc>
                <a:spcPct val="90000"/>
              </a:lnSpc>
              <a:spcBef>
                <a:spcPts val="1000"/>
              </a:spcBef>
              <a:spcAft>
                <a:spcPts val="0"/>
              </a:spcAft>
              <a:buClr>
                <a:srgbClr val="888888"/>
              </a:buClr>
              <a:buSzPts val="2400"/>
              <a:buFont typeface="Arial"/>
              <a:buNone/>
              <a:tabLst/>
              <a:defRPr/>
            </a:pP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entury Schoolbook"/>
              </a:rPr>
              <a:t>Balance important land uses</a:t>
            </a:r>
          </a:p>
          <a:p>
            <a:pPr marL="914400" marR="0" lvl="1" indent="-228600" algn="l" defTabSz="914400" rtl="0" eaLnBrk="1" fontAlgn="auto" latinLnBrk="0" hangingPunct="1">
              <a:lnSpc>
                <a:spcPct val="90000"/>
              </a:lnSpc>
              <a:spcBef>
                <a:spcPts val="500"/>
              </a:spcBef>
              <a:spcAft>
                <a:spcPts val="0"/>
              </a:spcAft>
              <a:buClr>
                <a:srgbClr val="888888"/>
              </a:buClr>
              <a:buSzPts val="2000"/>
              <a:buFont typeface="Arial"/>
              <a:buNone/>
              <a:tabLst/>
              <a:defRPr/>
            </a:pPr>
            <a:r>
              <a:rPr kumimoji="0" lang="en-US"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entury Schoolbook"/>
              </a:rPr>
              <a:t>Site on preferred sites whenever possible</a:t>
            </a:r>
          </a:p>
          <a:p>
            <a:pPr marL="914400" marR="0" lvl="1" indent="-228600" algn="l" defTabSz="914400" rtl="0" eaLnBrk="1" fontAlgn="auto" latinLnBrk="0" hangingPunct="1">
              <a:lnSpc>
                <a:spcPct val="90000"/>
              </a:lnSpc>
              <a:spcBef>
                <a:spcPts val="500"/>
              </a:spcBef>
              <a:spcAft>
                <a:spcPts val="0"/>
              </a:spcAft>
              <a:buClr>
                <a:srgbClr val="888888"/>
              </a:buClr>
              <a:buSzPts val="2000"/>
              <a:buFont typeface="Arial"/>
              <a:buNone/>
              <a:tabLst/>
              <a:defRPr/>
            </a:pPr>
            <a:r>
              <a:rPr kumimoji="0" lang="en-US"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entury Schoolbook"/>
              </a:rPr>
              <a:t>Protect vulnerable habitat </a:t>
            </a:r>
          </a:p>
          <a:p>
            <a:pPr marL="914400" marR="0" lvl="1" indent="-228600" algn="l" defTabSz="914400" rtl="0" eaLnBrk="1" fontAlgn="auto" latinLnBrk="0" hangingPunct="1">
              <a:lnSpc>
                <a:spcPct val="90000"/>
              </a:lnSpc>
              <a:spcBef>
                <a:spcPts val="500"/>
              </a:spcBef>
              <a:spcAft>
                <a:spcPts val="0"/>
              </a:spcAft>
              <a:buClr>
                <a:srgbClr val="888888"/>
              </a:buClr>
              <a:buSzPts val="2000"/>
              <a:buFont typeface="Arial"/>
              <a:buNone/>
              <a:tabLst/>
              <a:defRPr/>
            </a:pPr>
            <a:r>
              <a:rPr kumimoji="0" lang="en-US"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entury Schoolbook"/>
              </a:rPr>
              <a:t>Support design innovation and research alternative siting methods </a:t>
            </a:r>
          </a:p>
          <a:p>
            <a:pPr marL="457200" marR="0" lvl="0" indent="-228600" algn="l" defTabSz="914400" rtl="0" eaLnBrk="1" fontAlgn="auto" latinLnBrk="0" hangingPunct="1">
              <a:lnSpc>
                <a:spcPct val="90000"/>
              </a:lnSpc>
              <a:spcBef>
                <a:spcPts val="1000"/>
              </a:spcBef>
              <a:spcAft>
                <a:spcPts val="0"/>
              </a:spcAft>
              <a:buClr>
                <a:srgbClr val="888888"/>
              </a:buClr>
              <a:buSzPts val="2400"/>
              <a:buFont typeface="Arial"/>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entury Schoolbook"/>
            </a:endParaRPr>
          </a:p>
          <a:p>
            <a:pPr marL="457200" marR="0" lvl="0" indent="-228600" algn="l" defTabSz="914400" rtl="0" eaLnBrk="1" fontAlgn="auto" latinLnBrk="0" hangingPunct="1">
              <a:lnSpc>
                <a:spcPct val="90000"/>
              </a:lnSpc>
              <a:spcBef>
                <a:spcPts val="1000"/>
              </a:spcBef>
              <a:spcAft>
                <a:spcPts val="0"/>
              </a:spcAft>
              <a:buClr>
                <a:srgbClr val="888888"/>
              </a:buClr>
              <a:buSzPts val="2400"/>
              <a:buFont typeface="Arial"/>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entury Schoolbook"/>
            </a:endParaRPr>
          </a:p>
          <a:p>
            <a:pPr marL="457200" marR="0" lvl="0" indent="-228600" algn="l" defTabSz="914400" rtl="0" eaLnBrk="1" fontAlgn="auto" latinLnBrk="0" hangingPunct="1">
              <a:lnSpc>
                <a:spcPct val="90000"/>
              </a:lnSpc>
              <a:spcBef>
                <a:spcPts val="1000"/>
              </a:spcBef>
              <a:spcAft>
                <a:spcPts val="0"/>
              </a:spcAft>
              <a:buClr>
                <a:srgbClr val="888888"/>
              </a:buClr>
              <a:buSzPts val="2400"/>
              <a:buFont typeface="Arial"/>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entury Schoolbook"/>
            </a:endParaRPr>
          </a:p>
        </p:txBody>
      </p:sp>
    </p:spTree>
    <p:extLst>
      <p:ext uri="{BB962C8B-B14F-4D97-AF65-F5344CB8AC3E}">
        <p14:creationId xmlns:p14="http://schemas.microsoft.com/office/powerpoint/2010/main" val="232990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5"/>
          <p:cNvSpPr txBox="1">
            <a:spLocks noGrp="1"/>
          </p:cNvSpPr>
          <p:nvPr>
            <p:ph type="title"/>
          </p:nvPr>
        </p:nvSpPr>
        <p:spPr>
          <a:xfrm>
            <a:off x="396552" y="505965"/>
            <a:ext cx="5973113" cy="1805217"/>
          </a:xfrm>
          <a:prstGeom prst="rect">
            <a:avLst/>
          </a:prstGeom>
          <a:solidFill>
            <a:schemeClr val="accent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entury Schoolbook"/>
              <a:buNone/>
            </a:pPr>
            <a:r>
              <a:rPr lang="en-US" sz="3400" dirty="0">
                <a:solidFill>
                  <a:schemeClr val="bg1"/>
                </a:solidFill>
              </a:rPr>
              <a:t>Meeting New England’s Solar Needs on Contaminated Sites and Rooftops</a:t>
            </a:r>
            <a:endParaRPr sz="3400" dirty="0">
              <a:solidFill>
                <a:schemeClr val="bg1"/>
              </a:solidFill>
            </a:endParaRPr>
          </a:p>
        </p:txBody>
      </p:sp>
      <p:sp>
        <p:nvSpPr>
          <p:cNvPr id="171" name="Google Shape;171;p5"/>
          <p:cNvSpPr txBox="1">
            <a:spLocks noGrp="1"/>
          </p:cNvSpPr>
          <p:nvPr>
            <p:ph type="body" idx="1"/>
          </p:nvPr>
        </p:nvSpPr>
        <p:spPr>
          <a:xfrm>
            <a:off x="486992" y="2934057"/>
            <a:ext cx="5903975" cy="4246800"/>
          </a:xfrm>
          <a:prstGeom prst="rect">
            <a:avLst/>
          </a:prstGeom>
          <a:noFill/>
          <a:ln>
            <a:noFill/>
          </a:ln>
        </p:spPr>
        <p:txBody>
          <a:bodyPr spcFirstLastPara="1" wrap="square" lIns="91425" tIns="45700" rIns="91425" bIns="45700" anchor="t" anchorCtr="0">
            <a:normAutofit/>
          </a:bodyPr>
          <a:lstStyle/>
          <a:p>
            <a:pPr marL="57150" marR="0" lvl="0" indent="0" algn="l" rtl="0">
              <a:lnSpc>
                <a:spcPct val="90000"/>
              </a:lnSpc>
              <a:spcBef>
                <a:spcPts val="0"/>
              </a:spcBef>
              <a:spcAft>
                <a:spcPts val="0"/>
              </a:spcAft>
              <a:buSzPts val="2700"/>
              <a:buNone/>
            </a:pPr>
            <a:r>
              <a:rPr lang="en-US" sz="2700" dirty="0"/>
              <a:t>Acadia Center examined how much of the region’s solar needs could </a:t>
            </a:r>
            <a:r>
              <a:rPr lang="en-US" sz="2700" i="1" dirty="0"/>
              <a:t>potentially</a:t>
            </a:r>
            <a:r>
              <a:rPr lang="en-US" sz="2700" dirty="0"/>
              <a:t> be met on:</a:t>
            </a:r>
            <a:endParaRPr sz="2700" dirty="0"/>
          </a:p>
          <a:p>
            <a:pPr marL="914400" marR="0" lvl="1" indent="-381000" algn="l" rtl="0">
              <a:lnSpc>
                <a:spcPct val="90000"/>
              </a:lnSpc>
              <a:spcBef>
                <a:spcPts val="0"/>
              </a:spcBef>
              <a:spcAft>
                <a:spcPts val="0"/>
              </a:spcAft>
              <a:buSzPts val="2400"/>
              <a:buChar char="•"/>
            </a:pPr>
            <a:r>
              <a:rPr lang="en-US" dirty="0"/>
              <a:t>Contaminated sites</a:t>
            </a:r>
            <a:endParaRPr dirty="0"/>
          </a:p>
          <a:p>
            <a:pPr marL="914400" marR="0" lvl="1" indent="-381000" algn="l" rtl="0">
              <a:lnSpc>
                <a:spcPct val="90000"/>
              </a:lnSpc>
              <a:spcBef>
                <a:spcPts val="0"/>
              </a:spcBef>
              <a:spcAft>
                <a:spcPts val="0"/>
              </a:spcAft>
              <a:buSzPts val="2400"/>
              <a:buChar char="•"/>
            </a:pPr>
            <a:r>
              <a:rPr lang="en-US" dirty="0"/>
              <a:t>Residential rooftops</a:t>
            </a:r>
            <a:endParaRPr sz="3200" dirty="0"/>
          </a:p>
        </p:txBody>
      </p:sp>
      <p:sp>
        <p:nvSpPr>
          <p:cNvPr id="172" name="Google Shape;172;p5"/>
          <p:cNvSpPr txBox="1"/>
          <p:nvPr/>
        </p:nvSpPr>
        <p:spPr>
          <a:xfrm>
            <a:off x="7318475" y="1720525"/>
            <a:ext cx="4681500" cy="505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panose="020B0604020202020204" pitchFamily="34" charset="0"/>
              <a:ea typeface="Century Schoolbook"/>
              <a:cs typeface="Arial" panose="020B0604020202020204" pitchFamily="34" charset="0"/>
              <a:sym typeface="Century Schoolbook"/>
            </a:endParaRPr>
          </a:p>
        </p:txBody>
      </p:sp>
      <p:pic>
        <p:nvPicPr>
          <p:cNvPr id="173" name="Google Shape;173;p5"/>
          <p:cNvPicPr preferRelativeResize="0"/>
          <p:nvPr/>
        </p:nvPicPr>
        <p:blipFill rotWithShape="1">
          <a:blip r:embed="rId3">
            <a:alphaModFix/>
          </a:blip>
          <a:srcRect/>
          <a:stretch/>
        </p:blipFill>
        <p:spPr>
          <a:xfrm>
            <a:off x="6685935" y="505965"/>
            <a:ext cx="5166868" cy="6051450"/>
          </a:xfrm>
          <a:prstGeom prst="rect">
            <a:avLst/>
          </a:prstGeom>
          <a:noFill/>
          <a:ln>
            <a:solidFill>
              <a:schemeClr val="accent2"/>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7"/>
          <p:cNvSpPr txBox="1">
            <a:spLocks noGrp="1"/>
          </p:cNvSpPr>
          <p:nvPr>
            <p:ph type="title"/>
          </p:nvPr>
        </p:nvSpPr>
        <p:spPr>
          <a:xfrm>
            <a:off x="838200" y="338250"/>
            <a:ext cx="10515600" cy="1115700"/>
          </a:xfrm>
          <a:prstGeom prst="rect">
            <a:avLst/>
          </a:prstGeom>
          <a:solidFill>
            <a:schemeClr val="accen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1100"/>
              <a:buFont typeface="Arial"/>
              <a:buNone/>
            </a:pPr>
            <a:r>
              <a:rPr lang="en-US" dirty="0" err="1">
                <a:solidFill>
                  <a:schemeClr val="bg1"/>
                </a:solidFill>
              </a:rPr>
              <a:t>EnergyVision</a:t>
            </a:r>
            <a:r>
              <a:rPr lang="en-US" dirty="0">
                <a:solidFill>
                  <a:schemeClr val="bg1"/>
                </a:solidFill>
              </a:rPr>
              <a:t> 2030: Solar Breakout</a:t>
            </a:r>
            <a:endParaRPr dirty="0">
              <a:solidFill>
                <a:schemeClr val="bg1"/>
              </a:solidFill>
            </a:endParaRPr>
          </a:p>
        </p:txBody>
      </p:sp>
      <p:sp>
        <p:nvSpPr>
          <p:cNvPr id="187" name="Google Shape;187;p7"/>
          <p:cNvSpPr txBox="1">
            <a:spLocks noGrp="1"/>
          </p:cNvSpPr>
          <p:nvPr>
            <p:ph type="body" idx="1"/>
          </p:nvPr>
        </p:nvSpPr>
        <p:spPr>
          <a:xfrm>
            <a:off x="838200" y="1425200"/>
            <a:ext cx="10746000" cy="4751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1800"/>
              <a:buNone/>
            </a:pPr>
            <a:endParaRPr/>
          </a:p>
        </p:txBody>
      </p:sp>
      <p:pic>
        <p:nvPicPr>
          <p:cNvPr id="188" name="Google Shape;188;p7"/>
          <p:cNvPicPr preferRelativeResize="0"/>
          <p:nvPr/>
        </p:nvPicPr>
        <p:blipFill rotWithShape="1">
          <a:blip r:embed="rId3">
            <a:alphaModFix/>
          </a:blip>
          <a:srcRect/>
          <a:stretch/>
        </p:blipFill>
        <p:spPr>
          <a:xfrm>
            <a:off x="838200" y="1838147"/>
            <a:ext cx="10515600" cy="453670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a:spLocks noGrp="1"/>
          </p:cNvSpPr>
          <p:nvPr>
            <p:ph type="title"/>
          </p:nvPr>
        </p:nvSpPr>
        <p:spPr>
          <a:xfrm>
            <a:off x="107550" y="199975"/>
            <a:ext cx="11976900" cy="962400"/>
          </a:xfrm>
          <a:prstGeom prst="rect">
            <a:avLst/>
          </a:prstGeom>
          <a:solidFill>
            <a:schemeClr val="accent1"/>
          </a:solidFill>
          <a:ln>
            <a:noFill/>
          </a:ln>
        </p:spPr>
        <p:txBody>
          <a:bodyPr spcFirstLastPara="1" wrap="square" lIns="91425" tIns="45700" rIns="91425" bIns="45700" anchor="ctr" anchorCtr="0">
            <a:noAutofit/>
          </a:bodyPr>
          <a:lstStyle/>
          <a:p>
            <a:pPr marL="0" lvl="0" indent="0" algn="l" rtl="0">
              <a:lnSpc>
                <a:spcPct val="115000"/>
              </a:lnSpc>
              <a:spcBef>
                <a:spcPts val="1200"/>
              </a:spcBef>
              <a:spcAft>
                <a:spcPts val="0"/>
              </a:spcAft>
              <a:buSzPts val="1800"/>
              <a:buNone/>
            </a:pPr>
            <a:endParaRPr sz="3700" dirty="0">
              <a:solidFill>
                <a:schemeClr val="bg1"/>
              </a:solidFill>
            </a:endParaRPr>
          </a:p>
          <a:p>
            <a:pPr marL="0" lvl="0" indent="0" algn="ctr" rtl="0">
              <a:lnSpc>
                <a:spcPct val="115000"/>
              </a:lnSpc>
              <a:spcBef>
                <a:spcPts val="1200"/>
              </a:spcBef>
              <a:spcAft>
                <a:spcPts val="0"/>
              </a:spcAft>
              <a:buClr>
                <a:schemeClr val="dk1"/>
              </a:buClr>
              <a:buSzPts val="1100"/>
              <a:buFont typeface="Arial"/>
              <a:buNone/>
            </a:pPr>
            <a:r>
              <a:rPr lang="en-US" sz="3500" dirty="0">
                <a:solidFill>
                  <a:schemeClr val="bg1"/>
                </a:solidFill>
              </a:rPr>
              <a:t>Ground-Mounted Solar Potential on Contaminated Sites</a:t>
            </a:r>
            <a:endParaRPr sz="3500" dirty="0">
              <a:solidFill>
                <a:schemeClr val="bg1"/>
              </a:solidFill>
            </a:endParaRPr>
          </a:p>
          <a:p>
            <a:pPr marL="0" lvl="0" indent="0" algn="l" rtl="0">
              <a:lnSpc>
                <a:spcPct val="90000"/>
              </a:lnSpc>
              <a:spcBef>
                <a:spcPts val="1200"/>
              </a:spcBef>
              <a:spcAft>
                <a:spcPts val="0"/>
              </a:spcAft>
              <a:buSzPts val="1800"/>
              <a:buNone/>
            </a:pPr>
            <a:endParaRPr dirty="0">
              <a:solidFill>
                <a:schemeClr val="bg1"/>
              </a:solidFill>
            </a:endParaRPr>
          </a:p>
        </p:txBody>
      </p:sp>
      <p:sp>
        <p:nvSpPr>
          <p:cNvPr id="195" name="Google Shape;195;p8"/>
          <p:cNvSpPr txBox="1">
            <a:spLocks noGrp="1"/>
          </p:cNvSpPr>
          <p:nvPr>
            <p:ph type="body" idx="1"/>
          </p:nvPr>
        </p:nvSpPr>
        <p:spPr>
          <a:xfrm>
            <a:off x="838200" y="1825625"/>
            <a:ext cx="10735200" cy="4351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1800"/>
              <a:buNone/>
            </a:pPr>
            <a:endParaRPr sz="2400"/>
          </a:p>
          <a:p>
            <a:pPr marL="0" lvl="0" indent="0" algn="l" rtl="0">
              <a:lnSpc>
                <a:spcPct val="90000"/>
              </a:lnSpc>
              <a:spcBef>
                <a:spcPts val="1200"/>
              </a:spcBef>
              <a:spcAft>
                <a:spcPts val="0"/>
              </a:spcAft>
              <a:buSzPts val="1800"/>
              <a:buNone/>
            </a:pPr>
            <a:endParaRPr/>
          </a:p>
        </p:txBody>
      </p:sp>
      <p:pic>
        <p:nvPicPr>
          <p:cNvPr id="196" name="Google Shape;196;p8"/>
          <p:cNvPicPr preferRelativeResize="0"/>
          <p:nvPr/>
        </p:nvPicPr>
        <p:blipFill rotWithShape="1">
          <a:blip r:embed="rId3">
            <a:alphaModFix/>
          </a:blip>
          <a:srcRect/>
          <a:stretch/>
        </p:blipFill>
        <p:spPr>
          <a:xfrm>
            <a:off x="629311" y="1542325"/>
            <a:ext cx="11152977" cy="4634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g993a24f6c4_0_42"/>
          <p:cNvSpPr txBox="1">
            <a:spLocks noGrp="1"/>
          </p:cNvSpPr>
          <p:nvPr>
            <p:ph type="title"/>
          </p:nvPr>
        </p:nvSpPr>
        <p:spPr>
          <a:xfrm>
            <a:off x="185549" y="431051"/>
            <a:ext cx="6352903" cy="1479000"/>
          </a:xfrm>
          <a:prstGeom prst="rect">
            <a:avLst/>
          </a:prstGeom>
          <a:solidFill>
            <a:schemeClr val="accent1"/>
          </a:solidFill>
        </p:spPr>
        <p:txBody>
          <a:bodyPr spcFirstLastPara="1" wrap="square" lIns="91425" tIns="45700" rIns="91425" bIns="45700" anchor="ctr" anchorCtr="0">
            <a:noAutofit/>
          </a:bodyPr>
          <a:lstStyle/>
          <a:p>
            <a:pPr marL="0" lvl="0" indent="0" algn="ctr" rtl="0">
              <a:spcBef>
                <a:spcPts val="0"/>
              </a:spcBef>
              <a:spcAft>
                <a:spcPts val="0"/>
              </a:spcAft>
              <a:buNone/>
            </a:pPr>
            <a:r>
              <a:rPr lang="en-US" sz="4000" dirty="0">
                <a:solidFill>
                  <a:schemeClr val="bg1"/>
                </a:solidFill>
              </a:rPr>
              <a:t>Farmland and Forest Land Use Scenarios</a:t>
            </a:r>
            <a:endParaRPr sz="3800" dirty="0">
              <a:solidFill>
                <a:schemeClr val="bg1"/>
              </a:solidFill>
            </a:endParaRPr>
          </a:p>
        </p:txBody>
      </p:sp>
      <p:sp>
        <p:nvSpPr>
          <p:cNvPr id="218" name="Google Shape;218;g993a24f6c4_0_42"/>
          <p:cNvSpPr txBox="1">
            <a:spLocks noGrp="1"/>
          </p:cNvSpPr>
          <p:nvPr>
            <p:ph type="body" idx="2"/>
          </p:nvPr>
        </p:nvSpPr>
        <p:spPr>
          <a:xfrm>
            <a:off x="421397" y="2689500"/>
            <a:ext cx="5674603" cy="2334784"/>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200" dirty="0"/>
              <a:t>Scenarios represent siting methods/locations that could be used towards meeting states’ clean energy goals.</a:t>
            </a:r>
            <a:endParaRPr sz="2200" dirty="0"/>
          </a:p>
          <a:p>
            <a:pPr marL="0" lvl="0" indent="0" algn="l" rtl="0">
              <a:lnSpc>
                <a:spcPct val="115000"/>
              </a:lnSpc>
              <a:spcBef>
                <a:spcPts val="0"/>
              </a:spcBef>
              <a:spcAft>
                <a:spcPts val="0"/>
              </a:spcAft>
              <a:buClr>
                <a:schemeClr val="dk1"/>
              </a:buClr>
              <a:buSzPts val="1100"/>
              <a:buFont typeface="Arial"/>
              <a:buNone/>
            </a:pPr>
            <a:endParaRPr sz="2200" dirty="0"/>
          </a:p>
          <a:p>
            <a:pPr marL="0" lvl="0" indent="0" algn="l" rtl="0">
              <a:lnSpc>
                <a:spcPct val="115000"/>
              </a:lnSpc>
              <a:spcBef>
                <a:spcPts val="0"/>
              </a:spcBef>
              <a:spcAft>
                <a:spcPts val="0"/>
              </a:spcAft>
              <a:buNone/>
            </a:pPr>
            <a:r>
              <a:rPr lang="en-US" sz="2200" dirty="0"/>
              <a:t>All calculations of megawatt (MW) potential calculated using conservative land use area of 5 acres per MW.</a:t>
            </a:r>
            <a:endParaRPr sz="2200" dirty="0"/>
          </a:p>
        </p:txBody>
      </p:sp>
      <p:pic>
        <p:nvPicPr>
          <p:cNvPr id="219" name="Google Shape;219;g993a24f6c4_0_42"/>
          <p:cNvPicPr preferRelativeResize="0"/>
          <p:nvPr/>
        </p:nvPicPr>
        <p:blipFill>
          <a:blip r:embed="rId3">
            <a:alphaModFix/>
          </a:blip>
          <a:stretch>
            <a:fillRect/>
          </a:stretch>
        </p:blipFill>
        <p:spPr>
          <a:xfrm>
            <a:off x="6744929" y="431051"/>
            <a:ext cx="5261522" cy="6186057"/>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theme/theme1.xml><?xml version="1.0" encoding="utf-8"?>
<a:theme xmlns:a="http://schemas.openxmlformats.org/drawingml/2006/main" name="2_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1_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F5F5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TotalTime>
  <Words>1522</Words>
  <Application>Microsoft Office PowerPoint</Application>
  <PresentationFormat>Widescreen</PresentationFormat>
  <Paragraphs>173</Paragraphs>
  <Slides>20</Slides>
  <Notes>15</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20</vt:i4>
      </vt:variant>
    </vt:vector>
  </HeadingPairs>
  <TitlesOfParts>
    <vt:vector size="29" baseType="lpstr">
      <vt:lpstr>Arial</vt:lpstr>
      <vt:lpstr>Calibri</vt:lpstr>
      <vt:lpstr>Century Schoolbook</vt:lpstr>
      <vt:lpstr>2_Office Theme</vt:lpstr>
      <vt:lpstr>1_Office Theme</vt:lpstr>
      <vt:lpstr>Office Theme</vt:lpstr>
      <vt:lpstr>Office Theme</vt:lpstr>
      <vt:lpstr>3_Office Theme</vt:lpstr>
      <vt:lpstr>4_Office Theme</vt:lpstr>
      <vt:lpstr>PowerPoint Presentation</vt:lpstr>
      <vt:lpstr>The Balanced Approach</vt:lpstr>
      <vt:lpstr>Smart Solar Siting  It’s a process</vt:lpstr>
      <vt:lpstr>Smart Solar Siting for New England</vt:lpstr>
      <vt:lpstr>PowerPoint Presentation</vt:lpstr>
      <vt:lpstr>Meeting New England’s Solar Needs on Contaminated Sites and Rooftops</vt:lpstr>
      <vt:lpstr>EnergyVision 2030: Solar Breakout</vt:lpstr>
      <vt:lpstr> Ground-Mounted Solar Potential on Contaminated Sites </vt:lpstr>
      <vt:lpstr>Farmland and Forest Land Use Scenarios</vt:lpstr>
      <vt:lpstr>Farmland and Forest Land Use Scenarios</vt:lpstr>
      <vt:lpstr>Balance Important Land Uses </vt:lpstr>
      <vt:lpstr>Balance Important Land Uses </vt:lpstr>
      <vt:lpstr>AFT &amp; Solar Why are we in this conversation?</vt:lpstr>
      <vt:lpstr>To combat climate change - encourage solar energy that doesn’t sacrifice agricultural land</vt:lpstr>
      <vt:lpstr>PowerPoint Presentation</vt:lpstr>
      <vt:lpstr>AFT &amp; Solar Siting</vt:lpstr>
      <vt:lpstr>PowerPoint Presentation</vt:lpstr>
      <vt:lpstr>PowerPoint Presentation</vt:lpstr>
      <vt:lpstr>The Balanced Approach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Cole, PhD</dc:creator>
  <cp:lastModifiedBy>Emily Cole, PhD</cp:lastModifiedBy>
  <cp:revision>2</cp:revision>
  <dcterms:created xsi:type="dcterms:W3CDTF">2020-12-02T16:54:31Z</dcterms:created>
  <dcterms:modified xsi:type="dcterms:W3CDTF">2020-12-02T20:24:27Z</dcterms:modified>
</cp:coreProperties>
</file>