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367" r:id="rId3"/>
    <p:sldId id="368" r:id="rId4"/>
    <p:sldId id="377" r:id="rId5"/>
    <p:sldId id="369" r:id="rId6"/>
    <p:sldId id="394" r:id="rId7"/>
    <p:sldId id="372" r:id="rId8"/>
    <p:sldId id="378" r:id="rId9"/>
    <p:sldId id="384" r:id="rId10"/>
    <p:sldId id="385" r:id="rId11"/>
    <p:sldId id="386" r:id="rId12"/>
    <p:sldId id="387" r:id="rId13"/>
    <p:sldId id="388" r:id="rId14"/>
    <p:sldId id="389" r:id="rId15"/>
    <p:sldId id="391" r:id="rId16"/>
    <p:sldId id="392" r:id="rId17"/>
    <p:sldId id="393" r:id="rId18"/>
    <p:sldId id="383" r:id="rId19"/>
    <p:sldId id="390" r:id="rId20"/>
    <p:sldId id="375" r:id="rId21"/>
    <p:sldId id="382" r:id="rId22"/>
    <p:sldId id="396" r:id="rId23"/>
    <p:sldId id="397" r:id="rId24"/>
    <p:sldId id="398" r:id="rId25"/>
    <p:sldId id="399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4" autoAdjust="0"/>
    <p:restoredTop sz="94304" autoAdjust="0"/>
  </p:normalViewPr>
  <p:slideViewPr>
    <p:cSldViewPr>
      <p:cViewPr varScale="1">
        <p:scale>
          <a:sx n="83" d="100"/>
          <a:sy n="83" d="100"/>
        </p:scale>
        <p:origin x="1627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6274E-6297-4F57-8C71-CA3B1E750CB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EE4CD-0897-4E4A-9473-DDF56FC07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2,100 MW pre-SMART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Under SREC II: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00" dirty="0" smtClean="0">
                <a:solidFill>
                  <a:schemeClr val="accent3">
                    <a:lumMod val="50000"/>
                  </a:schemeClr>
                </a:solidFill>
              </a:rPr>
              <a:t>1001,600 under SMART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1000 projects greater than 200 kW (~1 acre) in size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500 of these projects NOT on brownfields, landfills, parking lots, buildings = ROUGHLY 3,500 acres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Under SMART:  TBD, Up to 1,280 MW “large” projects = ROUGHLY 9,000 acres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9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9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54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0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17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54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8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03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8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00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8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02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19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90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12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8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1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6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9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E4CD-0897-4E4A-9473-DDF56FC076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71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5556491E-BF9A-40B9-9F1C-D4652789F326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0B0-7666-474E-872C-95E20014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9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0B9689-FE1A-46FB-A563-951F53490DAA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0B0-7666-474E-872C-95E20014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6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AD7A51-5A67-47F2-8910-480F3ABFC098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0B0-7666-474E-872C-95E20014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8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D17FD-2BAD-4D22-9925-C3364FC75BDF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45552"/>
            <a:ext cx="762000" cy="365125"/>
          </a:xfrm>
        </p:spPr>
        <p:txBody>
          <a:bodyPr/>
          <a:lstStyle>
            <a:lvl1pPr>
              <a:defRPr sz="1200" i="0"/>
            </a:lvl1pPr>
          </a:lstStyle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8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AA14F5-88BF-4C0B-B74F-C16E769DC595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0B0-7666-474E-872C-95E20014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4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0CB263-74AD-491E-B8B8-56E9E77BBA2A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0B0-7666-474E-872C-95E20014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90CEC-EE63-49CE-873D-39BFD1CD03AB}" type="datetime1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0B0-7666-474E-872C-95E20014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5218F1-CE9D-44A3-9BAE-FC1790299A42}" type="datetime1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0B0-7666-474E-872C-95E20014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8911C-4047-4B0E-A7B8-CECA2F1CA6ED}" type="datetime1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0B0-7666-474E-872C-95E20014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C8C1D1-B56B-4E22-B860-7303BABD14D0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0B0-7666-474E-872C-95E20014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B2A4F-077C-49D0-A0F3-D8B6D1F4095E}" type="datetime1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10B0-7666-474E-872C-95E20014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455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45552"/>
            <a:ext cx="467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10B0-7666-474E-872C-95E2001485B3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75625"/>
            <a:ext cx="2495550" cy="45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5940363"/>
            <a:ext cx="1654810" cy="740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91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K6rOYioDhAhUDMd8KHexXCq4QjRx6BAgBEAU&amp;url=https://www.shutterstock.com/search/solar%2Bpanels%2Bhillside&amp;psig=AOvVaw05Z2h9Akj5AlFGWpRJIFXF&amp;ust=155259952774116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g.umass.edu/clean-energy/services/pollinator-friendly-solar-pv-for-massachusetts" TargetMode="External"/><Relationship Id="rId2" Type="http://schemas.openxmlformats.org/officeDocument/2006/relationships/hyperlink" Target="mailto:zdowling@umas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9144000" cy="6019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cap="small" dirty="0">
                <a:solidFill>
                  <a:schemeClr val="accent2">
                    <a:lumMod val="75000"/>
                  </a:schemeClr>
                </a:solidFill>
              </a:rPr>
              <a:t>UMa</a:t>
            </a:r>
            <a:r>
              <a:rPr lang="en-US" sz="3600" b="1" i="1" cap="small" dirty="0">
                <a:solidFill>
                  <a:schemeClr val="accent2">
                    <a:lumMod val="75000"/>
                  </a:schemeClr>
                </a:solidFill>
              </a:rPr>
              <a:t>ss </a:t>
            </a:r>
            <a:r>
              <a:rPr lang="en-US" sz="3600" b="1" cap="small" dirty="0">
                <a:solidFill>
                  <a:schemeClr val="accent2">
                    <a:lumMod val="75000"/>
                  </a:schemeClr>
                </a:solidFill>
              </a:rPr>
              <a:t>Clean Energy Extension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Pollinator-Friendly Certification Program for Solar PV Arrays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0" y="5305136"/>
            <a:ext cx="10287000" cy="1676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SNEC Meeting</a:t>
            </a:r>
            <a:r>
              <a:rPr lang="en-US" sz="2000" dirty="0" smtClean="0">
                <a:solidFill>
                  <a:srgbClr val="002060"/>
                </a:solidFill>
              </a:rPr>
              <a:t>; </a:t>
            </a:r>
            <a:r>
              <a:rPr lang="en-US" sz="2000" dirty="0" smtClean="0">
                <a:solidFill>
                  <a:srgbClr val="002060"/>
                </a:solidFill>
              </a:rPr>
              <a:t>December 4, </a:t>
            </a:r>
            <a:r>
              <a:rPr lang="en-US" sz="2000" dirty="0" smtClean="0">
                <a:solidFill>
                  <a:srgbClr val="002060"/>
                </a:solidFill>
              </a:rPr>
              <a:t>2020</a:t>
            </a:r>
            <a:r>
              <a:rPr lang="en-US" sz="3600" b="1" cap="small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cap="smal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b="1" cap="small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b="1" cap="small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Zara Dowling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wildflower meadow so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1"/>
          <a:stretch/>
        </p:blipFill>
        <p:spPr bwMode="auto">
          <a:xfrm>
            <a:off x="647700" y="1295400"/>
            <a:ext cx="7924800" cy="41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76200"/>
            <a:ext cx="8991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7147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Array Footprint and Perimeter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208"/>
            <a:ext cx="9144000" cy="50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7147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Array Footprint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" y="790922"/>
            <a:ext cx="2686050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46" y="777474"/>
            <a:ext cx="2667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" y="3570802"/>
            <a:ext cx="3120363" cy="3182770"/>
          </a:xfrm>
          <a:prstGeom prst="rect">
            <a:avLst/>
          </a:prstGeom>
        </p:spPr>
      </p:pic>
      <p:sp>
        <p:nvSpPr>
          <p:cNvPr id="6" name="AutoShape 2" descr="Image result for slender goldentop"/>
          <p:cNvSpPr>
            <a:spLocks noChangeAspect="1" noChangeArrowheads="1"/>
          </p:cNvSpPr>
          <p:nvPr/>
        </p:nvSpPr>
        <p:spPr bwMode="auto">
          <a:xfrm>
            <a:off x="63500" y="-144463"/>
            <a:ext cx="2908300" cy="29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74" y="775681"/>
            <a:ext cx="3558391" cy="2668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76972"/>
            <a:ext cx="3276600" cy="3276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/>
          <a:stretch/>
        </p:blipFill>
        <p:spPr>
          <a:xfrm>
            <a:off x="3247384" y="3538304"/>
            <a:ext cx="2386628" cy="32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7147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Array Perimeter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AutoShape 2" descr="Image result for slender goldentop"/>
          <p:cNvSpPr>
            <a:spLocks noChangeAspect="1" noChangeArrowheads="1"/>
          </p:cNvSpPr>
          <p:nvPr/>
        </p:nvSpPr>
        <p:spPr bwMode="auto">
          <a:xfrm>
            <a:off x="63500" y="-144463"/>
            <a:ext cx="2908300" cy="29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1" y="3388438"/>
            <a:ext cx="2511772" cy="3347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8190" r="34916"/>
          <a:stretch/>
        </p:blipFill>
        <p:spPr>
          <a:xfrm>
            <a:off x="2660505" y="3372554"/>
            <a:ext cx="3169323" cy="33298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223" r="18332"/>
          <a:stretch/>
        </p:blipFill>
        <p:spPr>
          <a:xfrm>
            <a:off x="5867400" y="3388438"/>
            <a:ext cx="3124200" cy="3272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r="6387"/>
          <a:stretch/>
        </p:blipFill>
        <p:spPr>
          <a:xfrm>
            <a:off x="2717949" y="671989"/>
            <a:ext cx="3102237" cy="2647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6459"/>
          <a:stretch/>
        </p:blipFill>
        <p:spPr>
          <a:xfrm>
            <a:off x="5871882" y="675228"/>
            <a:ext cx="3119718" cy="2678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" y="705526"/>
            <a:ext cx="2625312" cy="26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7147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Trim Zone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AutoShape 2" descr="Image result for slender goldentop"/>
          <p:cNvSpPr>
            <a:spLocks noChangeAspect="1" noChangeArrowheads="1"/>
          </p:cNvSpPr>
          <p:nvPr/>
        </p:nvSpPr>
        <p:spPr bwMode="auto">
          <a:xfrm>
            <a:off x="63500" y="-144463"/>
            <a:ext cx="2908300" cy="29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33" y="600024"/>
            <a:ext cx="4630894" cy="3091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210"/>
            <a:ext cx="4513106" cy="3384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12" y="3695252"/>
            <a:ext cx="5680588" cy="3408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51" y="3691055"/>
            <a:ext cx="4653477" cy="34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0"/>
            <a:ext cx="8763000" cy="71472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Stormwater</a:t>
            </a:r>
            <a:r>
              <a:rPr lang="en-US" sz="3200" b="1" dirty="0" smtClean="0">
                <a:solidFill>
                  <a:srgbClr val="C00000"/>
                </a:solidFill>
              </a:rPr>
              <a:t> Retention Basin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AutoShape 2" descr="Image result for slender goldentop"/>
          <p:cNvSpPr>
            <a:spLocks noChangeAspect="1" noChangeArrowheads="1"/>
          </p:cNvSpPr>
          <p:nvPr/>
        </p:nvSpPr>
        <p:spPr bwMode="auto">
          <a:xfrm>
            <a:off x="63500" y="-144463"/>
            <a:ext cx="2908300" cy="29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057400"/>
            <a:ext cx="6217517" cy="4663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59" y="3358708"/>
            <a:ext cx="2469284" cy="3351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21" y="-17957"/>
            <a:ext cx="2494561" cy="3327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21621" r="1792" b="47749"/>
          <a:stretch/>
        </p:blipFill>
        <p:spPr>
          <a:xfrm>
            <a:off x="327457" y="630841"/>
            <a:ext cx="6172200" cy="151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5" y="97715"/>
            <a:ext cx="8836920" cy="6612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76600" y="76200"/>
            <a:ext cx="8763000" cy="7147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Mowing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AutoShape 2" descr="Image result for slender goldentop"/>
          <p:cNvSpPr>
            <a:spLocks noChangeAspect="1" noChangeArrowheads="1"/>
          </p:cNvSpPr>
          <p:nvPr/>
        </p:nvSpPr>
        <p:spPr bwMode="auto">
          <a:xfrm>
            <a:off x="63500" y="-144463"/>
            <a:ext cx="2908300" cy="29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0"/>
            <a:ext cx="8763000" cy="7147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Invasive Plant Control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AutoShape 2" descr="Image result for slender goldentop"/>
          <p:cNvSpPr>
            <a:spLocks noChangeAspect="1" noChangeArrowheads="1"/>
          </p:cNvSpPr>
          <p:nvPr/>
        </p:nvSpPr>
        <p:spPr bwMode="auto">
          <a:xfrm>
            <a:off x="63500" y="-144463"/>
            <a:ext cx="2908300" cy="29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337639"/>
            <a:ext cx="4174310" cy="5529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r="30000"/>
          <a:stretch/>
        </p:blipFill>
        <p:spPr>
          <a:xfrm>
            <a:off x="762000" y="809294"/>
            <a:ext cx="3733800" cy="49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0"/>
            <a:ext cx="8763000" cy="7147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Invasive Plant Control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AutoShape 2" descr="Image result for slender goldentop"/>
          <p:cNvSpPr>
            <a:spLocks noChangeAspect="1" noChangeArrowheads="1"/>
          </p:cNvSpPr>
          <p:nvPr/>
        </p:nvSpPr>
        <p:spPr bwMode="auto">
          <a:xfrm>
            <a:off x="63500" y="-144463"/>
            <a:ext cx="2908300" cy="29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1360"/>
            <a:ext cx="5562600" cy="3227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7"/>
          <a:stretch/>
        </p:blipFill>
        <p:spPr>
          <a:xfrm>
            <a:off x="4849710" y="3331879"/>
            <a:ext cx="414099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57028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Massachusetts Criteria - Establishment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702677"/>
            <a:ext cx="8915400" cy="64633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Establishment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and maintenance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plan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Seed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mix not pre-treated with insecticide or fungicide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Amount of seed to be planted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based on seed providers’ recommendation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Diversity of species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Diversity of bloom times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Seed mixes no more than 25% grasses and sedges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Trim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zone plantings include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significant % of flowering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plants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Vegetation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screen, if present,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includes only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native species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Specialist bee forage plants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Host plants for rare butterflies and moths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Fencing gaps to allow wildlife passage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</a:rPr>
              <a:t>Bee nesting habitat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</a:rPr>
              <a:t>Perennial water source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</a:rPr>
              <a:t>Educational signage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</a:rPr>
              <a:t>Habitat for rare wildlife species, bird boxes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7360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Massachusetts Criteria - Maintenance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125740"/>
            <a:ext cx="8763000" cy="433965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Mowing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no more than once per year, before May 1 or after October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1  (AFTER SITE ESTABLISHMENT)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During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establishment period (first 3-5 years), have botanist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flag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invasive plants for removal.  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Limit vegetation clearing in trim zone.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Spot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treatment of invasive species with herbicide or weed-whacker is acceptable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where needed.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No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insecticide or fungicide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use.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Submit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annual request for exclusion from spraying for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mosquitoes.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Maintain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log of annual mowing and any other vegetation management activities occurring on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site.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Why Pollinator-Friendly Solar?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8056" y="2514600"/>
            <a:ext cx="8763000" cy="333508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2,100 MW pre-SMART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Under SREC II: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00" dirty="0" smtClean="0">
                <a:solidFill>
                  <a:schemeClr val="accent3">
                    <a:lumMod val="50000"/>
                  </a:schemeClr>
                </a:solidFill>
              </a:rPr>
              <a:t>1001,600 under SMART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1000 projects greater than 200 kW (~1 acre)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in size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500 of these projects NOT on brownfields, landfills, parking lots, buildings = ROUGHLY 3,500 acres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Under SMART:  TBD, Up to 1,280 MW “large” projects = ROUGHLY 9,000 acres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00" dirty="0" smtClean="0">
                <a:solidFill>
                  <a:schemeClr val="accent3">
                    <a:lumMod val="50000"/>
                  </a:schemeClr>
                </a:solidFill>
              </a:rPr>
              <a:t>Good time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00" dirty="0">
                <a:solidFill>
                  <a:schemeClr val="accent3">
                    <a:lumMod val="50000"/>
                  </a:schemeClr>
                </a:solidFill>
              </a:rPr>
              <a:t>g</a:t>
            </a:r>
          </a:p>
        </p:txBody>
      </p:sp>
      <p:pic>
        <p:nvPicPr>
          <p:cNvPr id="5122" name="Picture 2" descr="Image result for large solar array hillsid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2" b="9167"/>
          <a:stretch/>
        </p:blipFill>
        <p:spPr bwMode="auto">
          <a:xfrm>
            <a:off x="173019" y="1066800"/>
            <a:ext cx="8853544" cy="46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7360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Wildlife Passage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Image result for box turtle gap under f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84" y="3050733"/>
            <a:ext cx="2787904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446"/>
            <a:ext cx="9448800" cy="120575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Wildlife Habitat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4" name="Picture 2" descr="Image result for kestrel with nest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22" y="1610149"/>
            <a:ext cx="3429000" cy="51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wood turtle basking in the sun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19262"/>
          <a:stretch/>
        </p:blipFill>
        <p:spPr bwMode="auto">
          <a:xfrm>
            <a:off x="-74676" y="17033"/>
            <a:ext cx="2819400" cy="29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4286"/>
          <a:stretch/>
        </p:blipFill>
        <p:spPr>
          <a:xfrm>
            <a:off x="2778573" y="1981200"/>
            <a:ext cx="2755556" cy="38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7360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Certification Program Components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186934"/>
            <a:ext cx="8763000" cy="28623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Certification Criteria (Certified, Silver, Gold, Platinum)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Certification Procedure and Fees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Best Management Practices Document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Recommended Plant Species List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Application Form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Annual Maintenance Log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Monitoring</a:t>
            </a:r>
            <a:endParaRPr lang="en-US" sz="24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7360"/>
            <a:ext cx="87630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Certification Process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600200"/>
            <a:ext cx="8763000" cy="3600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Application, including Site Establishment &amp; Maintenance Plan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Application fee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Review, comments, and revision of Establishment &amp; Maintenance Plan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Letter of Certification issued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On-going maintenance according to the Plan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Submission of Annual Maintenance Log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Monitoring during fourth growing season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Payment of re-certification fee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Adjustment of maintenance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ctivities, if needed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Monitoring every third growing season thereafter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791093"/>
            <a:ext cx="8763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Re-Certification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7360"/>
            <a:ext cx="87630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So Far in 2020…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101553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7 certified projects, 2 solar development companies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Berkshire, Bristol, Franklin, Hampden, Worcester counties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1.0 – 6.7 MW DC capacity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590800"/>
            <a:ext cx="8763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April 2020 – Updated SMART Regulation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3218" y="3263019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Solar incentive adder ($/kWh) for pollinator-friendly certification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“A Solar Tariff Generation Unit that obtains and maintains at least a silver certification from the University of Massachusetts Clean Energy Extension Pollinator-Friendly Certification Program, or other equivalent certification as determined by the Department, shall be eligible to receive an additional $0.0025/kWh Compensation Rate Adder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.”</a:t>
            </a:r>
          </a:p>
          <a:p>
            <a:pPr algn="l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://www.mass.gov/doc/225-cmr-2000-final-071020-clean/download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8763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Expected Updates for 2021…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969962"/>
            <a:ext cx="8702964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Continued flexibility and adjustments as we work out how to establish these sites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Remove rare or uncommon plant species from Recommended List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Review additional research on plants that support specialist bees or Lepidoptera for potential inclusion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Seed mix by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</a:rPr>
              <a:t>seed count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only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Provide recommendations on seeding rates (PLS per sq.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ft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Clarify language regarding criteria and BMPs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Provide information regarding geography of plant species by county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Provide signage with Letter of Certification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9646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Thank You!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733800"/>
            <a:ext cx="8991600" cy="2057400"/>
          </a:xfrm>
          <a:ln w="22225"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</a:t>
            </a:r>
            <a:r>
              <a:rPr lang="en-US" sz="2000" b="1" dirty="0" smtClean="0"/>
              <a:t>Zara Dowling, </a:t>
            </a:r>
            <a:r>
              <a:rPr lang="en-US" sz="2000" b="1" dirty="0" smtClean="0"/>
              <a:t>UMass </a:t>
            </a:r>
            <a:r>
              <a:rPr lang="en-US" sz="2000" b="1" dirty="0"/>
              <a:t>Clean Energy Extension</a:t>
            </a:r>
            <a:endParaRPr lang="en-US" sz="2000" b="1" dirty="0" smtClean="0"/>
          </a:p>
          <a:p>
            <a:pPr marL="452438" indent="0">
              <a:buNone/>
            </a:pPr>
            <a:r>
              <a:rPr lang="en-US" sz="2000" dirty="0" smtClean="0"/>
              <a:t>Email:</a:t>
            </a: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zdowling@umass.edu</a:t>
            </a:r>
            <a:r>
              <a:rPr lang="en-US" sz="2000" dirty="0" smtClean="0"/>
              <a:t> </a:t>
            </a:r>
          </a:p>
          <a:p>
            <a:pPr marL="452438" indent="0">
              <a:buNone/>
            </a:pPr>
            <a:r>
              <a:rPr lang="en-US" sz="2000" dirty="0" smtClean="0"/>
              <a:t>Phone:</a:t>
            </a:r>
            <a:r>
              <a:rPr lang="en-US" sz="2000" dirty="0" smtClean="0"/>
              <a:t>	(413) 545-8516</a:t>
            </a:r>
          </a:p>
          <a:p>
            <a:pPr marL="452438" indent="0">
              <a:buNone/>
            </a:pPr>
            <a:r>
              <a:rPr lang="en-US" sz="2000" dirty="0" smtClean="0"/>
              <a:t>W</a:t>
            </a:r>
            <a:r>
              <a:rPr lang="en-US" sz="2000" dirty="0" smtClean="0"/>
              <a:t>ebsite:</a:t>
            </a:r>
            <a:r>
              <a:rPr lang="en-US" sz="2000" dirty="0"/>
              <a:t>	</a:t>
            </a:r>
            <a:r>
              <a:rPr lang="en-US" sz="2000" dirty="0">
                <a:hlinkClick r:id="rId3"/>
              </a:rPr>
              <a:t>https://ag.umass.edu/clean-energy/services/pollinator-friendly-solar-pv-for-massachusetts</a:t>
            </a:r>
            <a:endParaRPr lang="en-US" sz="2000" dirty="0" smtClean="0"/>
          </a:p>
          <a:p>
            <a:pPr marL="452438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452438" indent="0">
              <a:buNone/>
            </a:pPr>
            <a:endParaRPr lang="en-US" sz="2000" dirty="0" smtClean="0"/>
          </a:p>
          <a:p>
            <a:pPr marL="452438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50338" y="49346"/>
            <a:ext cx="4560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</a:rPr>
              <a:t>Questions?</a:t>
            </a:r>
            <a:endParaRPr lang="en-US" sz="5400" b="1" i="1" dirty="0">
              <a:ln w="222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026" name="Picture 2" descr="Hilarious Bee Jokes That Will Make You Laug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5" t="-650" r="3005" b="32258"/>
          <a:stretch/>
        </p:blipFill>
        <p:spPr bwMode="auto">
          <a:xfrm>
            <a:off x="838200" y="813868"/>
            <a:ext cx="7242175" cy="27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2722"/>
            <a:ext cx="8686800" cy="44013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Why Pollinator-Friendly?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57344"/>
            <a:ext cx="6814457" cy="45429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Why Pollinator-Friendly?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“Pollinator-Friendly” Solar in Other States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416" t="15185" r="41667" b="10000"/>
          <a:stretch/>
        </p:blipFill>
        <p:spPr>
          <a:xfrm>
            <a:off x="4648200" y="1157723"/>
            <a:ext cx="4343400" cy="55529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6455" y="1828191"/>
            <a:ext cx="2819400" cy="35825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Minnesota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Michigan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Vermont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North Carolina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Virginia</a:t>
            </a:r>
          </a:p>
          <a:p>
            <a:pPr marL="457200" indent="-457200" algn="l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Illinois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00" dirty="0" smtClean="0">
                <a:solidFill>
                  <a:schemeClr val="accent3">
                    <a:lumMod val="50000"/>
                  </a:schemeClr>
                </a:solidFill>
              </a:rPr>
              <a:t>Good time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00" dirty="0">
                <a:solidFill>
                  <a:schemeClr val="accent3">
                    <a:lumMod val="50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6202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705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“Pollinator-Friendly” Solar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7129272" cy="3398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7" b="88706" l="2353" r="94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6286">
            <a:off x="-46017" y="1930485"/>
            <a:ext cx="3095190" cy="3095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/>
          <a:stretch/>
        </p:blipFill>
        <p:spPr>
          <a:xfrm rot="19927149" flipH="1">
            <a:off x="-149178" y="4071179"/>
            <a:ext cx="2408306" cy="12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122238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Criteria used in other states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143000"/>
            <a:ext cx="8763000" cy="459818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Detailed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establishment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and monitoring plans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NO INSECTICIDES on seeds, seedlings, or to be used on-site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Species requirements – flowering, appropriate for habitat, “good” for pollinators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Appropriate seeding density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Plant diversity (# of flowering species)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Seasonal diversity of blooms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Vegetation screen with native and/or flowering plants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Creation of nesting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habitat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Signage/education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Mowing requirements – only once per year, or outside of certain seasons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00" dirty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00" dirty="0" smtClean="0">
                <a:solidFill>
                  <a:schemeClr val="accent3">
                    <a:lumMod val="50000"/>
                  </a:schemeClr>
                </a:solidFill>
              </a:rPr>
              <a:t>Good time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00" dirty="0">
                <a:solidFill>
                  <a:schemeClr val="accent3">
                    <a:lumMod val="50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117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7360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Additional Ideas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295400"/>
            <a:ext cx="8763000" cy="304698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Checklist format (like LEED certification)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Clear distinctions between criteria for establishment and maintenance/monitoring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No fungicides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Plants that support specialist species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Perennial water source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Limiting nocturnal lighting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Wildlife considerations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87345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76200"/>
            <a:ext cx="8763000" cy="7147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Pollinator-Friendly Solar Array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0C10B0-7666-474E-872C-95E2001485B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858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9346</TotalTime>
  <Words>872</Words>
  <Application>Microsoft Office PowerPoint</Application>
  <PresentationFormat>On-screen Show (4:3)</PresentationFormat>
  <Paragraphs>199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Office Theme</vt:lpstr>
      <vt:lpstr>SNEC Meeting; December 4, 2020  Zara Dowling</vt:lpstr>
      <vt:lpstr>Why Pollinator-Friendly Solar?</vt:lpstr>
      <vt:lpstr>Why Pollinator-Friendly?</vt:lpstr>
      <vt:lpstr>Why Pollinator-Friendly?</vt:lpstr>
      <vt:lpstr>“Pollinator-Friendly” Solar in Other States</vt:lpstr>
      <vt:lpstr>“Pollinator-Friendly” Solar</vt:lpstr>
      <vt:lpstr>Criteria used in other states</vt:lpstr>
      <vt:lpstr>Additional Ideas</vt:lpstr>
      <vt:lpstr>Pollinator-Friendly Solar Array</vt:lpstr>
      <vt:lpstr>Array Footprint and Perimeter</vt:lpstr>
      <vt:lpstr>Array Footprint</vt:lpstr>
      <vt:lpstr>Array Perimeter</vt:lpstr>
      <vt:lpstr>Trim Zone</vt:lpstr>
      <vt:lpstr>Stormwater Retention Basin</vt:lpstr>
      <vt:lpstr>Mowing</vt:lpstr>
      <vt:lpstr>Invasive Plant Control</vt:lpstr>
      <vt:lpstr>Invasive Plant Control</vt:lpstr>
      <vt:lpstr>Massachusetts Criteria - Establishment</vt:lpstr>
      <vt:lpstr>Massachusetts Criteria - Maintenance</vt:lpstr>
      <vt:lpstr>Wildlife Passage</vt:lpstr>
      <vt:lpstr>Wildlife Habitat</vt:lpstr>
      <vt:lpstr>Certification Program Components</vt:lpstr>
      <vt:lpstr>Certification Process</vt:lpstr>
      <vt:lpstr>So Far in 2020…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UMass Clean Energy Extension Strategic Plan/North Star</dc:title>
  <dc:creator>Greg</dc:creator>
  <cp:lastModifiedBy>Zara Dowling</cp:lastModifiedBy>
  <cp:revision>314</cp:revision>
  <dcterms:created xsi:type="dcterms:W3CDTF">2016-08-10T20:27:05Z</dcterms:created>
  <dcterms:modified xsi:type="dcterms:W3CDTF">2020-11-17T19:36:13Z</dcterms:modified>
</cp:coreProperties>
</file>