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4"/>
  </p:notesMasterIdLst>
  <p:sldIdLst>
    <p:sldId id="303" r:id="rId2"/>
    <p:sldId id="257" r:id="rId3"/>
    <p:sldId id="256" r:id="rId4"/>
    <p:sldId id="271" r:id="rId5"/>
    <p:sldId id="272" r:id="rId6"/>
    <p:sldId id="273" r:id="rId7"/>
    <p:sldId id="274" r:id="rId8"/>
    <p:sldId id="276" r:id="rId9"/>
    <p:sldId id="277" r:id="rId10"/>
    <p:sldId id="279" r:id="rId11"/>
    <p:sldId id="282" r:id="rId12"/>
    <p:sldId id="283" r:id="rId13"/>
    <p:sldId id="281" r:id="rId14"/>
    <p:sldId id="280" r:id="rId15"/>
    <p:sldId id="284" r:id="rId16"/>
    <p:sldId id="285" r:id="rId17"/>
    <p:sldId id="286" r:id="rId18"/>
    <p:sldId id="258" r:id="rId19"/>
    <p:sldId id="259" r:id="rId20"/>
    <p:sldId id="287" r:id="rId21"/>
    <p:sldId id="288" r:id="rId22"/>
    <p:sldId id="261" r:id="rId23"/>
    <p:sldId id="266" r:id="rId24"/>
    <p:sldId id="267" r:id="rId25"/>
    <p:sldId id="270" r:id="rId26"/>
    <p:sldId id="275" r:id="rId27"/>
    <p:sldId id="293" r:id="rId28"/>
    <p:sldId id="294" r:id="rId29"/>
    <p:sldId id="296" r:id="rId30"/>
    <p:sldId id="298" r:id="rId31"/>
    <p:sldId id="299" r:id="rId32"/>
    <p:sldId id="302"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2"/>
  </p:normalViewPr>
  <p:slideViewPr>
    <p:cSldViewPr snapToGrid="0" snapToObjects="1">
      <p:cViewPr varScale="1">
        <p:scale>
          <a:sx n="119" d="100"/>
          <a:sy n="119" d="100"/>
        </p:scale>
        <p:origin x="144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FBAD8E-B369-4949-8256-1394D59A1556}" type="datetimeFigureOut">
              <a:rPr lang="en-US" smtClean="0"/>
              <a:t>8/8/19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B1E41F-3DE3-EE4D-9CA8-135A54378525}" type="slidenum">
              <a:rPr lang="en-US" smtClean="0"/>
              <a:t>‹#›</a:t>
            </a:fld>
            <a:endParaRPr lang="en-US"/>
          </a:p>
        </p:txBody>
      </p:sp>
    </p:spTree>
    <p:extLst>
      <p:ext uri="{BB962C8B-B14F-4D97-AF65-F5344CB8AC3E}">
        <p14:creationId xmlns:p14="http://schemas.microsoft.com/office/powerpoint/2010/main" val="7181007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Beach is a classic and typical barrier beach that is gradually</a:t>
            </a:r>
            <a:r>
              <a:rPr lang="en-US" baseline="0" dirty="0"/>
              <a:t> migrating landward in response to rising sea level.  On the north side of  Long Beach West an arrow points to the western edge of the retrograding beach circa 1835.  The construction of the first breakwater occurred in 1871.  The </a:t>
            </a:r>
            <a:r>
              <a:rPr lang="en-US" baseline="0" dirty="0" err="1"/>
              <a:t>longshore</a:t>
            </a:r>
            <a:r>
              <a:rPr lang="en-US" baseline="0" dirty="0"/>
              <a:t> current is from east to west as shown by the arrow – sand began to accumulate at the breakwater causing the beach to begin to </a:t>
            </a:r>
            <a:r>
              <a:rPr lang="en-US" baseline="0" dirty="0" err="1"/>
              <a:t>prograde</a:t>
            </a:r>
            <a:r>
              <a:rPr lang="en-US" baseline="0" dirty="0"/>
              <a:t> in a seaward direction.  The breakwater was extended in 1907 allowing for additional </a:t>
            </a:r>
            <a:r>
              <a:rPr lang="en-US" baseline="0" dirty="0" err="1"/>
              <a:t>progradation</a:t>
            </a:r>
            <a:r>
              <a:rPr lang="en-US" baseline="0" dirty="0"/>
              <a:t>.  It appears that the </a:t>
            </a:r>
            <a:r>
              <a:rPr lang="en-US" baseline="0" dirty="0" err="1"/>
              <a:t>shorelineline</a:t>
            </a:r>
            <a:r>
              <a:rPr lang="en-US" baseline="0" dirty="0"/>
              <a:t> at LBW and Pleasure have ceased growing seaward and sand that works around the point into the harbor is causing the west edge of Pleasure Beach to </a:t>
            </a:r>
            <a:r>
              <a:rPr lang="en-US" baseline="0" dirty="0" err="1"/>
              <a:t>prograde</a:t>
            </a:r>
            <a:r>
              <a:rPr lang="en-US" baseline="0" dirty="0"/>
              <a:t>.  </a:t>
            </a:r>
            <a:endParaRPr lang="en-US" dirty="0"/>
          </a:p>
        </p:txBody>
      </p:sp>
      <p:sp>
        <p:nvSpPr>
          <p:cNvPr id="4" name="Slide Number Placeholder 3"/>
          <p:cNvSpPr>
            <a:spLocks noGrp="1"/>
          </p:cNvSpPr>
          <p:nvPr>
            <p:ph type="sldNum" sz="quarter" idx="10"/>
          </p:nvPr>
        </p:nvSpPr>
        <p:spPr/>
        <p:txBody>
          <a:bodyPr/>
          <a:lstStyle/>
          <a:p>
            <a:fld id="{F0B1E41F-3DE3-EE4D-9CA8-135A54378525}" type="slidenum">
              <a:rPr lang="en-US" smtClean="0"/>
              <a:t>2</a:t>
            </a:fld>
            <a:endParaRPr lang="en-US"/>
          </a:p>
        </p:txBody>
      </p:sp>
    </p:spTree>
    <p:extLst>
      <p:ext uri="{BB962C8B-B14F-4D97-AF65-F5344CB8AC3E}">
        <p14:creationId xmlns:p14="http://schemas.microsoft.com/office/powerpoint/2010/main" val="1598579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beaches </a:t>
            </a:r>
            <a:r>
              <a:rPr lang="en-US" baseline="0" dirty="0" err="1"/>
              <a:t>prograde</a:t>
            </a:r>
            <a:r>
              <a:rPr lang="en-US" baseline="0" dirty="0"/>
              <a:t>, new primary dunes forms along the ocean shore – this creates an alternating series of dunes and swales.  This is most evident at Pleasure Beach but there is a remnant interior dune at LBW.  The most active sand deposition zone is at the primary dune – the </a:t>
            </a:r>
            <a:r>
              <a:rPr lang="en-US" baseline="0" dirty="0" err="1"/>
              <a:t>foreslope</a:t>
            </a:r>
            <a:r>
              <a:rPr lang="en-US" baseline="0" dirty="0"/>
              <a:t> and </a:t>
            </a:r>
            <a:r>
              <a:rPr lang="en-US" baseline="0" dirty="0" err="1"/>
              <a:t>backslope</a:t>
            </a:r>
            <a:r>
              <a:rPr lang="en-US" baseline="0" dirty="0"/>
              <a:t> being the areas that receives </a:t>
            </a:r>
            <a:r>
              <a:rPr lang="en-US" baseline="0" dirty="0" err="1"/>
              <a:t>aeolian</a:t>
            </a:r>
            <a:r>
              <a:rPr lang="en-US" baseline="0" dirty="0"/>
              <a:t> sand from the beach.  There is little sand deposition on the interior ridge plain system and this substrate stability allows for species other than </a:t>
            </a:r>
            <a:r>
              <a:rPr lang="en-US" baseline="0" dirty="0" err="1"/>
              <a:t>Ammophila</a:t>
            </a:r>
            <a:r>
              <a:rPr lang="en-US" baseline="0" dirty="0"/>
              <a:t> to dominate.  </a:t>
            </a:r>
            <a:r>
              <a:rPr lang="en-US" baseline="0" dirty="0" err="1"/>
              <a:t>Ammophila</a:t>
            </a:r>
            <a:r>
              <a:rPr lang="en-US" baseline="0" dirty="0"/>
              <a:t> actually requires active sand deposition to survive and be a dominant grass.  The state listed plant species occur in this ridge plain complex.</a:t>
            </a:r>
            <a:endParaRPr lang="en-US" dirty="0"/>
          </a:p>
        </p:txBody>
      </p:sp>
      <p:sp>
        <p:nvSpPr>
          <p:cNvPr id="4" name="Slide Number Placeholder 3"/>
          <p:cNvSpPr>
            <a:spLocks noGrp="1"/>
          </p:cNvSpPr>
          <p:nvPr>
            <p:ph type="sldNum" sz="quarter" idx="10"/>
          </p:nvPr>
        </p:nvSpPr>
        <p:spPr/>
        <p:txBody>
          <a:bodyPr/>
          <a:lstStyle/>
          <a:p>
            <a:fld id="{F0B1E41F-3DE3-EE4D-9CA8-135A54378525}" type="slidenum">
              <a:rPr lang="en-US" smtClean="0"/>
              <a:t>3</a:t>
            </a:fld>
            <a:endParaRPr lang="en-US"/>
          </a:p>
        </p:txBody>
      </p:sp>
    </p:spTree>
    <p:extLst>
      <p:ext uri="{BB962C8B-B14F-4D97-AF65-F5344CB8AC3E}">
        <p14:creationId xmlns:p14="http://schemas.microsoft.com/office/powerpoint/2010/main" val="3452077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B1E41F-3DE3-EE4D-9CA8-135A54378525}" type="slidenum">
              <a:rPr lang="en-US" smtClean="0"/>
              <a:t>4</a:t>
            </a:fld>
            <a:endParaRPr lang="en-US"/>
          </a:p>
        </p:txBody>
      </p:sp>
    </p:spTree>
    <p:extLst>
      <p:ext uri="{BB962C8B-B14F-4D97-AF65-F5344CB8AC3E}">
        <p14:creationId xmlns:p14="http://schemas.microsoft.com/office/powerpoint/2010/main" val="3452077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Beach is retrograding and dominated</a:t>
            </a:r>
            <a:r>
              <a:rPr lang="en-US" baseline="0" dirty="0"/>
              <a:t> by a primary dune.   In the mid-section are </a:t>
            </a:r>
            <a:r>
              <a:rPr lang="en-US" baseline="0" dirty="0" err="1"/>
              <a:t>backbarrier</a:t>
            </a:r>
            <a:r>
              <a:rPr lang="en-US" baseline="0" dirty="0"/>
              <a:t> flats – perhaps the remnant from a prior storm-</a:t>
            </a:r>
            <a:r>
              <a:rPr lang="en-US" baseline="0" dirty="0" err="1"/>
              <a:t>overwash</a:t>
            </a:r>
            <a:r>
              <a:rPr lang="en-US" baseline="0" dirty="0"/>
              <a:t> event.</a:t>
            </a:r>
            <a:endParaRPr lang="en-US" dirty="0"/>
          </a:p>
        </p:txBody>
      </p:sp>
      <p:sp>
        <p:nvSpPr>
          <p:cNvPr id="4" name="Slide Number Placeholder 3"/>
          <p:cNvSpPr>
            <a:spLocks noGrp="1"/>
          </p:cNvSpPr>
          <p:nvPr>
            <p:ph type="sldNum" sz="quarter" idx="10"/>
          </p:nvPr>
        </p:nvSpPr>
        <p:spPr/>
        <p:txBody>
          <a:bodyPr/>
          <a:lstStyle/>
          <a:p>
            <a:fld id="{F0B1E41F-3DE3-EE4D-9CA8-135A54378525}" type="slidenum">
              <a:rPr lang="en-US" smtClean="0"/>
              <a:t>6</a:t>
            </a:fld>
            <a:endParaRPr lang="en-US"/>
          </a:p>
        </p:txBody>
      </p:sp>
    </p:spTree>
    <p:extLst>
      <p:ext uri="{BB962C8B-B14F-4D97-AF65-F5344CB8AC3E}">
        <p14:creationId xmlns:p14="http://schemas.microsoft.com/office/powerpoint/2010/main" val="102737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September, the dominant plant was Crab-grass.  </a:t>
            </a:r>
          </a:p>
        </p:txBody>
      </p:sp>
      <p:sp>
        <p:nvSpPr>
          <p:cNvPr id="4" name="Slide Number Placeholder 3"/>
          <p:cNvSpPr>
            <a:spLocks noGrp="1"/>
          </p:cNvSpPr>
          <p:nvPr>
            <p:ph type="sldNum" sz="quarter" idx="10"/>
          </p:nvPr>
        </p:nvSpPr>
        <p:spPr/>
        <p:txBody>
          <a:bodyPr/>
          <a:lstStyle/>
          <a:p>
            <a:fld id="{F0B1E41F-3DE3-EE4D-9CA8-135A54378525}" type="slidenum">
              <a:rPr lang="en-US" smtClean="0"/>
              <a:t>14</a:t>
            </a:fld>
            <a:endParaRPr lang="en-US"/>
          </a:p>
        </p:txBody>
      </p:sp>
    </p:spTree>
    <p:extLst>
      <p:ext uri="{BB962C8B-B14F-4D97-AF65-F5344CB8AC3E}">
        <p14:creationId xmlns:p14="http://schemas.microsoft.com/office/powerpoint/2010/main" val="1843678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primary control area – red is the area with </a:t>
            </a:r>
            <a:r>
              <a:rPr lang="en-US" dirty="0" err="1"/>
              <a:t>Robinia</a:t>
            </a:r>
            <a:r>
              <a:rPr lang="en-US" baseline="0" dirty="0"/>
              <a:t> trees; white are shrub islands, light blue are native beach plum, dark blue is an upland patch of </a:t>
            </a:r>
            <a:r>
              <a:rPr lang="en-US" baseline="0" dirty="0" err="1"/>
              <a:t>Phragmites</a:t>
            </a:r>
            <a:r>
              <a:rPr lang="en-US" baseline="0" dirty="0"/>
              <a:t> and yellow/green is the turf grass </a:t>
            </a:r>
            <a:r>
              <a:rPr lang="en-US" baseline="0" dirty="0" err="1"/>
              <a:t>Zoysia</a:t>
            </a:r>
            <a:r>
              <a:rPr lang="en-US" baseline="0" dirty="0"/>
              <a:t>.  The basic control technique for shrubs and trees is to cut and paint with herbicide.  The one exception is Quaking Aspen which is typically treated with a basal stem injection.  </a:t>
            </a:r>
            <a:endParaRPr lang="en-US" dirty="0"/>
          </a:p>
        </p:txBody>
      </p:sp>
      <p:sp>
        <p:nvSpPr>
          <p:cNvPr id="4" name="Slide Number Placeholder 3"/>
          <p:cNvSpPr>
            <a:spLocks noGrp="1"/>
          </p:cNvSpPr>
          <p:nvPr>
            <p:ph type="sldNum" sz="quarter" idx="10"/>
          </p:nvPr>
        </p:nvSpPr>
        <p:spPr/>
        <p:txBody>
          <a:bodyPr/>
          <a:lstStyle/>
          <a:p>
            <a:fld id="{F0B1E41F-3DE3-EE4D-9CA8-135A54378525}" type="slidenum">
              <a:rPr lang="en-US" smtClean="0"/>
              <a:t>20</a:t>
            </a:fld>
            <a:endParaRPr lang="en-US"/>
          </a:p>
        </p:txBody>
      </p:sp>
    </p:spTree>
    <p:extLst>
      <p:ext uri="{BB962C8B-B14F-4D97-AF65-F5344CB8AC3E}">
        <p14:creationId xmlns:p14="http://schemas.microsoft.com/office/powerpoint/2010/main" val="1092417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source of invasive species.</a:t>
            </a:r>
          </a:p>
        </p:txBody>
      </p:sp>
      <p:sp>
        <p:nvSpPr>
          <p:cNvPr id="4" name="Slide Number Placeholder 3"/>
          <p:cNvSpPr>
            <a:spLocks noGrp="1"/>
          </p:cNvSpPr>
          <p:nvPr>
            <p:ph type="sldNum" sz="quarter" idx="10"/>
          </p:nvPr>
        </p:nvSpPr>
        <p:spPr/>
        <p:txBody>
          <a:bodyPr/>
          <a:lstStyle/>
          <a:p>
            <a:fld id="{F0B1E41F-3DE3-EE4D-9CA8-135A54378525}" type="slidenum">
              <a:rPr lang="en-US" smtClean="0"/>
              <a:t>31</a:t>
            </a:fld>
            <a:endParaRPr lang="en-US"/>
          </a:p>
        </p:txBody>
      </p:sp>
    </p:spTree>
    <p:extLst>
      <p:ext uri="{BB962C8B-B14F-4D97-AF65-F5344CB8AC3E}">
        <p14:creationId xmlns:p14="http://schemas.microsoft.com/office/powerpoint/2010/main" val="4067731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8/8/19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FCF5A-EA79-452C-A52C-1A2668C2E7DF}" type="datetime1">
              <a:rPr lang="en-US" smtClean="0"/>
              <a:pPr/>
              <a:t>8/8/19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8/8/19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D9D02-426E-46C9-9EE9-0DE1EF8B2838}" type="datetime1">
              <a:rPr lang="en-US" smtClean="0"/>
              <a:pPr/>
              <a:t>8/8/19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8/8/19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E1FAA6B6-10E5-4810-BC9F-DA72D8452E73}" type="datetime1">
              <a:rPr lang="en-US" smtClean="0"/>
              <a:pPr/>
              <a:t>8/8/19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8/8/19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CDBF60-6CC3-4B74-A60D-3486985E4346}" type="datetime1">
              <a:rPr lang="en-US" smtClean="0"/>
              <a:pPr/>
              <a:t>8/8/19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8/8/19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8/8/19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8/8/19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8/8/19</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2D80E4-69ED-DB4E-A315-D3BE3F68516C}"/>
              </a:ext>
            </a:extLst>
          </p:cNvPr>
          <p:cNvSpPr>
            <a:spLocks noGrp="1"/>
          </p:cNvSpPr>
          <p:nvPr>
            <p:ph type="title"/>
          </p:nvPr>
        </p:nvSpPr>
        <p:spPr/>
        <p:txBody>
          <a:bodyPr>
            <a:normAutofit fontScale="90000"/>
          </a:bodyPr>
          <a:lstStyle/>
          <a:p>
            <a:r>
              <a:rPr lang="en-US" dirty="0"/>
              <a:t>Long Beach – the backstory</a:t>
            </a:r>
            <a:br>
              <a:rPr lang="en-US" dirty="0"/>
            </a:br>
            <a:r>
              <a:rPr lang="en-US" dirty="0"/>
              <a:t>Environmental Review Team</a:t>
            </a:r>
          </a:p>
        </p:txBody>
      </p:sp>
      <p:pic>
        <p:nvPicPr>
          <p:cNvPr id="5" name="Picture 4">
            <a:extLst>
              <a:ext uri="{FF2B5EF4-FFF2-40B4-BE49-F238E27FC236}">
                <a16:creationId xmlns:a16="http://schemas.microsoft.com/office/drawing/2014/main" id="{D9D566B6-E2FC-E241-AA63-BEC4833C8871}"/>
              </a:ext>
            </a:extLst>
          </p:cNvPr>
          <p:cNvPicPr>
            <a:picLocks noChangeAspect="1"/>
          </p:cNvPicPr>
          <p:nvPr/>
        </p:nvPicPr>
        <p:blipFill>
          <a:blip r:embed="rId2"/>
          <a:stretch>
            <a:fillRect/>
          </a:stretch>
        </p:blipFill>
        <p:spPr>
          <a:xfrm>
            <a:off x="313753" y="1775012"/>
            <a:ext cx="3994799" cy="5082988"/>
          </a:xfrm>
          <a:prstGeom prst="rect">
            <a:avLst/>
          </a:prstGeom>
        </p:spPr>
      </p:pic>
      <p:sp>
        <p:nvSpPr>
          <p:cNvPr id="6" name="TextBox 5">
            <a:extLst>
              <a:ext uri="{FF2B5EF4-FFF2-40B4-BE49-F238E27FC236}">
                <a16:creationId xmlns:a16="http://schemas.microsoft.com/office/drawing/2014/main" id="{C1E808EC-66BB-8849-81DC-C424FA946785}"/>
              </a:ext>
            </a:extLst>
          </p:cNvPr>
          <p:cNvSpPr txBox="1"/>
          <p:nvPr/>
        </p:nvSpPr>
        <p:spPr>
          <a:xfrm>
            <a:off x="4609651" y="1775012"/>
            <a:ext cx="4077149" cy="5078313"/>
          </a:xfrm>
          <a:prstGeom prst="rect">
            <a:avLst/>
          </a:prstGeom>
          <a:noFill/>
        </p:spPr>
        <p:txBody>
          <a:bodyPr wrap="square" rtlCol="0">
            <a:spAutoFit/>
          </a:bodyPr>
          <a:lstStyle/>
          <a:p>
            <a:pPr marL="285750" indent="-285750">
              <a:buFont typeface="Arial" panose="020B0604020202020204" pitchFamily="34" charset="0"/>
              <a:buChar char="•"/>
            </a:pPr>
            <a:r>
              <a:rPr lang="en-US" dirty="0"/>
              <a:t>Completed ERT study of Pleasure Beach, Bridgeport in 1985</a:t>
            </a:r>
          </a:p>
          <a:p>
            <a:pPr marL="285750" indent="-285750">
              <a:buFont typeface="Arial" panose="020B0604020202020204" pitchFamily="34" charset="0"/>
              <a:buChar char="•"/>
            </a:pPr>
            <a:r>
              <a:rPr lang="en-US" dirty="0"/>
              <a:t>Contacted Bill McCann, Conservation Director for Stratford to request an ERT study of Long Beach</a:t>
            </a:r>
          </a:p>
          <a:p>
            <a:pPr marL="285750" indent="-285750">
              <a:buFont typeface="Arial" panose="020B0604020202020204" pitchFamily="34" charset="0"/>
              <a:buChar char="•"/>
            </a:pPr>
            <a:r>
              <a:rPr lang="en-US" dirty="0"/>
              <a:t>Together the two reports would provide a comprehensive study a single barrier beach</a:t>
            </a:r>
          </a:p>
          <a:p>
            <a:pPr marL="285750" indent="-285750">
              <a:buFont typeface="Arial" panose="020B0604020202020204" pitchFamily="34" charset="0"/>
              <a:buChar char="•"/>
            </a:pPr>
            <a:r>
              <a:rPr lang="en-US" dirty="0"/>
              <a:t>Coastal management staff recommended that Stratford discontinue the leasing of lands at Long Beach west for placement of cottages.</a:t>
            </a:r>
          </a:p>
          <a:p>
            <a:pPr marL="285750" indent="-285750">
              <a:buFont typeface="Arial" panose="020B0604020202020204" pitchFamily="34" charset="0"/>
              <a:buChar char="•"/>
            </a:pPr>
            <a:r>
              <a:rPr lang="en-US" dirty="0"/>
              <a:t>Stratford would discontinue the leases after the wooden bridge to Pleasure Beach burned – that eliminated emergency vehicle access to LBW.</a:t>
            </a:r>
          </a:p>
        </p:txBody>
      </p:sp>
    </p:spTree>
    <p:extLst>
      <p:ext uri="{BB962C8B-B14F-4D97-AF65-F5344CB8AC3E}">
        <p14:creationId xmlns:p14="http://schemas.microsoft.com/office/powerpoint/2010/main" val="1826869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Backbarrier</a:t>
            </a:r>
            <a:r>
              <a:rPr lang="en-US" dirty="0"/>
              <a:t> flats</a:t>
            </a:r>
          </a:p>
        </p:txBody>
      </p:sp>
      <p:pic>
        <p:nvPicPr>
          <p:cNvPr id="4" name="Picture 3" descr="P100064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0051" y="2003614"/>
            <a:ext cx="6472514" cy="4854386"/>
          </a:xfrm>
          <a:prstGeom prst="rect">
            <a:avLst/>
          </a:prstGeom>
        </p:spPr>
      </p:pic>
    </p:spTree>
    <p:extLst>
      <p:ext uri="{BB962C8B-B14F-4D97-AF65-F5344CB8AC3E}">
        <p14:creationId xmlns:p14="http://schemas.microsoft.com/office/powerpoint/2010/main" val="3170756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1010169.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597691" y="1781110"/>
            <a:ext cx="8106051" cy="4345054"/>
          </a:xfrm>
        </p:spPr>
      </p:pic>
      <p:sp>
        <p:nvSpPr>
          <p:cNvPr id="3" name="Title 2"/>
          <p:cNvSpPr>
            <a:spLocks noGrp="1"/>
          </p:cNvSpPr>
          <p:nvPr>
            <p:ph type="title"/>
          </p:nvPr>
        </p:nvSpPr>
        <p:spPr/>
        <p:txBody>
          <a:bodyPr/>
          <a:lstStyle/>
          <a:p>
            <a:r>
              <a:rPr lang="en-US" dirty="0"/>
              <a:t>Ridge Plain - </a:t>
            </a:r>
            <a:r>
              <a:rPr lang="en-US" i="1" dirty="0"/>
              <a:t>Artemisia</a:t>
            </a:r>
          </a:p>
        </p:txBody>
      </p:sp>
    </p:spTree>
    <p:extLst>
      <p:ext uri="{BB962C8B-B14F-4D97-AF65-F5344CB8AC3E}">
        <p14:creationId xmlns:p14="http://schemas.microsoft.com/office/powerpoint/2010/main" val="1028389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1010189.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p:cNvSpPr>
            <a:spLocks noGrp="1"/>
          </p:cNvSpPr>
          <p:nvPr>
            <p:ph type="title"/>
          </p:nvPr>
        </p:nvSpPr>
        <p:spPr/>
        <p:txBody>
          <a:bodyPr/>
          <a:lstStyle/>
          <a:p>
            <a:r>
              <a:rPr lang="en-US" dirty="0"/>
              <a:t>Ridge Plain – state listed plants</a:t>
            </a:r>
          </a:p>
        </p:txBody>
      </p:sp>
    </p:spTree>
    <p:extLst>
      <p:ext uri="{BB962C8B-B14F-4D97-AF65-F5344CB8AC3E}">
        <p14:creationId xmlns:p14="http://schemas.microsoft.com/office/powerpoint/2010/main" val="2085585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1000670.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872067" y="1941707"/>
            <a:ext cx="7408333" cy="3834080"/>
          </a:xfrm>
        </p:spPr>
      </p:pic>
      <p:sp>
        <p:nvSpPr>
          <p:cNvPr id="3" name="Title 2"/>
          <p:cNvSpPr>
            <a:spLocks noGrp="1"/>
          </p:cNvSpPr>
          <p:nvPr>
            <p:ph type="title"/>
          </p:nvPr>
        </p:nvSpPr>
        <p:spPr/>
        <p:txBody>
          <a:bodyPr/>
          <a:lstStyle/>
          <a:p>
            <a:r>
              <a:rPr lang="en-US" dirty="0"/>
              <a:t>Beach Ridge Plain</a:t>
            </a:r>
          </a:p>
        </p:txBody>
      </p:sp>
      <p:sp>
        <p:nvSpPr>
          <p:cNvPr id="5" name="TextBox 4"/>
          <p:cNvSpPr txBox="1"/>
          <p:nvPr/>
        </p:nvSpPr>
        <p:spPr>
          <a:xfrm>
            <a:off x="1970768" y="6190084"/>
            <a:ext cx="3109182" cy="369332"/>
          </a:xfrm>
          <a:prstGeom prst="rect">
            <a:avLst/>
          </a:prstGeom>
          <a:noFill/>
        </p:spPr>
        <p:txBody>
          <a:bodyPr wrap="none" rtlCol="0">
            <a:spAutoFit/>
          </a:bodyPr>
          <a:lstStyle/>
          <a:p>
            <a:r>
              <a:rPr lang="en-US" i="1" dirty="0"/>
              <a:t>Rosa </a:t>
            </a:r>
            <a:r>
              <a:rPr lang="en-US" i="1" dirty="0" err="1"/>
              <a:t>rugosa</a:t>
            </a:r>
            <a:r>
              <a:rPr lang="en-US" i="1" dirty="0"/>
              <a:t> </a:t>
            </a:r>
            <a:r>
              <a:rPr lang="en-US" dirty="0"/>
              <a:t>– several patches </a:t>
            </a:r>
          </a:p>
        </p:txBody>
      </p:sp>
    </p:spTree>
    <p:extLst>
      <p:ext uri="{BB962C8B-B14F-4D97-AF65-F5344CB8AC3E}">
        <p14:creationId xmlns:p14="http://schemas.microsoft.com/office/powerpoint/2010/main" val="1548898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1000655.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872067" y="1985499"/>
            <a:ext cx="7408333" cy="4140664"/>
          </a:xfrm>
        </p:spPr>
      </p:pic>
      <p:sp>
        <p:nvSpPr>
          <p:cNvPr id="3" name="Title 2"/>
          <p:cNvSpPr>
            <a:spLocks noGrp="1"/>
          </p:cNvSpPr>
          <p:nvPr>
            <p:ph type="title"/>
          </p:nvPr>
        </p:nvSpPr>
        <p:spPr/>
        <p:txBody>
          <a:bodyPr/>
          <a:lstStyle/>
          <a:p>
            <a:r>
              <a:rPr lang="en-US" dirty="0"/>
              <a:t>Compact soil</a:t>
            </a:r>
          </a:p>
        </p:txBody>
      </p:sp>
    </p:spTree>
    <p:extLst>
      <p:ext uri="{BB962C8B-B14F-4D97-AF65-F5344CB8AC3E}">
        <p14:creationId xmlns:p14="http://schemas.microsoft.com/office/powerpoint/2010/main" val="4027058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dirty="0"/>
              <a:t>Protect dune and ridge plain habitat through the removal of invasive species (specifics in next section).</a:t>
            </a:r>
          </a:p>
          <a:p>
            <a:pPr>
              <a:buFont typeface="Arial"/>
              <a:buChar char="•"/>
            </a:pPr>
            <a:r>
              <a:rPr lang="en-US" dirty="0"/>
              <a:t>Consider purchasing and planting native trees such as </a:t>
            </a:r>
            <a:r>
              <a:rPr lang="en-US" i="1" dirty="0"/>
              <a:t>Prunus </a:t>
            </a:r>
            <a:r>
              <a:rPr lang="en-US" i="1" dirty="0" err="1"/>
              <a:t>serotina</a:t>
            </a:r>
            <a:r>
              <a:rPr lang="en-US" i="1" dirty="0"/>
              <a:t> </a:t>
            </a:r>
            <a:r>
              <a:rPr lang="en-US" dirty="0"/>
              <a:t>and </a:t>
            </a:r>
            <a:r>
              <a:rPr lang="en-US" i="1" dirty="0" err="1"/>
              <a:t>Amelanchier</a:t>
            </a:r>
            <a:r>
              <a:rPr lang="en-US" i="1" dirty="0"/>
              <a:t> canadensis </a:t>
            </a:r>
            <a:r>
              <a:rPr lang="en-US" dirty="0"/>
              <a:t>(replace the Locust with these trees) – protect from deer browsing.  Establish a few </a:t>
            </a:r>
            <a:r>
              <a:rPr lang="en-US" i="1" dirty="0" err="1"/>
              <a:t>Juniperus</a:t>
            </a:r>
            <a:r>
              <a:rPr lang="en-US" dirty="0"/>
              <a:t> groves as owl habitat.</a:t>
            </a:r>
          </a:p>
          <a:p>
            <a:pPr>
              <a:buFont typeface="Arial"/>
              <a:buChar char="•"/>
            </a:pPr>
            <a:r>
              <a:rPr lang="en-US" dirty="0"/>
              <a:t>Monitor vegetation change at the compact landform site </a:t>
            </a:r>
          </a:p>
        </p:txBody>
      </p:sp>
      <p:sp>
        <p:nvSpPr>
          <p:cNvPr id="3" name="Title 2"/>
          <p:cNvSpPr>
            <a:spLocks noGrp="1"/>
          </p:cNvSpPr>
          <p:nvPr>
            <p:ph type="title"/>
          </p:nvPr>
        </p:nvSpPr>
        <p:spPr/>
        <p:txBody>
          <a:bodyPr/>
          <a:lstStyle/>
          <a:p>
            <a:r>
              <a:rPr lang="en-US" dirty="0"/>
              <a:t>Vegetation Recommendations</a:t>
            </a:r>
          </a:p>
        </p:txBody>
      </p:sp>
    </p:spTree>
    <p:extLst>
      <p:ext uri="{BB962C8B-B14F-4D97-AF65-F5344CB8AC3E}">
        <p14:creationId xmlns:p14="http://schemas.microsoft.com/office/powerpoint/2010/main" val="662975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887107"/>
            <a:ext cx="7408333" cy="3450696"/>
          </a:xfrm>
        </p:spPr>
        <p:txBody>
          <a:bodyPr>
            <a:normAutofit fontScale="92500" lnSpcReduction="10000"/>
          </a:bodyPr>
          <a:lstStyle/>
          <a:p>
            <a:r>
              <a:rPr lang="en-US" i="1" dirty="0" err="1"/>
              <a:t>Aristida</a:t>
            </a:r>
            <a:r>
              <a:rPr lang="en-US" i="1" dirty="0"/>
              <a:t> </a:t>
            </a:r>
            <a:r>
              <a:rPr lang="en-US" i="1" dirty="0" err="1"/>
              <a:t>tuberculosa</a:t>
            </a:r>
            <a:r>
              <a:rPr lang="en-US" i="1" dirty="0"/>
              <a:t> </a:t>
            </a:r>
            <a:r>
              <a:rPr lang="en-US" dirty="0"/>
              <a:t>– beach </a:t>
            </a:r>
            <a:r>
              <a:rPr lang="en-US" dirty="0" err="1"/>
              <a:t>needlegrass</a:t>
            </a:r>
            <a:endParaRPr lang="en-US" dirty="0"/>
          </a:p>
          <a:p>
            <a:r>
              <a:rPr lang="en-US" i="1" dirty="0" err="1"/>
              <a:t>Pityopsis</a:t>
            </a:r>
            <a:r>
              <a:rPr lang="en-US" i="1" dirty="0"/>
              <a:t> </a:t>
            </a:r>
            <a:r>
              <a:rPr lang="en-US" i="1" dirty="0" err="1"/>
              <a:t>falcata</a:t>
            </a:r>
            <a:r>
              <a:rPr lang="en-US" dirty="0"/>
              <a:t> – sickle leaved golden aster</a:t>
            </a:r>
          </a:p>
          <a:p>
            <a:r>
              <a:rPr lang="en-US" i="1" dirty="0" err="1"/>
              <a:t>Liatris</a:t>
            </a:r>
            <a:r>
              <a:rPr lang="en-US" i="1" dirty="0"/>
              <a:t> borealis </a:t>
            </a:r>
            <a:r>
              <a:rPr lang="en-US" dirty="0"/>
              <a:t>– New England blazing star</a:t>
            </a:r>
          </a:p>
          <a:p>
            <a:r>
              <a:rPr lang="en-US" i="1" dirty="0" err="1"/>
              <a:t>Panicum</a:t>
            </a:r>
            <a:r>
              <a:rPr lang="en-US" i="1" dirty="0"/>
              <a:t> </a:t>
            </a:r>
            <a:r>
              <a:rPr lang="en-US" i="1" dirty="0" err="1"/>
              <a:t>amarum</a:t>
            </a:r>
            <a:r>
              <a:rPr lang="en-US" i="1" dirty="0"/>
              <a:t> </a:t>
            </a:r>
            <a:r>
              <a:rPr lang="en-US" dirty="0"/>
              <a:t>– bitter </a:t>
            </a:r>
            <a:r>
              <a:rPr lang="en-US" dirty="0" err="1"/>
              <a:t>panicgrass</a:t>
            </a:r>
            <a:endParaRPr lang="en-US" dirty="0"/>
          </a:p>
          <a:p>
            <a:endParaRPr lang="en-US" dirty="0"/>
          </a:p>
          <a:p>
            <a:pPr marL="0" indent="0">
              <a:buNone/>
            </a:pPr>
            <a:r>
              <a:rPr lang="en-US" dirty="0"/>
              <a:t>All concentrated at the west end of LBW; </a:t>
            </a:r>
            <a:r>
              <a:rPr lang="en-US" i="1" dirty="0" err="1"/>
              <a:t>Pityopsis</a:t>
            </a:r>
            <a:r>
              <a:rPr lang="en-US" dirty="0"/>
              <a:t> has spread since 1987; </a:t>
            </a:r>
            <a:r>
              <a:rPr lang="en-US" i="1" dirty="0" err="1"/>
              <a:t>Aristida</a:t>
            </a:r>
            <a:r>
              <a:rPr lang="en-US" dirty="0"/>
              <a:t> covers the largest area; </a:t>
            </a:r>
            <a:r>
              <a:rPr lang="en-US" i="1" dirty="0" err="1"/>
              <a:t>Liatris</a:t>
            </a:r>
            <a:r>
              <a:rPr lang="en-US" dirty="0"/>
              <a:t> population – status unclear – flowering stalks are browsed by deer.  Very large population of </a:t>
            </a:r>
            <a:r>
              <a:rPr lang="en-US" i="1" dirty="0" err="1"/>
              <a:t>Panicum</a:t>
            </a:r>
            <a:r>
              <a:rPr lang="en-US" dirty="0"/>
              <a:t> (~2000) in Pleasure Beach.</a:t>
            </a:r>
          </a:p>
        </p:txBody>
      </p:sp>
      <p:sp>
        <p:nvSpPr>
          <p:cNvPr id="3" name="Title 2"/>
          <p:cNvSpPr>
            <a:spLocks noGrp="1"/>
          </p:cNvSpPr>
          <p:nvPr>
            <p:ph type="title"/>
          </p:nvPr>
        </p:nvSpPr>
        <p:spPr/>
        <p:txBody>
          <a:bodyPr/>
          <a:lstStyle/>
          <a:p>
            <a:r>
              <a:rPr lang="en-US" dirty="0"/>
              <a:t>State Listed Plants</a:t>
            </a:r>
          </a:p>
        </p:txBody>
      </p:sp>
    </p:spTree>
    <p:extLst>
      <p:ext uri="{BB962C8B-B14F-4D97-AF65-F5344CB8AC3E}">
        <p14:creationId xmlns:p14="http://schemas.microsoft.com/office/powerpoint/2010/main" val="3818711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Apply deer off to </a:t>
            </a:r>
            <a:r>
              <a:rPr lang="en-US" i="1" dirty="0" err="1"/>
              <a:t>Liatris</a:t>
            </a:r>
            <a:r>
              <a:rPr lang="en-US" dirty="0"/>
              <a:t> plants before they flower</a:t>
            </a:r>
          </a:p>
          <a:p>
            <a:r>
              <a:rPr lang="en-US" dirty="0"/>
              <a:t>Monitor populations every 3 years</a:t>
            </a:r>
          </a:p>
          <a:p>
            <a:r>
              <a:rPr lang="en-US" dirty="0"/>
              <a:t>Important to control invasive species – shrubs, trees and grass listed in the next section.</a:t>
            </a:r>
          </a:p>
        </p:txBody>
      </p:sp>
      <p:sp>
        <p:nvSpPr>
          <p:cNvPr id="3" name="Title 2"/>
          <p:cNvSpPr>
            <a:spLocks noGrp="1"/>
          </p:cNvSpPr>
          <p:nvPr>
            <p:ph type="title"/>
          </p:nvPr>
        </p:nvSpPr>
        <p:spPr>
          <a:xfrm>
            <a:off x="457200" y="352927"/>
            <a:ext cx="8229600" cy="1252728"/>
          </a:xfrm>
        </p:spPr>
        <p:txBody>
          <a:bodyPr>
            <a:normAutofit fontScale="90000"/>
          </a:bodyPr>
          <a:lstStyle/>
          <a:p>
            <a:r>
              <a:rPr lang="en-US" dirty="0"/>
              <a:t>State listed Plant Recommendations</a:t>
            </a:r>
          </a:p>
        </p:txBody>
      </p:sp>
    </p:spTree>
    <p:extLst>
      <p:ext uri="{BB962C8B-B14F-4D97-AF65-F5344CB8AC3E}">
        <p14:creationId xmlns:p14="http://schemas.microsoft.com/office/powerpoint/2010/main" val="2392933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02207" y="239600"/>
            <a:ext cx="4082480" cy="2406573"/>
          </a:xfrm>
        </p:spPr>
        <p:txBody>
          <a:bodyPr>
            <a:normAutofit/>
          </a:bodyPr>
          <a:lstStyle/>
          <a:p>
            <a:r>
              <a:rPr lang="en-US" dirty="0"/>
              <a:t>Primary </a:t>
            </a:r>
            <a:br>
              <a:rPr lang="en-US" dirty="0"/>
            </a:br>
            <a:r>
              <a:rPr lang="en-US" dirty="0"/>
              <a:t>Invasive</a:t>
            </a:r>
            <a:br>
              <a:rPr lang="en-US" dirty="0"/>
            </a:br>
            <a:r>
              <a:rPr lang="en-US" dirty="0"/>
              <a:t>Plants</a:t>
            </a:r>
          </a:p>
        </p:txBody>
      </p:sp>
      <p:graphicFrame>
        <p:nvGraphicFramePr>
          <p:cNvPr id="2" name="Object 1"/>
          <p:cNvGraphicFramePr>
            <a:graphicFrameLocks noChangeAspect="1"/>
          </p:cNvGraphicFramePr>
          <p:nvPr>
            <p:extLst>
              <p:ext uri="{D42A27DB-BD31-4B8C-83A1-F6EECF244321}">
                <p14:modId xmlns:p14="http://schemas.microsoft.com/office/powerpoint/2010/main" val="1181649407"/>
              </p:ext>
            </p:extLst>
          </p:nvPr>
        </p:nvGraphicFramePr>
        <p:xfrm>
          <a:off x="189778" y="208098"/>
          <a:ext cx="5012897" cy="6445512"/>
        </p:xfrm>
        <a:graphic>
          <a:graphicData uri="http://schemas.openxmlformats.org/presentationml/2006/ole">
            <mc:AlternateContent xmlns:mc="http://schemas.openxmlformats.org/markup-compatibility/2006">
              <mc:Choice xmlns:v="urn:schemas-microsoft-com:vml" Requires="v">
                <p:oleObj spid="_x0000_s1134" name="Document" r:id="rId3" imgW="6172200" imgH="7937500" progId="Word.Document.12">
                  <p:embed/>
                </p:oleObj>
              </mc:Choice>
              <mc:Fallback>
                <p:oleObj name="Document" r:id="rId3" imgW="6172200" imgH="7937500" progId="Word.Document.12">
                  <p:embed/>
                  <p:pic>
                    <p:nvPicPr>
                      <p:cNvPr id="0" name=""/>
                      <p:cNvPicPr/>
                      <p:nvPr/>
                    </p:nvPicPr>
                    <p:blipFill>
                      <a:blip r:embed="rId4"/>
                      <a:stretch>
                        <a:fillRect/>
                      </a:stretch>
                    </p:blipFill>
                    <p:spPr>
                      <a:xfrm>
                        <a:off x="189778" y="208098"/>
                        <a:ext cx="5012897" cy="6445512"/>
                      </a:xfrm>
                      <a:prstGeom prst="rect">
                        <a:avLst/>
                      </a:prstGeom>
                    </p:spPr>
                  </p:pic>
                </p:oleObj>
              </mc:Fallback>
            </mc:AlternateContent>
          </a:graphicData>
        </a:graphic>
      </p:graphicFrame>
    </p:spTree>
    <p:extLst>
      <p:ext uri="{BB962C8B-B14F-4D97-AF65-F5344CB8AC3E}">
        <p14:creationId xmlns:p14="http://schemas.microsoft.com/office/powerpoint/2010/main" val="2748750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128"/>
            <a:ext cx="8229600" cy="945875"/>
          </a:xfrm>
        </p:spPr>
        <p:txBody>
          <a:bodyPr/>
          <a:lstStyle/>
          <a:p>
            <a:r>
              <a:rPr lang="en-US" dirty="0"/>
              <a:t>Zones</a:t>
            </a:r>
          </a:p>
        </p:txBody>
      </p:sp>
      <p:pic>
        <p:nvPicPr>
          <p:cNvPr id="5" name="Picture 4"/>
          <p:cNvPicPr/>
          <p:nvPr/>
        </p:nvPicPr>
        <p:blipFill>
          <a:blip r:embed="rId2">
            <a:extLst>
              <a:ext uri="{28A0092B-C50C-407E-A947-70E740481C1C}">
                <a14:useLocalDpi xmlns:a14="http://schemas.microsoft.com/office/drawing/2010/main"/>
              </a:ext>
            </a:extLst>
          </a:blip>
          <a:stretch>
            <a:fillRect/>
          </a:stretch>
        </p:blipFill>
        <p:spPr>
          <a:xfrm>
            <a:off x="457200" y="2355950"/>
            <a:ext cx="7876447" cy="3441970"/>
          </a:xfrm>
          <a:prstGeom prst="rect">
            <a:avLst/>
          </a:prstGeom>
        </p:spPr>
      </p:pic>
    </p:spTree>
    <p:extLst>
      <p:ext uri="{BB962C8B-B14F-4D97-AF65-F5344CB8AC3E}">
        <p14:creationId xmlns:p14="http://schemas.microsoft.com/office/powerpoint/2010/main" val="3443821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8764" y="57076"/>
            <a:ext cx="8229600" cy="967892"/>
          </a:xfrm>
        </p:spPr>
        <p:txBody>
          <a:bodyPr/>
          <a:lstStyle/>
          <a:p>
            <a:r>
              <a:rPr lang="en-US" dirty="0"/>
              <a:t>Long Beach – major beach types</a:t>
            </a:r>
          </a:p>
        </p:txBody>
      </p:sp>
      <p:pic>
        <p:nvPicPr>
          <p:cNvPr id="5" name="Picture 4"/>
          <p:cNvPicPr/>
          <p:nvPr/>
        </p:nvPicPr>
        <p:blipFill>
          <a:blip r:embed="rId3">
            <a:extLst>
              <a:ext uri="{28A0092B-C50C-407E-A947-70E740481C1C}">
                <a14:useLocalDpi xmlns:a14="http://schemas.microsoft.com/office/drawing/2010/main"/>
              </a:ext>
            </a:extLst>
          </a:blip>
          <a:srcRect/>
          <a:stretch>
            <a:fillRect/>
          </a:stretch>
        </p:blipFill>
        <p:spPr bwMode="auto">
          <a:xfrm>
            <a:off x="598529" y="1693509"/>
            <a:ext cx="8102047" cy="4992944"/>
          </a:xfrm>
          <a:prstGeom prst="rect">
            <a:avLst/>
          </a:prstGeom>
          <a:noFill/>
          <a:ln>
            <a:noFill/>
          </a:ln>
        </p:spPr>
      </p:pic>
    </p:spTree>
    <p:extLst>
      <p:ext uri="{BB962C8B-B14F-4D97-AF65-F5344CB8AC3E}">
        <p14:creationId xmlns:p14="http://schemas.microsoft.com/office/powerpoint/2010/main" val="768897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Zone 1a</a:t>
            </a:r>
          </a:p>
        </p:txBody>
      </p:sp>
      <p:pic>
        <p:nvPicPr>
          <p:cNvPr id="4" name="Picture 3"/>
          <p:cNvPicPr/>
          <p:nvPr/>
        </p:nvPicPr>
        <p:blipFill>
          <a:blip r:embed="rId3">
            <a:extLst>
              <a:ext uri="{28A0092B-C50C-407E-A947-70E740481C1C}">
                <a14:useLocalDpi xmlns:a14="http://schemas.microsoft.com/office/drawing/2010/main"/>
              </a:ext>
            </a:extLst>
          </a:blip>
          <a:stretch>
            <a:fillRect/>
          </a:stretch>
        </p:blipFill>
        <p:spPr>
          <a:xfrm>
            <a:off x="1007283" y="1591056"/>
            <a:ext cx="7386731" cy="5124339"/>
          </a:xfrm>
          <a:prstGeom prst="rect">
            <a:avLst/>
          </a:prstGeom>
        </p:spPr>
      </p:pic>
    </p:spTree>
    <p:extLst>
      <p:ext uri="{BB962C8B-B14F-4D97-AF65-F5344CB8AC3E}">
        <p14:creationId xmlns:p14="http://schemas.microsoft.com/office/powerpoint/2010/main" val="870371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Zone 1A</a:t>
            </a:r>
          </a:p>
        </p:txBody>
      </p:sp>
      <p:pic>
        <p:nvPicPr>
          <p:cNvPr id="4" name="Picture 3"/>
          <p:cNvPicPr/>
          <p:nvPr/>
        </p:nvPicPr>
        <p:blipFill>
          <a:blip r:embed="rId2">
            <a:extLst>
              <a:ext uri="{28A0092B-C50C-407E-A947-70E740481C1C}">
                <a14:useLocalDpi xmlns:a14="http://schemas.microsoft.com/office/drawing/2010/main"/>
              </a:ext>
            </a:extLst>
          </a:blip>
          <a:stretch>
            <a:fillRect/>
          </a:stretch>
        </p:blipFill>
        <p:spPr>
          <a:xfrm>
            <a:off x="457199" y="2335881"/>
            <a:ext cx="2769021" cy="3897279"/>
          </a:xfrm>
          <a:prstGeom prst="rect">
            <a:avLst/>
          </a:prstGeom>
        </p:spPr>
      </p:pic>
      <p:sp>
        <p:nvSpPr>
          <p:cNvPr id="5" name="TextBox 4"/>
          <p:cNvSpPr txBox="1"/>
          <p:nvPr/>
        </p:nvSpPr>
        <p:spPr>
          <a:xfrm>
            <a:off x="3496235" y="3168038"/>
            <a:ext cx="5350326" cy="2031325"/>
          </a:xfrm>
          <a:prstGeom prst="rect">
            <a:avLst/>
          </a:prstGeom>
          <a:noFill/>
        </p:spPr>
        <p:txBody>
          <a:bodyPr wrap="square" rtlCol="0">
            <a:spAutoFit/>
          </a:bodyPr>
          <a:lstStyle/>
          <a:p>
            <a:r>
              <a:rPr lang="en-US" dirty="0"/>
              <a:t>The hatched area is a conservative approximation of the habitat area containing state listed plants.</a:t>
            </a:r>
          </a:p>
          <a:p>
            <a:endParaRPr lang="en-US" dirty="0"/>
          </a:p>
          <a:p>
            <a:pPr marL="285750" indent="-285750">
              <a:buFont typeface="Arial"/>
              <a:buChar char="•"/>
            </a:pPr>
            <a:r>
              <a:rPr lang="en-US" dirty="0"/>
              <a:t>Delineate the perimeter – stake/string to prevent access/trampling</a:t>
            </a:r>
          </a:p>
          <a:p>
            <a:pPr marL="285750" indent="-285750">
              <a:buFont typeface="Arial"/>
              <a:buChar char="•"/>
            </a:pPr>
            <a:r>
              <a:rPr lang="en-US" dirty="0"/>
              <a:t>Modify the perimeter to provide access to the few interior shrub islands</a:t>
            </a:r>
          </a:p>
        </p:txBody>
      </p:sp>
    </p:spTree>
    <p:extLst>
      <p:ext uri="{BB962C8B-B14F-4D97-AF65-F5344CB8AC3E}">
        <p14:creationId xmlns:p14="http://schemas.microsoft.com/office/powerpoint/2010/main" val="4111343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9439" y="370072"/>
            <a:ext cx="5678412" cy="1252728"/>
          </a:xfrm>
        </p:spPr>
        <p:txBody>
          <a:bodyPr/>
          <a:lstStyle/>
          <a:p>
            <a:r>
              <a:rPr lang="en-US" dirty="0" err="1"/>
              <a:t>Zoysia</a:t>
            </a:r>
            <a:endParaRPr lang="en-US" dirty="0"/>
          </a:p>
        </p:txBody>
      </p:sp>
      <p:pic>
        <p:nvPicPr>
          <p:cNvPr id="5" name="Picture 4" descr="P100066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5204" y="4323934"/>
            <a:ext cx="3153842" cy="2365382"/>
          </a:xfrm>
          <a:prstGeom prst="rect">
            <a:avLst/>
          </a:prstGeom>
        </p:spPr>
      </p:pic>
      <p:sp>
        <p:nvSpPr>
          <p:cNvPr id="6" name="TextBox 5"/>
          <p:cNvSpPr txBox="1"/>
          <p:nvPr/>
        </p:nvSpPr>
        <p:spPr>
          <a:xfrm>
            <a:off x="5893831" y="2090963"/>
            <a:ext cx="3250169" cy="3970318"/>
          </a:xfrm>
          <a:prstGeom prst="rect">
            <a:avLst/>
          </a:prstGeom>
          <a:noFill/>
        </p:spPr>
        <p:txBody>
          <a:bodyPr wrap="square" rtlCol="0">
            <a:spAutoFit/>
          </a:bodyPr>
          <a:lstStyle/>
          <a:p>
            <a:r>
              <a:rPr lang="en-US" b="1" dirty="0"/>
              <a:t>Characteristics</a:t>
            </a:r>
            <a:r>
              <a:rPr lang="en-US" dirty="0"/>
              <a:t>:</a:t>
            </a:r>
          </a:p>
          <a:p>
            <a:pPr marL="285750" indent="-285750">
              <a:buFont typeface="Arial"/>
              <a:buChar char="•"/>
            </a:pPr>
            <a:r>
              <a:rPr lang="en-US" dirty="0"/>
              <a:t>2 lawn areas, and actively spreading</a:t>
            </a:r>
          </a:p>
          <a:p>
            <a:pPr marL="285750" indent="-285750">
              <a:buFont typeface="Arial"/>
              <a:buChar char="•"/>
            </a:pPr>
            <a:r>
              <a:rPr lang="en-US" dirty="0"/>
              <a:t>Area -  7041 SF</a:t>
            </a:r>
          </a:p>
          <a:p>
            <a:pPr marL="285750" indent="-285750">
              <a:buFont typeface="Arial"/>
              <a:buChar char="•"/>
            </a:pPr>
            <a:endParaRPr lang="en-US" dirty="0"/>
          </a:p>
          <a:p>
            <a:r>
              <a:rPr lang="en-US" b="1" dirty="0"/>
              <a:t>Recommended Control:</a:t>
            </a:r>
          </a:p>
          <a:p>
            <a:pPr marL="285750" indent="-285750">
              <a:buFont typeface="Arial"/>
              <a:buChar char="•"/>
            </a:pPr>
            <a:r>
              <a:rPr lang="en-US" dirty="0"/>
              <a:t> herbicide in late spring or early summer when growing well (after rain);</a:t>
            </a:r>
          </a:p>
          <a:p>
            <a:pPr marL="285750" indent="-285750">
              <a:buFont typeface="Arial"/>
              <a:buChar char="•"/>
            </a:pPr>
            <a:r>
              <a:rPr lang="en-US" dirty="0"/>
              <a:t>rake thatch and herbicide again (&lt;2 weeks between spraying)</a:t>
            </a:r>
          </a:p>
          <a:p>
            <a:pPr marL="285750" indent="-285750">
              <a:buFont typeface="Arial"/>
              <a:buChar char="•"/>
            </a:pPr>
            <a:r>
              <a:rPr lang="en-US" dirty="0"/>
              <a:t>check for regrowth and treat as needed</a:t>
            </a:r>
          </a:p>
        </p:txBody>
      </p:sp>
      <p:pic>
        <p:nvPicPr>
          <p:cNvPr id="7" name="Picture 6" descr="zoysia_runner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1561" y="1997978"/>
            <a:ext cx="2826436" cy="2119827"/>
          </a:xfrm>
          <a:prstGeom prst="rect">
            <a:avLst/>
          </a:prstGeom>
        </p:spPr>
      </p:pic>
      <p:pic>
        <p:nvPicPr>
          <p:cNvPr id="8" name="Picture 7" descr="zoysialaw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97978"/>
            <a:ext cx="2921561" cy="2191171"/>
          </a:xfrm>
          <a:prstGeom prst="rect">
            <a:avLst/>
          </a:prstGeom>
        </p:spPr>
      </p:pic>
    </p:spTree>
    <p:extLst>
      <p:ext uri="{BB962C8B-B14F-4D97-AF65-F5344CB8AC3E}">
        <p14:creationId xmlns:p14="http://schemas.microsoft.com/office/powerpoint/2010/main" val="3489255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Knapweed </a:t>
            </a:r>
          </a:p>
        </p:txBody>
      </p:sp>
      <p:pic>
        <p:nvPicPr>
          <p:cNvPr id="4" name="Picture 3" descr="knapweed_overview.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332" y="2621753"/>
            <a:ext cx="5793936" cy="3282081"/>
          </a:xfrm>
          <a:prstGeom prst="rect">
            <a:avLst/>
          </a:prstGeom>
        </p:spPr>
      </p:pic>
      <p:sp>
        <p:nvSpPr>
          <p:cNvPr id="5" name="TextBox 4"/>
          <p:cNvSpPr txBox="1"/>
          <p:nvPr/>
        </p:nvSpPr>
        <p:spPr>
          <a:xfrm>
            <a:off x="6121628" y="2636022"/>
            <a:ext cx="2811878" cy="2862323"/>
          </a:xfrm>
          <a:prstGeom prst="rect">
            <a:avLst/>
          </a:prstGeom>
          <a:noFill/>
        </p:spPr>
        <p:txBody>
          <a:bodyPr wrap="square" rtlCol="0">
            <a:spAutoFit/>
          </a:bodyPr>
          <a:lstStyle/>
          <a:p>
            <a:r>
              <a:rPr lang="en-US" b="1" dirty="0"/>
              <a:t>Description</a:t>
            </a:r>
            <a:r>
              <a:rPr lang="en-US" dirty="0"/>
              <a:t>:</a:t>
            </a:r>
          </a:p>
          <a:p>
            <a:pPr marL="285750" indent="-285750">
              <a:buFont typeface="Arial"/>
              <a:buChar char="•"/>
            </a:pPr>
            <a:r>
              <a:rPr lang="en-US" dirty="0"/>
              <a:t>Polygon area: 57588 SF, 1.3 acres</a:t>
            </a:r>
          </a:p>
          <a:p>
            <a:pPr marL="285750" indent="-285750">
              <a:buFont typeface="Arial"/>
              <a:buChar char="•"/>
            </a:pPr>
            <a:r>
              <a:rPr lang="en-US" dirty="0"/>
              <a:t>Invasive in sand dunes</a:t>
            </a:r>
          </a:p>
          <a:p>
            <a:pPr marL="285750" indent="-285750">
              <a:buFont typeface="Arial"/>
              <a:buChar char="•"/>
            </a:pPr>
            <a:r>
              <a:rPr lang="en-US" dirty="0"/>
              <a:t>Phytotoxic (</a:t>
            </a:r>
            <a:r>
              <a:rPr lang="en-US" dirty="0" err="1"/>
              <a:t>catechin</a:t>
            </a:r>
            <a:r>
              <a:rPr lang="en-US" dirty="0"/>
              <a:t>) – root exudate</a:t>
            </a:r>
          </a:p>
          <a:p>
            <a:pPr marL="285750" indent="-285750">
              <a:buFont typeface="Arial"/>
              <a:buChar char="•"/>
            </a:pPr>
            <a:r>
              <a:rPr lang="en-US" dirty="0"/>
              <a:t>Biennial (Life expectancy – 3 – 9 </a:t>
            </a:r>
            <a:r>
              <a:rPr lang="en-US" dirty="0" err="1"/>
              <a:t>yrs</a:t>
            </a:r>
            <a:r>
              <a:rPr lang="en-US" dirty="0"/>
              <a:t>)</a:t>
            </a:r>
          </a:p>
          <a:p>
            <a:pPr marL="285750" indent="-285750">
              <a:buFont typeface="Arial"/>
              <a:buChar char="•"/>
            </a:pPr>
            <a:r>
              <a:rPr lang="en-US" dirty="0"/>
              <a:t>Seeds viability – 5 to 8 years in soil.</a:t>
            </a:r>
          </a:p>
        </p:txBody>
      </p:sp>
    </p:spTree>
    <p:extLst>
      <p:ext uri="{BB962C8B-B14F-4D97-AF65-F5344CB8AC3E}">
        <p14:creationId xmlns:p14="http://schemas.microsoft.com/office/powerpoint/2010/main" val="3948335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Knapweed Control</a:t>
            </a:r>
          </a:p>
        </p:txBody>
      </p:sp>
      <p:sp>
        <p:nvSpPr>
          <p:cNvPr id="4" name="TextBox 3"/>
          <p:cNvSpPr txBox="1"/>
          <p:nvPr/>
        </p:nvSpPr>
        <p:spPr>
          <a:xfrm>
            <a:off x="4980502" y="1708203"/>
            <a:ext cx="3867380" cy="4524316"/>
          </a:xfrm>
          <a:prstGeom prst="rect">
            <a:avLst/>
          </a:prstGeom>
          <a:noFill/>
        </p:spPr>
        <p:txBody>
          <a:bodyPr wrap="square" rtlCol="0">
            <a:spAutoFit/>
          </a:bodyPr>
          <a:lstStyle/>
          <a:p>
            <a:r>
              <a:rPr lang="en-US" dirty="0"/>
              <a:t>Control methods:</a:t>
            </a:r>
          </a:p>
          <a:p>
            <a:pPr marL="285750" indent="-285750">
              <a:buFont typeface="Arial"/>
              <a:buChar char="•"/>
            </a:pPr>
            <a:r>
              <a:rPr lang="en-US" dirty="0"/>
              <a:t>Hand pulling (wear gloves to avoid irritation) – preferably prior to seed set;</a:t>
            </a:r>
          </a:p>
          <a:p>
            <a:pPr marL="285750" indent="-285750">
              <a:buFont typeface="Arial"/>
              <a:buChar char="•"/>
            </a:pPr>
            <a:r>
              <a:rPr lang="en-US" dirty="0"/>
              <a:t>Use volunteers – help from OLISP</a:t>
            </a:r>
          </a:p>
          <a:p>
            <a:pPr marL="285750" indent="-285750">
              <a:buFont typeface="Arial"/>
              <a:buChar char="•"/>
            </a:pPr>
            <a:r>
              <a:rPr lang="en-US" dirty="0"/>
              <a:t>Flowering material should be bagged to prevent seed drop</a:t>
            </a:r>
          </a:p>
          <a:p>
            <a:pPr marL="285750" indent="-285750">
              <a:buFont typeface="Arial"/>
              <a:buChar char="•"/>
            </a:pPr>
            <a:r>
              <a:rPr lang="en-US" dirty="0"/>
              <a:t>Control outlying areas first (e.g., LBW)</a:t>
            </a:r>
          </a:p>
          <a:p>
            <a:pPr marL="285750" indent="-285750">
              <a:buFont typeface="Arial"/>
              <a:buChar char="•"/>
            </a:pPr>
            <a:endParaRPr lang="en-US" dirty="0"/>
          </a:p>
          <a:p>
            <a:pPr marL="285750" indent="-285750">
              <a:buFont typeface="Arial"/>
              <a:buChar char="•"/>
            </a:pPr>
            <a:r>
              <a:rPr lang="en-US" dirty="0"/>
              <a:t>LBW – outlier is 1</a:t>
            </a:r>
            <a:r>
              <a:rPr lang="en-US" baseline="30000" dirty="0"/>
              <a:t>st</a:t>
            </a:r>
            <a:r>
              <a:rPr lang="en-US" dirty="0"/>
              <a:t> priority – most plant clusters except for easternmost area.</a:t>
            </a:r>
          </a:p>
          <a:p>
            <a:pPr marL="285750" indent="-285750">
              <a:buFont typeface="Arial"/>
              <a:buChar char="•"/>
            </a:pPr>
            <a:r>
              <a:rPr lang="en-US" dirty="0"/>
              <a:t>Work east from LBW – time and volunteers allowing</a:t>
            </a:r>
          </a:p>
          <a:p>
            <a:pPr marL="285750" indent="-285750">
              <a:buFont typeface="Arial"/>
              <a:buChar char="•"/>
            </a:pPr>
            <a:endParaRPr lang="en-US" dirty="0"/>
          </a:p>
        </p:txBody>
      </p:sp>
      <p:pic>
        <p:nvPicPr>
          <p:cNvPr id="5" name="Picture 4" descr="Knapweed_LBW.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770" y="1591056"/>
            <a:ext cx="4366857" cy="2425471"/>
          </a:xfrm>
          <a:prstGeom prst="rect">
            <a:avLst/>
          </a:prstGeom>
        </p:spPr>
      </p:pic>
      <p:pic>
        <p:nvPicPr>
          <p:cNvPr id="6" name="Picture 5"/>
          <p:cNvPicPr>
            <a:picLocks noChangeAspect="1"/>
          </p:cNvPicPr>
          <p:nvPr/>
        </p:nvPicPr>
        <p:blipFill>
          <a:blip r:embed="rId3"/>
          <a:stretch>
            <a:fillRect/>
          </a:stretch>
        </p:blipFill>
        <p:spPr>
          <a:xfrm>
            <a:off x="442929" y="4237555"/>
            <a:ext cx="3289300" cy="2463800"/>
          </a:xfrm>
          <a:prstGeom prst="rect">
            <a:avLst/>
          </a:prstGeom>
        </p:spPr>
      </p:pic>
    </p:spTree>
    <p:extLst>
      <p:ext uri="{BB962C8B-B14F-4D97-AF65-F5344CB8AC3E}">
        <p14:creationId xmlns:p14="http://schemas.microsoft.com/office/powerpoint/2010/main" val="3726615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Recommendations</a:t>
            </a:r>
          </a:p>
        </p:txBody>
      </p:sp>
      <p:sp>
        <p:nvSpPr>
          <p:cNvPr id="4" name="TextBox 3"/>
          <p:cNvSpPr txBox="1"/>
          <p:nvPr/>
        </p:nvSpPr>
        <p:spPr>
          <a:xfrm>
            <a:off x="727810" y="2211683"/>
            <a:ext cx="8177154" cy="2862323"/>
          </a:xfrm>
          <a:prstGeom prst="rect">
            <a:avLst/>
          </a:prstGeom>
          <a:noFill/>
        </p:spPr>
        <p:txBody>
          <a:bodyPr wrap="square" rtlCol="0">
            <a:spAutoFit/>
          </a:bodyPr>
          <a:lstStyle/>
          <a:p>
            <a:pPr marL="285750" indent="-285750">
              <a:buFont typeface="Arial"/>
              <a:buChar char="•"/>
            </a:pPr>
            <a:r>
              <a:rPr lang="en-US" dirty="0"/>
              <a:t>Get partners to work with Bridgeport to determine their interest towards invasive species control on Pleasure Beach</a:t>
            </a:r>
          </a:p>
          <a:p>
            <a:pPr marL="742950" lvl="1" indent="-285750">
              <a:buFont typeface="Arial"/>
              <a:buChar char="•"/>
            </a:pPr>
            <a:r>
              <a:rPr lang="en-US" dirty="0"/>
              <a:t>Mayor Fitch may be supportive of this</a:t>
            </a:r>
          </a:p>
          <a:p>
            <a:pPr marL="742950" lvl="1" indent="-285750">
              <a:buFont typeface="Arial"/>
              <a:buChar char="•"/>
            </a:pPr>
            <a:r>
              <a:rPr lang="en-US" dirty="0"/>
              <a:t>Pleasure Beach serves as a source for invasive species at LBW!!!</a:t>
            </a:r>
          </a:p>
          <a:p>
            <a:pPr marL="742950" lvl="1" indent="-285750">
              <a:buFont typeface="Arial"/>
              <a:buChar char="•"/>
            </a:pPr>
            <a:r>
              <a:rPr lang="en-US" dirty="0"/>
              <a:t>OLISP provides assistance to Bridgeport in drafting an application for restoration funds?</a:t>
            </a:r>
          </a:p>
          <a:p>
            <a:pPr marL="742950" lvl="1" indent="-285750">
              <a:buFont typeface="Arial"/>
              <a:buChar char="•"/>
            </a:pPr>
            <a:r>
              <a:rPr lang="en-US" dirty="0"/>
              <a:t>Ideally manage LBW/Pleasure Beach as a single ecosystem complex – the best example of </a:t>
            </a:r>
            <a:r>
              <a:rPr lang="en-US" dirty="0" err="1"/>
              <a:t>backbarrier</a:t>
            </a:r>
            <a:r>
              <a:rPr lang="en-US" dirty="0"/>
              <a:t> flats in all of Long Island Sound??</a:t>
            </a:r>
          </a:p>
          <a:p>
            <a:pPr marL="285750" indent="-285750">
              <a:buFont typeface="Arial"/>
              <a:buChar char="•"/>
            </a:pPr>
            <a:r>
              <a:rPr lang="en-US" dirty="0"/>
              <a:t>OLISP (?) assists Stratford with knapweed harvest – potentially great publicity and support from LISS.</a:t>
            </a:r>
          </a:p>
        </p:txBody>
      </p:sp>
    </p:spTree>
    <p:extLst>
      <p:ext uri="{BB962C8B-B14F-4D97-AF65-F5344CB8AC3E}">
        <p14:creationId xmlns:p14="http://schemas.microsoft.com/office/powerpoint/2010/main" val="1705617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8001" y="2548"/>
            <a:ext cx="8229600" cy="1252728"/>
          </a:xfrm>
        </p:spPr>
        <p:txBody>
          <a:bodyPr/>
          <a:lstStyle/>
          <a:p>
            <a:r>
              <a:rPr lang="en-US" dirty="0"/>
              <a:t>Nor’easter Sandy</a:t>
            </a:r>
          </a:p>
        </p:txBody>
      </p:sp>
      <p:grpSp>
        <p:nvGrpSpPr>
          <p:cNvPr id="4" name="Group 3"/>
          <p:cNvGrpSpPr/>
          <p:nvPr/>
        </p:nvGrpSpPr>
        <p:grpSpPr>
          <a:xfrm>
            <a:off x="0" y="1069996"/>
            <a:ext cx="9144000" cy="5788004"/>
            <a:chOff x="0" y="1069996"/>
            <a:chExt cx="9144000" cy="5788004"/>
          </a:xfrm>
        </p:grpSpPr>
        <p:pic>
          <p:nvPicPr>
            <p:cNvPr id="5" name="Picture 4" descr="longbeach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69996"/>
              <a:ext cx="9144000" cy="5788004"/>
            </a:xfrm>
            <a:prstGeom prst="rect">
              <a:avLst/>
            </a:prstGeom>
          </p:spPr>
        </p:pic>
        <p:cxnSp>
          <p:nvCxnSpPr>
            <p:cNvPr id="6" name="Straight Arrow Connector 5"/>
            <p:cNvCxnSpPr/>
            <p:nvPr/>
          </p:nvCxnSpPr>
          <p:spPr>
            <a:xfrm flipH="1">
              <a:off x="2462665" y="1936194"/>
              <a:ext cx="743446" cy="6350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422950" y="1734830"/>
              <a:ext cx="1569660" cy="369332"/>
            </a:xfrm>
            <a:prstGeom prst="rect">
              <a:avLst/>
            </a:prstGeom>
            <a:solidFill>
              <a:schemeClr val="bg1"/>
            </a:solidFill>
          </p:spPr>
          <p:txBody>
            <a:bodyPr wrap="none" rtlCol="0">
              <a:spAutoFit/>
            </a:bodyPr>
            <a:lstStyle/>
            <a:p>
              <a:r>
                <a:rPr lang="en-US" dirty="0" err="1"/>
                <a:t>Overwash</a:t>
              </a:r>
              <a:r>
                <a:rPr lang="en-US" dirty="0"/>
                <a:t> fans</a:t>
              </a:r>
            </a:p>
          </p:txBody>
        </p:sp>
        <p:cxnSp>
          <p:nvCxnSpPr>
            <p:cNvPr id="8" name="Straight Arrow Connector 7"/>
            <p:cNvCxnSpPr/>
            <p:nvPr/>
          </p:nvCxnSpPr>
          <p:spPr>
            <a:xfrm>
              <a:off x="4845403" y="2406130"/>
              <a:ext cx="1319004" cy="18689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6164407" y="3489222"/>
              <a:ext cx="1032547" cy="2438075"/>
            </a:xfrm>
            <a:prstGeom prst="straightConnector1">
              <a:avLst/>
            </a:prstGeom>
            <a:ln w="8255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627656" y="6306878"/>
              <a:ext cx="1997286" cy="369332"/>
            </a:xfrm>
            <a:prstGeom prst="rect">
              <a:avLst/>
            </a:prstGeom>
            <a:solidFill>
              <a:schemeClr val="bg1"/>
            </a:solidFill>
          </p:spPr>
          <p:txBody>
            <a:bodyPr wrap="none" rtlCol="0">
              <a:spAutoFit/>
            </a:bodyPr>
            <a:lstStyle/>
            <a:p>
              <a:r>
                <a:rPr lang="en-US" dirty="0"/>
                <a:t>Migration direction</a:t>
              </a:r>
            </a:p>
          </p:txBody>
        </p:sp>
      </p:grpSp>
    </p:spTree>
    <p:extLst>
      <p:ext uri="{BB962C8B-B14F-4D97-AF65-F5344CB8AC3E}">
        <p14:creationId xmlns:p14="http://schemas.microsoft.com/office/powerpoint/2010/main" val="1595644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Post-Sandy</a:t>
            </a:r>
          </a:p>
        </p:txBody>
      </p:sp>
      <p:pic>
        <p:nvPicPr>
          <p:cNvPr id="6" name="Picture 5" descr="IMG_087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1148" y="1357731"/>
            <a:ext cx="7016487" cy="5262365"/>
          </a:xfrm>
          <a:prstGeom prst="rect">
            <a:avLst/>
          </a:prstGeom>
        </p:spPr>
      </p:pic>
    </p:spTree>
    <p:extLst>
      <p:ext uri="{BB962C8B-B14F-4D97-AF65-F5344CB8AC3E}">
        <p14:creationId xmlns:p14="http://schemas.microsoft.com/office/powerpoint/2010/main" val="1459766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Populus</a:t>
            </a:r>
            <a:r>
              <a:rPr lang="en-US" dirty="0"/>
              <a:t> – </a:t>
            </a:r>
            <a:r>
              <a:rPr lang="en-US" dirty="0" err="1"/>
              <a:t>Celastrus</a:t>
            </a:r>
            <a:r>
              <a:rPr lang="en-US" dirty="0"/>
              <a:t> - Ailanthus</a:t>
            </a:r>
          </a:p>
        </p:txBody>
      </p:sp>
      <p:pic>
        <p:nvPicPr>
          <p:cNvPr id="4" name="Picture 3" descr="IMG_087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93337" y="1445326"/>
            <a:ext cx="6743968" cy="5057976"/>
          </a:xfrm>
          <a:prstGeom prst="rect">
            <a:avLst/>
          </a:prstGeom>
        </p:spPr>
      </p:pic>
    </p:spTree>
    <p:extLst>
      <p:ext uri="{BB962C8B-B14F-4D97-AF65-F5344CB8AC3E}">
        <p14:creationId xmlns:p14="http://schemas.microsoft.com/office/powerpoint/2010/main" val="1153853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LBW – east end</a:t>
            </a:r>
          </a:p>
        </p:txBody>
      </p:sp>
      <p:pic>
        <p:nvPicPr>
          <p:cNvPr id="4" name="Picture 3" descr="IMG_088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4192" y="1282699"/>
            <a:ext cx="7029820" cy="5272365"/>
          </a:xfrm>
          <a:prstGeom prst="rect">
            <a:avLst/>
          </a:prstGeom>
        </p:spPr>
      </p:pic>
    </p:spTree>
    <p:extLst>
      <p:ext uri="{BB962C8B-B14F-4D97-AF65-F5344CB8AC3E}">
        <p14:creationId xmlns:p14="http://schemas.microsoft.com/office/powerpoint/2010/main" val="3579484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77407" y="448936"/>
            <a:ext cx="3252012" cy="584776"/>
          </a:xfrm>
          <a:prstGeom prst="rect">
            <a:avLst/>
          </a:prstGeom>
          <a:noFill/>
        </p:spPr>
        <p:txBody>
          <a:bodyPr wrap="none" rtlCol="0">
            <a:spAutoFit/>
          </a:bodyPr>
          <a:lstStyle/>
          <a:p>
            <a:r>
              <a:rPr lang="en-US" sz="3200" dirty="0"/>
              <a:t>Beach Ridge Plain</a:t>
            </a:r>
          </a:p>
        </p:txBody>
      </p:sp>
      <p:pic>
        <p:nvPicPr>
          <p:cNvPr id="6" name="Picture 5"/>
          <p:cNvPicPr/>
          <p:nvPr/>
        </p:nvPicPr>
        <p:blipFill>
          <a:blip r:embed="rId3">
            <a:extLst>
              <a:ext uri="{28A0092B-C50C-407E-A947-70E740481C1C}">
                <a14:useLocalDpi xmlns:a14="http://schemas.microsoft.com/office/drawing/2010/main"/>
              </a:ext>
            </a:extLst>
          </a:blip>
          <a:stretch>
            <a:fillRect/>
          </a:stretch>
        </p:blipFill>
        <p:spPr>
          <a:xfrm>
            <a:off x="564644" y="1233660"/>
            <a:ext cx="8077539" cy="5087817"/>
          </a:xfrm>
          <a:prstGeom prst="rect">
            <a:avLst/>
          </a:prstGeom>
        </p:spPr>
      </p:pic>
    </p:spTree>
    <p:extLst>
      <p:ext uri="{BB962C8B-B14F-4D97-AF65-F5344CB8AC3E}">
        <p14:creationId xmlns:p14="http://schemas.microsoft.com/office/powerpoint/2010/main" val="3779848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LBW - Berm</a:t>
            </a:r>
          </a:p>
        </p:txBody>
      </p:sp>
      <p:pic>
        <p:nvPicPr>
          <p:cNvPr id="4" name="Picture 3" descr="IMG_088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8568" y="1399491"/>
            <a:ext cx="7029820" cy="5272365"/>
          </a:xfrm>
          <a:prstGeom prst="rect">
            <a:avLst/>
          </a:prstGeom>
        </p:spPr>
      </p:pic>
    </p:spTree>
    <p:extLst>
      <p:ext uri="{BB962C8B-B14F-4D97-AF65-F5344CB8AC3E}">
        <p14:creationId xmlns:p14="http://schemas.microsoft.com/office/powerpoint/2010/main" val="2137196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Flotsam</a:t>
            </a:r>
          </a:p>
        </p:txBody>
      </p:sp>
      <p:pic>
        <p:nvPicPr>
          <p:cNvPr id="4" name="Picture 3" descr="IMG_088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8515" y="1282700"/>
            <a:ext cx="7166080" cy="5374560"/>
          </a:xfrm>
          <a:prstGeom prst="rect">
            <a:avLst/>
          </a:prstGeom>
        </p:spPr>
      </p:pic>
    </p:spTree>
    <p:extLst>
      <p:ext uri="{BB962C8B-B14F-4D97-AF65-F5344CB8AC3E}">
        <p14:creationId xmlns:p14="http://schemas.microsoft.com/office/powerpoint/2010/main" val="3533451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Rare plant habitat</a:t>
            </a:r>
          </a:p>
        </p:txBody>
      </p:sp>
      <p:pic>
        <p:nvPicPr>
          <p:cNvPr id="4" name="Picture 3" descr="IMG_088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38842" y="1487090"/>
            <a:ext cx="6951957" cy="5213968"/>
          </a:xfrm>
          <a:prstGeom prst="rect">
            <a:avLst/>
          </a:prstGeom>
        </p:spPr>
      </p:pic>
    </p:spTree>
    <p:extLst>
      <p:ext uri="{BB962C8B-B14F-4D97-AF65-F5344CB8AC3E}">
        <p14:creationId xmlns:p14="http://schemas.microsoft.com/office/powerpoint/2010/main" val="2218112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69576" y="330601"/>
            <a:ext cx="3178073" cy="584776"/>
          </a:xfrm>
          <a:prstGeom prst="rect">
            <a:avLst/>
          </a:prstGeom>
          <a:noFill/>
        </p:spPr>
        <p:txBody>
          <a:bodyPr wrap="none" rtlCol="0">
            <a:spAutoFit/>
          </a:bodyPr>
          <a:lstStyle/>
          <a:p>
            <a:r>
              <a:rPr lang="en-US" sz="3200" dirty="0"/>
              <a:t>Long Beach West</a:t>
            </a:r>
          </a:p>
        </p:txBody>
      </p:sp>
      <p:pic>
        <p:nvPicPr>
          <p:cNvPr id="4" name="Picture 3"/>
          <p:cNvPicPr/>
          <p:nvPr/>
        </p:nvPicPr>
        <p:blipFill>
          <a:blip r:embed="rId3">
            <a:extLst>
              <a:ext uri="{28A0092B-C50C-407E-A947-70E740481C1C}">
                <a14:useLocalDpi xmlns:a14="http://schemas.microsoft.com/office/drawing/2010/main"/>
              </a:ext>
            </a:extLst>
          </a:blip>
          <a:stretch>
            <a:fillRect/>
          </a:stretch>
        </p:blipFill>
        <p:spPr>
          <a:xfrm>
            <a:off x="788307" y="2000099"/>
            <a:ext cx="7206168" cy="3987048"/>
          </a:xfrm>
          <a:prstGeom prst="rect">
            <a:avLst/>
          </a:prstGeom>
        </p:spPr>
      </p:pic>
      <p:sp>
        <p:nvSpPr>
          <p:cNvPr id="2" name="TextBox 1"/>
          <p:cNvSpPr txBox="1"/>
          <p:nvPr/>
        </p:nvSpPr>
        <p:spPr>
          <a:xfrm>
            <a:off x="3080238" y="1357731"/>
            <a:ext cx="1698827" cy="369332"/>
          </a:xfrm>
          <a:prstGeom prst="rect">
            <a:avLst/>
          </a:prstGeom>
          <a:noFill/>
        </p:spPr>
        <p:txBody>
          <a:bodyPr wrap="none" rtlCol="0">
            <a:spAutoFit/>
          </a:bodyPr>
          <a:lstStyle/>
          <a:p>
            <a:r>
              <a:rPr lang="en-US" dirty="0"/>
              <a:t>relict inlet dune</a:t>
            </a:r>
          </a:p>
        </p:txBody>
      </p:sp>
      <p:sp>
        <p:nvSpPr>
          <p:cNvPr id="3" name="TextBox 2"/>
          <p:cNvSpPr txBox="1"/>
          <p:nvPr/>
        </p:nvSpPr>
        <p:spPr>
          <a:xfrm>
            <a:off x="1997442" y="1090594"/>
            <a:ext cx="702236" cy="369332"/>
          </a:xfrm>
          <a:prstGeom prst="rect">
            <a:avLst/>
          </a:prstGeom>
          <a:noFill/>
        </p:spPr>
        <p:txBody>
          <a:bodyPr wrap="none" rtlCol="0">
            <a:spAutoFit/>
          </a:bodyPr>
          <a:lstStyle/>
          <a:p>
            <a:r>
              <a:rPr lang="en-US" dirty="0"/>
              <a:t>berm</a:t>
            </a:r>
          </a:p>
        </p:txBody>
      </p:sp>
      <p:sp>
        <p:nvSpPr>
          <p:cNvPr id="7" name="TextBox 6"/>
          <p:cNvSpPr txBox="1"/>
          <p:nvPr/>
        </p:nvSpPr>
        <p:spPr>
          <a:xfrm>
            <a:off x="5751724" y="1134391"/>
            <a:ext cx="1414345" cy="369332"/>
          </a:xfrm>
          <a:prstGeom prst="rect">
            <a:avLst/>
          </a:prstGeom>
          <a:noFill/>
        </p:spPr>
        <p:txBody>
          <a:bodyPr wrap="none" rtlCol="0">
            <a:spAutoFit/>
          </a:bodyPr>
          <a:lstStyle/>
          <a:p>
            <a:r>
              <a:rPr lang="en-US" dirty="0"/>
              <a:t>compact soil</a:t>
            </a:r>
          </a:p>
        </p:txBody>
      </p:sp>
      <p:sp>
        <p:nvSpPr>
          <p:cNvPr id="8" name="TextBox 7"/>
          <p:cNvSpPr txBox="1"/>
          <p:nvPr/>
        </p:nvSpPr>
        <p:spPr>
          <a:xfrm>
            <a:off x="4363469" y="6181900"/>
            <a:ext cx="678792" cy="369332"/>
          </a:xfrm>
          <a:prstGeom prst="rect">
            <a:avLst/>
          </a:prstGeom>
          <a:noFill/>
        </p:spPr>
        <p:txBody>
          <a:bodyPr wrap="none" rtlCol="0">
            <a:spAutoFit/>
          </a:bodyPr>
          <a:lstStyle/>
          <a:p>
            <a:r>
              <a:rPr lang="en-US" dirty="0"/>
              <a:t>dune</a:t>
            </a:r>
          </a:p>
        </p:txBody>
      </p:sp>
      <p:sp>
        <p:nvSpPr>
          <p:cNvPr id="9" name="TextBox 8"/>
          <p:cNvSpPr txBox="1"/>
          <p:nvPr/>
        </p:nvSpPr>
        <p:spPr>
          <a:xfrm>
            <a:off x="1109470" y="6321481"/>
            <a:ext cx="2759089" cy="369332"/>
          </a:xfrm>
          <a:prstGeom prst="rect">
            <a:avLst/>
          </a:prstGeom>
          <a:noFill/>
        </p:spPr>
        <p:txBody>
          <a:bodyPr wrap="none" rtlCol="0">
            <a:spAutoFit/>
          </a:bodyPr>
          <a:lstStyle/>
          <a:p>
            <a:r>
              <a:rPr lang="en-US" dirty="0"/>
              <a:t>eroded dune (2011 – Irene)</a:t>
            </a:r>
          </a:p>
        </p:txBody>
      </p:sp>
      <p:cxnSp>
        <p:nvCxnSpPr>
          <p:cNvPr id="11" name="Straight Arrow Connector 10"/>
          <p:cNvCxnSpPr/>
          <p:nvPr/>
        </p:nvCxnSpPr>
        <p:spPr>
          <a:xfrm flipH="1">
            <a:off x="4779066" y="1727063"/>
            <a:ext cx="1308418" cy="2375329"/>
          </a:xfrm>
          <a:prstGeom prst="straightConnector1">
            <a:avLst/>
          </a:prstGeom>
          <a:ln w="508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867681" y="1727072"/>
            <a:ext cx="671521" cy="1255537"/>
          </a:xfrm>
          <a:prstGeom prst="straightConnector1">
            <a:avLst/>
          </a:prstGeom>
          <a:ln w="508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1677039" y="1459926"/>
            <a:ext cx="671521" cy="1255537"/>
          </a:xfrm>
          <a:prstGeom prst="straightConnector1">
            <a:avLst/>
          </a:prstGeom>
          <a:ln w="508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581268" y="5226533"/>
            <a:ext cx="152401" cy="1094949"/>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702865" y="5072348"/>
            <a:ext cx="152401" cy="1094949"/>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603242" y="4112615"/>
            <a:ext cx="1264439" cy="369332"/>
          </a:xfrm>
          <a:prstGeom prst="rect">
            <a:avLst/>
          </a:prstGeom>
          <a:solidFill>
            <a:schemeClr val="bg1"/>
          </a:solidFill>
        </p:spPr>
        <p:txBody>
          <a:bodyPr wrap="none" rtlCol="0">
            <a:spAutoFit/>
          </a:bodyPr>
          <a:lstStyle/>
          <a:p>
            <a:r>
              <a:rPr lang="en-US" dirty="0"/>
              <a:t>Ridge plain</a:t>
            </a:r>
          </a:p>
        </p:txBody>
      </p:sp>
    </p:spTree>
    <p:extLst>
      <p:ext uri="{BB962C8B-B14F-4D97-AF65-F5344CB8AC3E}">
        <p14:creationId xmlns:p14="http://schemas.microsoft.com/office/powerpoint/2010/main" val="4006810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Landform Area</a:t>
            </a:r>
          </a:p>
        </p:txBody>
      </p:sp>
      <p:graphicFrame>
        <p:nvGraphicFramePr>
          <p:cNvPr id="4" name="Object 3"/>
          <p:cNvGraphicFramePr>
            <a:graphicFrameLocks noChangeAspect="1"/>
          </p:cNvGraphicFramePr>
          <p:nvPr>
            <p:extLst>
              <p:ext uri="{D42A27DB-BD31-4B8C-83A1-F6EECF244321}">
                <p14:modId xmlns:p14="http://schemas.microsoft.com/office/powerpoint/2010/main" val="1768234938"/>
              </p:ext>
            </p:extLst>
          </p:nvPr>
        </p:nvGraphicFramePr>
        <p:xfrm>
          <a:off x="1530350" y="2215730"/>
          <a:ext cx="6083300" cy="4470400"/>
        </p:xfrm>
        <a:graphic>
          <a:graphicData uri="http://schemas.openxmlformats.org/presentationml/2006/ole">
            <mc:AlternateContent xmlns:mc="http://schemas.openxmlformats.org/markup-compatibility/2006">
              <mc:Choice xmlns:v="urn:schemas-microsoft-com:vml" Requires="v">
                <p:oleObj spid="_x0000_s2118" name="Document" r:id="rId3" imgW="6083300" imgH="4470400" progId="Word.Document.12">
                  <p:embed/>
                </p:oleObj>
              </mc:Choice>
              <mc:Fallback>
                <p:oleObj name="Document" r:id="rId3" imgW="6083300" imgH="4470400" progId="Word.Document.12">
                  <p:embed/>
                  <p:pic>
                    <p:nvPicPr>
                      <p:cNvPr id="0" name=""/>
                      <p:cNvPicPr/>
                      <p:nvPr/>
                    </p:nvPicPr>
                    <p:blipFill>
                      <a:blip r:embed="rId4"/>
                      <a:stretch>
                        <a:fillRect/>
                      </a:stretch>
                    </p:blipFill>
                    <p:spPr>
                      <a:xfrm>
                        <a:off x="1530350" y="2215730"/>
                        <a:ext cx="6083300" cy="4470400"/>
                      </a:xfrm>
                      <a:prstGeom prst="rect">
                        <a:avLst/>
                      </a:prstGeom>
                    </p:spPr>
                  </p:pic>
                </p:oleObj>
              </mc:Fallback>
            </mc:AlternateContent>
          </a:graphicData>
        </a:graphic>
      </p:graphicFrame>
    </p:spTree>
    <p:extLst>
      <p:ext uri="{BB962C8B-B14F-4D97-AF65-F5344CB8AC3E}">
        <p14:creationId xmlns:p14="http://schemas.microsoft.com/office/powerpoint/2010/main" val="3123406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Long Beach Landforms</a:t>
            </a:r>
          </a:p>
        </p:txBody>
      </p:sp>
      <p:pic>
        <p:nvPicPr>
          <p:cNvPr id="4" name="Picture 3"/>
          <p:cNvPicPr/>
          <p:nvPr/>
        </p:nvPicPr>
        <p:blipFill>
          <a:blip r:embed="rId3">
            <a:extLst>
              <a:ext uri="{28A0092B-C50C-407E-A947-70E740481C1C}">
                <a14:useLocalDpi xmlns:a14="http://schemas.microsoft.com/office/drawing/2010/main"/>
              </a:ext>
            </a:extLst>
          </a:blip>
          <a:stretch>
            <a:fillRect/>
          </a:stretch>
        </p:blipFill>
        <p:spPr>
          <a:xfrm>
            <a:off x="371160" y="2808599"/>
            <a:ext cx="8417826" cy="2987305"/>
          </a:xfrm>
          <a:prstGeom prst="rect">
            <a:avLst/>
          </a:prstGeom>
        </p:spPr>
      </p:pic>
      <p:sp>
        <p:nvSpPr>
          <p:cNvPr id="5" name="TextBox 4"/>
          <p:cNvSpPr txBox="1"/>
          <p:nvPr/>
        </p:nvSpPr>
        <p:spPr>
          <a:xfrm>
            <a:off x="2116751" y="2102293"/>
            <a:ext cx="1673918" cy="369332"/>
          </a:xfrm>
          <a:prstGeom prst="rect">
            <a:avLst/>
          </a:prstGeom>
          <a:noFill/>
        </p:spPr>
        <p:txBody>
          <a:bodyPr wrap="none" rtlCol="0">
            <a:spAutoFit/>
          </a:bodyPr>
          <a:lstStyle/>
          <a:p>
            <a:r>
              <a:rPr lang="en-US" dirty="0" err="1"/>
              <a:t>backbarrier</a:t>
            </a:r>
            <a:r>
              <a:rPr lang="en-US" dirty="0"/>
              <a:t> flat</a:t>
            </a:r>
          </a:p>
        </p:txBody>
      </p:sp>
      <p:cxnSp>
        <p:nvCxnSpPr>
          <p:cNvPr id="6" name="Straight Arrow Connector 5"/>
          <p:cNvCxnSpPr/>
          <p:nvPr/>
        </p:nvCxnSpPr>
        <p:spPr>
          <a:xfrm flipH="1">
            <a:off x="2530930" y="2535564"/>
            <a:ext cx="709889" cy="1630767"/>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978015" y="2321282"/>
            <a:ext cx="1480619" cy="369332"/>
          </a:xfrm>
          <a:prstGeom prst="rect">
            <a:avLst/>
          </a:prstGeom>
          <a:noFill/>
        </p:spPr>
        <p:txBody>
          <a:bodyPr wrap="none" rtlCol="0">
            <a:spAutoFit/>
          </a:bodyPr>
          <a:lstStyle/>
          <a:p>
            <a:r>
              <a:rPr lang="en-US" dirty="0"/>
              <a:t>primary dune</a:t>
            </a:r>
          </a:p>
        </p:txBody>
      </p:sp>
      <p:cxnSp>
        <p:nvCxnSpPr>
          <p:cNvPr id="9" name="Straight Arrow Connector 8"/>
          <p:cNvCxnSpPr/>
          <p:nvPr/>
        </p:nvCxnSpPr>
        <p:spPr>
          <a:xfrm flipH="1">
            <a:off x="4623070" y="2658766"/>
            <a:ext cx="709889" cy="1630767"/>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744478" y="6029492"/>
            <a:ext cx="1430575" cy="369332"/>
          </a:xfrm>
          <a:prstGeom prst="rect">
            <a:avLst/>
          </a:prstGeom>
          <a:noFill/>
        </p:spPr>
        <p:txBody>
          <a:bodyPr wrap="none" rtlCol="0">
            <a:spAutoFit/>
          </a:bodyPr>
          <a:lstStyle/>
          <a:p>
            <a:r>
              <a:rPr lang="en-US" dirty="0"/>
              <a:t>eroded dune</a:t>
            </a:r>
          </a:p>
        </p:txBody>
      </p:sp>
      <p:cxnSp>
        <p:nvCxnSpPr>
          <p:cNvPr id="11" name="Straight Arrow Connector 10"/>
          <p:cNvCxnSpPr/>
          <p:nvPr/>
        </p:nvCxnSpPr>
        <p:spPr>
          <a:xfrm flipV="1">
            <a:off x="3620374" y="4441933"/>
            <a:ext cx="445208" cy="1587559"/>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9856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Landform Recommendations</a:t>
            </a:r>
          </a:p>
        </p:txBody>
      </p:sp>
      <p:sp>
        <p:nvSpPr>
          <p:cNvPr id="4" name="TextBox 3"/>
          <p:cNvSpPr txBox="1"/>
          <p:nvPr/>
        </p:nvSpPr>
        <p:spPr>
          <a:xfrm>
            <a:off x="457200" y="2496480"/>
            <a:ext cx="8462351" cy="2862323"/>
          </a:xfrm>
          <a:prstGeom prst="rect">
            <a:avLst/>
          </a:prstGeom>
          <a:noFill/>
        </p:spPr>
        <p:txBody>
          <a:bodyPr wrap="square" rtlCol="0">
            <a:spAutoFit/>
          </a:bodyPr>
          <a:lstStyle/>
          <a:p>
            <a:r>
              <a:rPr lang="en-US" dirty="0"/>
              <a:t>Landform recommendations:</a:t>
            </a:r>
          </a:p>
          <a:p>
            <a:pPr marL="285750" indent="-285750">
              <a:buFont typeface="Arial"/>
              <a:buChar char="•"/>
            </a:pPr>
            <a:r>
              <a:rPr lang="en-US" dirty="0"/>
              <a:t>No need to replant dunes – should rebuild [? Sandy has deposited more sand on the dunes – need to monitor to determine if </a:t>
            </a:r>
            <a:r>
              <a:rPr lang="en-US" i="1" dirty="0" err="1"/>
              <a:t>Ammophila</a:t>
            </a:r>
            <a:r>
              <a:rPr lang="en-US" dirty="0"/>
              <a:t> regrows – reassess the need for planting.]</a:t>
            </a:r>
          </a:p>
          <a:p>
            <a:pPr marL="285750" indent="-285750">
              <a:buFont typeface="Arial"/>
              <a:buChar char="•"/>
            </a:pPr>
            <a:r>
              <a:rPr lang="en-US" dirty="0"/>
              <a:t>Care needs to be exercised when placing string </a:t>
            </a:r>
            <a:r>
              <a:rPr lang="en-US" dirty="0" err="1"/>
              <a:t>exclosure</a:t>
            </a:r>
            <a:r>
              <a:rPr lang="en-US" dirty="0"/>
              <a:t> for nesting terns and plovers so as to not cause the public to destroy dune vegetation.</a:t>
            </a:r>
          </a:p>
          <a:p>
            <a:pPr marL="285750" indent="-285750">
              <a:buFont typeface="Arial"/>
              <a:buChar char="•"/>
            </a:pPr>
            <a:r>
              <a:rPr lang="en-US" dirty="0"/>
              <a:t>Review the potential harm that the existing groins may cause – during Irene they had the potential to create breaches/inlets</a:t>
            </a:r>
          </a:p>
          <a:p>
            <a:pPr marL="285750" indent="-285750">
              <a:buFont typeface="Arial"/>
              <a:buChar char="•"/>
            </a:pPr>
            <a:r>
              <a:rPr lang="en-US" dirty="0"/>
              <a:t>Compact soil area – monitor [Sandy deposit sand on the eastern ½ of this landform – this may help native plant recovery.]</a:t>
            </a:r>
          </a:p>
        </p:txBody>
      </p:sp>
    </p:spTree>
    <p:extLst>
      <p:ext uri="{BB962C8B-B14F-4D97-AF65-F5344CB8AC3E}">
        <p14:creationId xmlns:p14="http://schemas.microsoft.com/office/powerpoint/2010/main" val="2300840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Plant Communities</a:t>
            </a:r>
          </a:p>
        </p:txBody>
      </p:sp>
      <p:sp>
        <p:nvSpPr>
          <p:cNvPr id="4" name="TextBox 3"/>
          <p:cNvSpPr txBox="1"/>
          <p:nvPr/>
        </p:nvSpPr>
        <p:spPr>
          <a:xfrm>
            <a:off x="306564" y="2379679"/>
            <a:ext cx="8656782" cy="3693319"/>
          </a:xfrm>
          <a:prstGeom prst="rect">
            <a:avLst/>
          </a:prstGeom>
          <a:noFill/>
        </p:spPr>
        <p:txBody>
          <a:bodyPr wrap="square" rtlCol="0">
            <a:spAutoFit/>
          </a:bodyPr>
          <a:lstStyle/>
          <a:p>
            <a:r>
              <a:rPr lang="en-US" b="1" dirty="0"/>
              <a:t>Primary dune</a:t>
            </a:r>
          </a:p>
          <a:p>
            <a:pPr marL="285750" indent="-285750">
              <a:buFont typeface="Arial"/>
              <a:buChar char="•"/>
            </a:pPr>
            <a:r>
              <a:rPr lang="en-US" dirty="0" err="1"/>
              <a:t>foreslope</a:t>
            </a:r>
            <a:r>
              <a:rPr lang="en-US" dirty="0"/>
              <a:t> community – dominated by </a:t>
            </a:r>
            <a:r>
              <a:rPr lang="en-US" i="1" dirty="0" err="1"/>
              <a:t>Ammophila</a:t>
            </a:r>
            <a:r>
              <a:rPr lang="en-US" i="1" dirty="0"/>
              <a:t> </a:t>
            </a:r>
            <a:r>
              <a:rPr lang="en-US" i="1" dirty="0" err="1"/>
              <a:t>breviligulata</a:t>
            </a:r>
            <a:r>
              <a:rPr lang="en-US" i="1" dirty="0"/>
              <a:t> (beach grass)</a:t>
            </a:r>
            <a:r>
              <a:rPr lang="en-US" dirty="0"/>
              <a:t>, few associates, most active zone of aeolian sand deposition</a:t>
            </a:r>
          </a:p>
          <a:p>
            <a:pPr marL="285750" indent="-285750">
              <a:buFont typeface="Arial"/>
              <a:buChar char="•"/>
            </a:pPr>
            <a:r>
              <a:rPr lang="en-US" dirty="0"/>
              <a:t>backslope community – </a:t>
            </a:r>
            <a:r>
              <a:rPr lang="en-US" i="1" dirty="0" err="1"/>
              <a:t>Ammophila</a:t>
            </a:r>
            <a:r>
              <a:rPr lang="en-US" dirty="0"/>
              <a:t> dominant, increased species diversity, some </a:t>
            </a:r>
            <a:r>
              <a:rPr lang="en-US" i="1" dirty="0"/>
              <a:t>Rosa rugosa </a:t>
            </a:r>
            <a:r>
              <a:rPr lang="en-US" dirty="0"/>
              <a:t>shrub colonies – stable sands with limited aeolian sand deposition</a:t>
            </a:r>
          </a:p>
          <a:p>
            <a:r>
              <a:rPr lang="en-US" b="1" dirty="0"/>
              <a:t>Ridge plain </a:t>
            </a:r>
            <a:r>
              <a:rPr lang="en-US" dirty="0"/>
              <a:t>(</a:t>
            </a:r>
            <a:r>
              <a:rPr lang="en-US" dirty="0" err="1"/>
              <a:t>backbarrier</a:t>
            </a:r>
            <a:r>
              <a:rPr lang="en-US" dirty="0"/>
              <a:t> flat has similar vegetation)</a:t>
            </a:r>
            <a:endParaRPr lang="en-US" b="1" dirty="0"/>
          </a:p>
          <a:p>
            <a:pPr marL="285750" indent="-285750">
              <a:buFont typeface="Arial"/>
              <a:buChar char="•"/>
            </a:pPr>
            <a:r>
              <a:rPr lang="en-US" dirty="0"/>
              <a:t>herbaceous species, more open ground, </a:t>
            </a:r>
            <a:r>
              <a:rPr lang="en-US" dirty="0" err="1"/>
              <a:t>aeolian</a:t>
            </a:r>
            <a:r>
              <a:rPr lang="en-US" dirty="0"/>
              <a:t> deposition minimal (most stable areas have lichens; reindeer moss at Pleasure Beach!)</a:t>
            </a:r>
          </a:p>
          <a:p>
            <a:pPr marL="285750" indent="-285750">
              <a:buFont typeface="Arial"/>
              <a:buChar char="•"/>
            </a:pPr>
            <a:r>
              <a:rPr lang="en-US" i="1" dirty="0" err="1"/>
              <a:t>Panicum</a:t>
            </a:r>
            <a:r>
              <a:rPr lang="en-US" i="1" dirty="0"/>
              <a:t> </a:t>
            </a:r>
            <a:r>
              <a:rPr lang="en-US" i="1" dirty="0" err="1"/>
              <a:t>virgatum</a:t>
            </a:r>
            <a:r>
              <a:rPr lang="en-US" i="1" dirty="0"/>
              <a:t> </a:t>
            </a:r>
            <a:r>
              <a:rPr lang="en-US" dirty="0"/>
              <a:t>grassland – north side of LBW – far west end</a:t>
            </a:r>
          </a:p>
          <a:p>
            <a:pPr marL="285750" indent="-285750">
              <a:buFont typeface="Arial"/>
              <a:buChar char="•"/>
            </a:pPr>
            <a:r>
              <a:rPr lang="en-US" dirty="0"/>
              <a:t>shrub thickets</a:t>
            </a:r>
          </a:p>
          <a:p>
            <a:pPr marL="742950" lvl="1" indent="-285750">
              <a:buFont typeface="Arial"/>
              <a:buChar char="•"/>
            </a:pPr>
            <a:r>
              <a:rPr lang="en-US" i="1" dirty="0"/>
              <a:t>Prunus maritima</a:t>
            </a:r>
          </a:p>
          <a:p>
            <a:pPr marL="742950" lvl="1" indent="-285750">
              <a:buFont typeface="Arial"/>
              <a:buChar char="•"/>
            </a:pPr>
            <a:r>
              <a:rPr lang="en-US" i="1" dirty="0"/>
              <a:t>Rosa </a:t>
            </a:r>
            <a:r>
              <a:rPr lang="en-US" i="1" dirty="0" err="1"/>
              <a:t>rugosa</a:t>
            </a:r>
            <a:endParaRPr lang="en-US" i="1" dirty="0"/>
          </a:p>
          <a:p>
            <a:pPr marL="742950" lvl="1" indent="-285750">
              <a:buFont typeface="Arial"/>
              <a:buChar char="•"/>
            </a:pPr>
            <a:r>
              <a:rPr lang="en-US" i="1" dirty="0"/>
              <a:t>Rosa </a:t>
            </a:r>
            <a:r>
              <a:rPr lang="en-US" i="1" dirty="0" err="1"/>
              <a:t>virginiana</a:t>
            </a:r>
            <a:r>
              <a:rPr lang="en-US" dirty="0"/>
              <a:t>* - most extensive in the state</a:t>
            </a:r>
          </a:p>
        </p:txBody>
      </p:sp>
    </p:spTree>
    <p:extLst>
      <p:ext uri="{BB962C8B-B14F-4D97-AF65-F5344CB8AC3E}">
        <p14:creationId xmlns:p14="http://schemas.microsoft.com/office/powerpoint/2010/main" val="3488784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Backslope</a:t>
            </a:r>
            <a:r>
              <a:rPr lang="en-US" dirty="0"/>
              <a:t> Dune</a:t>
            </a:r>
          </a:p>
        </p:txBody>
      </p:sp>
      <p:pic>
        <p:nvPicPr>
          <p:cNvPr id="4" name="Picture 3" descr="P100063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0853" y="1616920"/>
            <a:ext cx="6988107" cy="5241080"/>
          </a:xfrm>
          <a:prstGeom prst="rect">
            <a:avLst/>
          </a:prstGeom>
        </p:spPr>
      </p:pic>
    </p:spTree>
    <p:extLst>
      <p:ext uri="{BB962C8B-B14F-4D97-AF65-F5344CB8AC3E}">
        <p14:creationId xmlns:p14="http://schemas.microsoft.com/office/powerpoint/2010/main" val="23484980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14351</TotalTime>
  <Words>1235</Words>
  <Application>Microsoft Macintosh PowerPoint</Application>
  <PresentationFormat>On-screen Show (4:3)</PresentationFormat>
  <Paragraphs>121</Paragraphs>
  <Slides>32</Slides>
  <Notes>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8" baseType="lpstr">
      <vt:lpstr>Arial</vt:lpstr>
      <vt:lpstr>Calibri</vt:lpstr>
      <vt:lpstr>Candara</vt:lpstr>
      <vt:lpstr>Symbol</vt:lpstr>
      <vt:lpstr>Waveform</vt:lpstr>
      <vt:lpstr>Document</vt:lpstr>
      <vt:lpstr>Long Beach – the backstory Environmental Review Team</vt:lpstr>
      <vt:lpstr>Long Beach – major beach types</vt:lpstr>
      <vt:lpstr>PowerPoint Presentation</vt:lpstr>
      <vt:lpstr>PowerPoint Presentation</vt:lpstr>
      <vt:lpstr>Landform Area</vt:lpstr>
      <vt:lpstr>Long Beach Landforms</vt:lpstr>
      <vt:lpstr>Landform Recommendations</vt:lpstr>
      <vt:lpstr>Plant Communities</vt:lpstr>
      <vt:lpstr>Backslope Dune</vt:lpstr>
      <vt:lpstr>Backbarrier flats</vt:lpstr>
      <vt:lpstr>Ridge Plain - Artemisia</vt:lpstr>
      <vt:lpstr>Ridge Plain – state listed plants</vt:lpstr>
      <vt:lpstr>Beach Ridge Plain</vt:lpstr>
      <vt:lpstr>Compact soil</vt:lpstr>
      <vt:lpstr>Vegetation Recommendations</vt:lpstr>
      <vt:lpstr>State Listed Plants</vt:lpstr>
      <vt:lpstr>State listed Plant Recommendations</vt:lpstr>
      <vt:lpstr>Primary  Invasive Plants</vt:lpstr>
      <vt:lpstr>Zones</vt:lpstr>
      <vt:lpstr>Zone 1a</vt:lpstr>
      <vt:lpstr>Zone 1A</vt:lpstr>
      <vt:lpstr>Zoysia</vt:lpstr>
      <vt:lpstr>Knapweed </vt:lpstr>
      <vt:lpstr>Knapweed Control</vt:lpstr>
      <vt:lpstr>Recommendations</vt:lpstr>
      <vt:lpstr>Nor’easter Sandy</vt:lpstr>
      <vt:lpstr>Post-Sandy</vt:lpstr>
      <vt:lpstr>Populus – Celastrus - Ailanthus</vt:lpstr>
      <vt:lpstr>LBW – east end</vt:lpstr>
      <vt:lpstr>LBW - Berm</vt:lpstr>
      <vt:lpstr>Flotsam</vt:lpstr>
      <vt:lpstr>Rare plant habitat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LBW – Product of breakwater</dc:title>
  <dc:creator>Ron Rozsa</dc:creator>
  <cp:lastModifiedBy>Ron Rozsa</cp:lastModifiedBy>
  <cp:revision>94</cp:revision>
  <dcterms:created xsi:type="dcterms:W3CDTF">2012-07-21T14:30:25Z</dcterms:created>
  <dcterms:modified xsi:type="dcterms:W3CDTF">2019-08-08T23:34:10Z</dcterms:modified>
</cp:coreProperties>
</file>